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7772400" cy="10058400"/>
  <p:notesSz cx="6946900" cy="9220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jOEB9fJsuVHMXUWUyTRfoVMO4jz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ED1847E-FC5C-4130-8F04-2CC574465D26}">
  <a:tblStyle styleId="{FED1847E-FC5C-4130-8F04-2CC574465D26}"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dk1"/>
              </a:solidFill>
              <a:prstDash val="solid"/>
              <a:round/>
              <a:headEnd type="none" w="sm" len="sm"/>
              <a:tailEnd type="none" w="sm" len="sm"/>
            </a:ln>
          </a:top>
        </a:tcBdr>
        <a:fill>
          <a:solidFill>
            <a:srgbClr val="E6E6E6"/>
          </a:solidFill>
        </a:fill>
      </a:tcStyle>
    </a:lastRow>
    <a:seCell>
      <a:tcTxStyle/>
      <a:tcStyle>
        <a:tcBdr/>
      </a:tcStyle>
    </a:seCell>
    <a:swCell>
      <a:tcTxStyle/>
      <a:tcStyle>
        <a:tcBdr/>
      </a:tcStyle>
    </a:swCell>
    <a:firstRow>
      <a:tcTxStyle b="on" i="off"/>
      <a:tcStyle>
        <a:tcBdr/>
        <a:fill>
          <a:solidFill>
            <a:srgbClr val="E6E6E6"/>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97"/>
    <p:restoredTop sz="94609"/>
  </p:normalViewPr>
  <p:slideViewPr>
    <p:cSldViewPr snapToGrid="0">
      <p:cViewPr varScale="1">
        <p:scale>
          <a:sx n="100" d="100"/>
          <a:sy n="100" d="100"/>
        </p:scale>
        <p:origin x="4216" y="176"/>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10323" cy="461010"/>
          </a:xfrm>
          <a:prstGeom prst="rect">
            <a:avLst/>
          </a:prstGeom>
          <a:noFill/>
          <a:ln>
            <a:noFill/>
          </a:ln>
        </p:spPr>
        <p:txBody>
          <a:bodyPr spcFirstLastPara="1" wrap="square" lIns="92375" tIns="46175" rIns="92375" bIns="461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34969" y="0"/>
            <a:ext cx="3010323" cy="461010"/>
          </a:xfrm>
          <a:prstGeom prst="rect">
            <a:avLst/>
          </a:prstGeom>
          <a:noFill/>
          <a:ln>
            <a:noFill/>
          </a:ln>
        </p:spPr>
        <p:txBody>
          <a:bodyPr spcFirstLastPara="1" wrap="square" lIns="92375" tIns="46175" rIns="92375" bIns="461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4690" y="4379595"/>
            <a:ext cx="5557520" cy="4149090"/>
          </a:xfrm>
          <a:prstGeom prst="rect">
            <a:avLst/>
          </a:prstGeom>
          <a:noFill/>
          <a:ln>
            <a:noFill/>
          </a:ln>
        </p:spPr>
        <p:txBody>
          <a:bodyPr spcFirstLastPara="1" wrap="square" lIns="92375" tIns="46175" rIns="92375" bIns="461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757590"/>
            <a:ext cx="3010323" cy="461010"/>
          </a:xfrm>
          <a:prstGeom prst="rect">
            <a:avLst/>
          </a:prstGeom>
          <a:noFill/>
          <a:ln>
            <a:noFill/>
          </a:ln>
        </p:spPr>
        <p:txBody>
          <a:bodyPr spcFirstLastPara="1" wrap="square" lIns="92375" tIns="46175" rIns="92375" bIns="461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34969" y="8757590"/>
            <a:ext cx="3010323" cy="461010"/>
          </a:xfrm>
          <a:prstGeom prst="rect">
            <a:avLst/>
          </a:prstGeom>
          <a:noFill/>
          <a:ln>
            <a:noFill/>
          </a:ln>
        </p:spPr>
        <p:txBody>
          <a:bodyPr spcFirstLastPara="1" wrap="square" lIns="92375" tIns="46175" rIns="92375" bIns="461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94690" y="4379595"/>
            <a:ext cx="5557520" cy="4149090"/>
          </a:xfrm>
          <a:prstGeom prst="rect">
            <a:avLst/>
          </a:prstGeom>
          <a:noFill/>
          <a:ln>
            <a:noFill/>
          </a:ln>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934969" y="8757590"/>
            <a:ext cx="3010323" cy="461010"/>
          </a:xfrm>
          <a:prstGeom prst="rect">
            <a:avLst/>
          </a:prstGeom>
          <a:noFill/>
          <a:ln>
            <a:noFill/>
          </a:ln>
        </p:spPr>
        <p:txBody>
          <a:bodyPr spcFirstLastPara="1" wrap="square" lIns="92375" tIns="46175" rIns="92375" bIns="46175"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0:notes"/>
          <p:cNvSpPr txBox="1">
            <a:spLocks noGrp="1"/>
          </p:cNvSpPr>
          <p:nvPr>
            <p:ph type="body" idx="1"/>
          </p:nvPr>
        </p:nvSpPr>
        <p:spPr>
          <a:xfrm>
            <a:off x="694690" y="4379595"/>
            <a:ext cx="5557520" cy="4149090"/>
          </a:xfrm>
          <a:prstGeom prst="rect">
            <a:avLst/>
          </a:prstGeom>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293" name="Google Shape;293;p10: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1:notes"/>
          <p:cNvSpPr txBox="1">
            <a:spLocks noGrp="1"/>
          </p:cNvSpPr>
          <p:nvPr>
            <p:ph type="body" idx="1"/>
          </p:nvPr>
        </p:nvSpPr>
        <p:spPr>
          <a:xfrm>
            <a:off x="694690" y="4379595"/>
            <a:ext cx="5557520" cy="4149090"/>
          </a:xfrm>
          <a:prstGeom prst="rect">
            <a:avLst/>
          </a:prstGeom>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301" name="Google Shape;301;p11: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2:notes"/>
          <p:cNvSpPr txBox="1">
            <a:spLocks noGrp="1"/>
          </p:cNvSpPr>
          <p:nvPr>
            <p:ph type="body" idx="1"/>
          </p:nvPr>
        </p:nvSpPr>
        <p:spPr>
          <a:xfrm>
            <a:off x="694690" y="4379595"/>
            <a:ext cx="5557520" cy="4149090"/>
          </a:xfrm>
          <a:prstGeom prst="rect">
            <a:avLst/>
          </a:prstGeom>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307" name="Google Shape;307;p12: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3: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13:notes"/>
          <p:cNvSpPr txBox="1">
            <a:spLocks noGrp="1"/>
          </p:cNvSpPr>
          <p:nvPr>
            <p:ph type="body" idx="1"/>
          </p:nvPr>
        </p:nvSpPr>
        <p:spPr>
          <a:xfrm>
            <a:off x="694690" y="4379595"/>
            <a:ext cx="5557520" cy="4149090"/>
          </a:xfrm>
          <a:prstGeom prst="rect">
            <a:avLst/>
          </a:prstGeom>
          <a:noFill/>
          <a:ln>
            <a:noFill/>
          </a:ln>
        </p:spPr>
        <p:txBody>
          <a:bodyPr spcFirstLastPara="1" wrap="square" lIns="92375" tIns="46175" rIns="92375" bIns="46175" anchor="t" anchorCtr="0">
            <a:noAutofit/>
          </a:bodyPr>
          <a:lstStyle/>
          <a:p>
            <a:pPr marL="0" lvl="0" indent="0" algn="l" rtl="0">
              <a:spcBef>
                <a:spcPts val="0"/>
              </a:spcBef>
              <a:spcAft>
                <a:spcPts val="0"/>
              </a:spcAft>
              <a:buNone/>
            </a:pPr>
            <a:r>
              <a:rPr lang="en-US"/>
              <a:t>Mean urethral sphincter pressures following cystoscopic repair.  </a:t>
            </a:r>
            <a:endParaRPr/>
          </a:p>
          <a:p>
            <a:pPr marL="0" lvl="0" indent="0" algn="l" rtl="0">
              <a:spcBef>
                <a:spcPts val="0"/>
              </a:spcBef>
              <a:spcAft>
                <a:spcPts val="0"/>
              </a:spcAft>
              <a:buNone/>
            </a:pPr>
            <a:endParaRPr/>
          </a:p>
          <a:p>
            <a:pPr marL="0" lvl="0" indent="0" algn="l" rtl="0">
              <a:spcBef>
                <a:spcPts val="0"/>
              </a:spcBef>
              <a:spcAft>
                <a:spcPts val="0"/>
              </a:spcAft>
              <a:buNone/>
            </a:pPr>
            <a:r>
              <a:rPr lang="en-US"/>
              <a:t>Mean urethral sphincter pressures following repair with prototype injection device.</a:t>
            </a:r>
            <a:endParaRPr/>
          </a:p>
          <a:p>
            <a:pPr marL="0" lvl="0" indent="0" algn="l" rtl="0">
              <a:spcBef>
                <a:spcPts val="0"/>
              </a:spcBef>
              <a:spcAft>
                <a:spcPts val="0"/>
              </a:spcAft>
              <a:buNone/>
            </a:pPr>
            <a:endParaRPr/>
          </a:p>
          <a:p>
            <a:pPr marL="0" lvl="0" indent="0" algn="l" rtl="0">
              <a:spcBef>
                <a:spcPts val="0"/>
              </a:spcBef>
              <a:spcAft>
                <a:spcPts val="0"/>
              </a:spcAft>
              <a:buNone/>
            </a:pPr>
            <a:r>
              <a:rPr lang="en-US"/>
              <a:t>Mean pooled urethral sphincter pressures. </a:t>
            </a:r>
            <a:endParaRPr/>
          </a:p>
        </p:txBody>
      </p:sp>
      <p:sp>
        <p:nvSpPr>
          <p:cNvPr id="315" name="Google Shape;315;p13:notes"/>
          <p:cNvSpPr txBox="1">
            <a:spLocks noGrp="1"/>
          </p:cNvSpPr>
          <p:nvPr>
            <p:ph type="sldNum" idx="12"/>
          </p:nvPr>
        </p:nvSpPr>
        <p:spPr>
          <a:xfrm>
            <a:off x="3934969" y="8757590"/>
            <a:ext cx="3010323" cy="461010"/>
          </a:xfrm>
          <a:prstGeom prst="rect">
            <a:avLst/>
          </a:prstGeom>
          <a:noFill/>
          <a:ln>
            <a:noFill/>
          </a:ln>
        </p:spPr>
        <p:txBody>
          <a:bodyPr spcFirstLastPara="1" wrap="square" lIns="92375" tIns="46175" rIns="92375" bIns="46175"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4: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4:notes"/>
          <p:cNvSpPr txBox="1">
            <a:spLocks noGrp="1"/>
          </p:cNvSpPr>
          <p:nvPr>
            <p:ph type="body" idx="1"/>
          </p:nvPr>
        </p:nvSpPr>
        <p:spPr>
          <a:xfrm>
            <a:off x="694690" y="4379595"/>
            <a:ext cx="5557520" cy="4149090"/>
          </a:xfrm>
          <a:prstGeom prst="rect">
            <a:avLst/>
          </a:prstGeom>
          <a:noFill/>
          <a:ln>
            <a:noFill/>
          </a:ln>
        </p:spPr>
        <p:txBody>
          <a:bodyPr spcFirstLastPara="1" wrap="square" lIns="92375" tIns="46175" rIns="92375" bIns="46175" anchor="t" anchorCtr="0">
            <a:noAutofit/>
          </a:bodyPr>
          <a:lstStyle/>
          <a:p>
            <a:pPr marL="0" lvl="0" indent="0" algn="l" rtl="0">
              <a:spcBef>
                <a:spcPts val="0"/>
              </a:spcBef>
              <a:spcAft>
                <a:spcPts val="0"/>
              </a:spcAft>
              <a:buNone/>
            </a:pPr>
            <a:r>
              <a:rPr lang="en-US"/>
              <a:t>Table S5.  Quantification of skeletal muscle regeneration in the urethral sphincter lesion of the porcine SUI model.</a:t>
            </a:r>
            <a:endParaRPr/>
          </a:p>
          <a:p>
            <a:pPr marL="0" lvl="0" indent="0" algn="l" rtl="0">
              <a:spcBef>
                <a:spcPts val="0"/>
              </a:spcBef>
              <a:spcAft>
                <a:spcPts val="0"/>
              </a:spcAft>
              <a:buNone/>
            </a:pPr>
            <a:r>
              <a:rPr lang="en-US"/>
              <a:t>Mean number of Edu positive cells per mm</a:t>
            </a:r>
            <a:r>
              <a:rPr lang="en-US" baseline="30000"/>
              <a:t>2</a:t>
            </a:r>
            <a:r>
              <a:rPr lang="en-US"/>
              <a:t> of Desmin positive areas was calculated blindly using the program described below.</a:t>
            </a:r>
            <a:endParaRPr/>
          </a:p>
          <a:p>
            <a:pPr marL="0" lvl="0" indent="0" algn="l" rtl="0">
              <a:spcBef>
                <a:spcPts val="0"/>
              </a:spcBef>
              <a:spcAft>
                <a:spcPts val="0"/>
              </a:spcAft>
              <a:buNone/>
            </a:pPr>
            <a:r>
              <a:rPr lang="en-US"/>
              <a:t>SEM, standard error of the mean  </a:t>
            </a:r>
            <a:endParaRPr/>
          </a:p>
          <a:p>
            <a:pPr marL="0" lvl="0" indent="0" algn="l" rtl="0">
              <a:spcBef>
                <a:spcPts val="0"/>
              </a:spcBef>
              <a:spcAft>
                <a:spcPts val="0"/>
              </a:spcAft>
              <a:buNone/>
            </a:pPr>
            <a:r>
              <a:rPr lang="en-US"/>
              <a:t>TYLER make the Mean =/- SEM and put the p- value as another column (if too much work can save for official submission</a:t>
            </a:r>
            <a:endParaRPr/>
          </a:p>
          <a:p>
            <a:pPr marL="0" lvl="0" indent="0" algn="l" rtl="0">
              <a:spcBef>
                <a:spcPts val="0"/>
              </a:spcBef>
              <a:spcAft>
                <a:spcPts val="0"/>
              </a:spcAft>
              <a:buNone/>
            </a:pPr>
            <a:endParaRPr/>
          </a:p>
          <a:p>
            <a:pPr marL="0" lvl="0" indent="0" algn="l" rtl="0">
              <a:spcBef>
                <a:spcPts val="0"/>
              </a:spcBef>
              <a:spcAft>
                <a:spcPts val="0"/>
              </a:spcAft>
              <a:buNone/>
            </a:pPr>
            <a:r>
              <a:rPr lang="en-US"/>
              <a:t>Table S6. Ratio of M2 and M1 macrophages at the urethral sphincter lesion of the porcine SUI model.  Describe how the ratio were calculated and why m2:m1 and m1:m2 is important?  </a:t>
            </a:r>
            <a:endParaRPr/>
          </a:p>
          <a:p>
            <a:pPr marL="0" lvl="0" indent="0" algn="l" rtl="0">
              <a:spcBef>
                <a:spcPts val="0"/>
              </a:spcBef>
              <a:spcAft>
                <a:spcPts val="0"/>
              </a:spcAft>
              <a:buNone/>
            </a:pPr>
            <a:endParaRPr/>
          </a:p>
          <a:p>
            <a:pPr marL="0" lvl="0" indent="0" algn="l" rtl="0">
              <a:spcBef>
                <a:spcPts val="0"/>
              </a:spcBef>
              <a:spcAft>
                <a:spcPts val="0"/>
              </a:spcAft>
              <a:buNone/>
            </a:pPr>
            <a:r>
              <a:rPr lang="en-US"/>
              <a:t>Table S7.  Characterization of PD-L1 and p65 expression at the urethral sphincter lesion of the porcine SUI model. </a:t>
            </a:r>
            <a:endParaRPr/>
          </a:p>
        </p:txBody>
      </p:sp>
      <p:sp>
        <p:nvSpPr>
          <p:cNvPr id="327" name="Google Shape;327;p14:notes"/>
          <p:cNvSpPr txBox="1">
            <a:spLocks noGrp="1"/>
          </p:cNvSpPr>
          <p:nvPr>
            <p:ph type="sldNum" idx="12"/>
          </p:nvPr>
        </p:nvSpPr>
        <p:spPr>
          <a:xfrm>
            <a:off x="3934969" y="8757590"/>
            <a:ext cx="3010323" cy="461010"/>
          </a:xfrm>
          <a:prstGeom prst="rect">
            <a:avLst/>
          </a:prstGeom>
          <a:noFill/>
          <a:ln>
            <a:noFill/>
          </a:ln>
        </p:spPr>
        <p:txBody>
          <a:bodyPr spcFirstLastPara="1" wrap="square" lIns="92375" tIns="46175" rIns="92375" bIns="46175" anchor="b" anchorCtr="0">
            <a:noAutofit/>
          </a:bodyPr>
          <a:lstStyle/>
          <a:p>
            <a:pPr marL="0" lvl="0" indent="0" algn="r" rtl="0">
              <a:spcBef>
                <a:spcPts val="0"/>
              </a:spcBef>
              <a:spcAft>
                <a:spcPts val="0"/>
              </a:spcAft>
              <a:buNone/>
            </a:pPr>
            <a:fld id="{00000000-1234-1234-1234-123412341234}" type="slidenum">
              <a:rPr lang="en-US">
                <a:solidFill>
                  <a:srgbClr val="000000"/>
                </a:solidFill>
              </a:rPr>
              <a:t>14</a:t>
            </a:fld>
            <a:endParaRPr>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5: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15:notes"/>
          <p:cNvSpPr txBox="1">
            <a:spLocks noGrp="1"/>
          </p:cNvSpPr>
          <p:nvPr>
            <p:ph type="body" idx="1"/>
          </p:nvPr>
        </p:nvSpPr>
        <p:spPr>
          <a:xfrm>
            <a:off x="694690" y="4379595"/>
            <a:ext cx="5557520" cy="4149090"/>
          </a:xfrm>
          <a:prstGeom prst="rect">
            <a:avLst/>
          </a:prstGeom>
          <a:noFill/>
          <a:ln>
            <a:noFill/>
          </a:ln>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339" name="Google Shape;339;p15:notes"/>
          <p:cNvSpPr txBox="1">
            <a:spLocks noGrp="1"/>
          </p:cNvSpPr>
          <p:nvPr>
            <p:ph type="sldNum" idx="12"/>
          </p:nvPr>
        </p:nvSpPr>
        <p:spPr>
          <a:xfrm>
            <a:off x="3934969" y="8757590"/>
            <a:ext cx="3010323" cy="461010"/>
          </a:xfrm>
          <a:prstGeom prst="rect">
            <a:avLst/>
          </a:prstGeom>
          <a:noFill/>
          <a:ln>
            <a:noFill/>
          </a:ln>
        </p:spPr>
        <p:txBody>
          <a:bodyPr spcFirstLastPara="1" wrap="square" lIns="92375" tIns="46175" rIns="92375" bIns="46175"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13177ff87c0_0_0: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13177ff87c0_0_0:notes"/>
          <p:cNvSpPr txBox="1">
            <a:spLocks noGrp="1"/>
          </p:cNvSpPr>
          <p:nvPr>
            <p:ph type="body" idx="1"/>
          </p:nvPr>
        </p:nvSpPr>
        <p:spPr>
          <a:xfrm>
            <a:off x="694690" y="4379595"/>
            <a:ext cx="5557500" cy="4149000"/>
          </a:xfrm>
          <a:prstGeom prst="rect">
            <a:avLst/>
          </a:prstGeom>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347" name="Google Shape;347;g13177ff87c0_0_0:notes"/>
          <p:cNvSpPr txBox="1">
            <a:spLocks noGrp="1"/>
          </p:cNvSpPr>
          <p:nvPr>
            <p:ph type="sldNum" idx="12"/>
          </p:nvPr>
        </p:nvSpPr>
        <p:spPr>
          <a:xfrm>
            <a:off x="3934969" y="8757590"/>
            <a:ext cx="3010200" cy="461100"/>
          </a:xfrm>
          <a:prstGeom prst="rect">
            <a:avLst/>
          </a:prstGeom>
        </p:spPr>
        <p:txBody>
          <a:bodyPr spcFirstLastPara="1" wrap="square" lIns="92375" tIns="46175" rIns="92375" bIns="461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94690" y="4379595"/>
            <a:ext cx="5557520" cy="4149090"/>
          </a:xfrm>
          <a:prstGeom prst="rect">
            <a:avLst/>
          </a:prstGeom>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94690" y="4379595"/>
            <a:ext cx="5557520" cy="4149090"/>
          </a:xfrm>
          <a:prstGeom prst="rect">
            <a:avLst/>
          </a:prstGeom>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102" name="Google Shape;102;p3: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txBox="1">
            <a:spLocks noGrp="1"/>
          </p:cNvSpPr>
          <p:nvPr>
            <p:ph type="body" idx="1"/>
          </p:nvPr>
        </p:nvSpPr>
        <p:spPr>
          <a:xfrm>
            <a:off x="694690" y="4379595"/>
            <a:ext cx="5557520" cy="4149090"/>
          </a:xfrm>
          <a:prstGeom prst="rect">
            <a:avLst/>
          </a:prstGeom>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130" name="Google Shape;130;p4: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5:notes"/>
          <p:cNvSpPr txBox="1">
            <a:spLocks noGrp="1"/>
          </p:cNvSpPr>
          <p:nvPr>
            <p:ph type="body" idx="1"/>
          </p:nvPr>
        </p:nvSpPr>
        <p:spPr>
          <a:xfrm>
            <a:off x="694690" y="4379595"/>
            <a:ext cx="5557520" cy="4149090"/>
          </a:xfrm>
          <a:prstGeom prst="rect">
            <a:avLst/>
          </a:prstGeom>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157" name="Google Shape;157;p5: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txBox="1">
            <a:spLocks noGrp="1"/>
          </p:cNvSpPr>
          <p:nvPr>
            <p:ph type="body" idx="1"/>
          </p:nvPr>
        </p:nvSpPr>
        <p:spPr>
          <a:xfrm>
            <a:off x="694690" y="4379595"/>
            <a:ext cx="5557520" cy="4149090"/>
          </a:xfrm>
          <a:prstGeom prst="rect">
            <a:avLst/>
          </a:prstGeom>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166" name="Google Shape;166;p6: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7:notes"/>
          <p:cNvSpPr txBox="1">
            <a:spLocks noGrp="1"/>
          </p:cNvSpPr>
          <p:nvPr>
            <p:ph type="body" idx="1"/>
          </p:nvPr>
        </p:nvSpPr>
        <p:spPr>
          <a:xfrm>
            <a:off x="694690" y="4379595"/>
            <a:ext cx="5557520" cy="4149090"/>
          </a:xfrm>
          <a:prstGeom prst="rect">
            <a:avLst/>
          </a:prstGeom>
        </p:spPr>
        <p:txBody>
          <a:bodyPr spcFirstLastPara="1" wrap="square" lIns="92375" tIns="46175" rIns="92375" bIns="46175" anchor="t" anchorCtr="0">
            <a:noAutofit/>
          </a:bodyPr>
          <a:lstStyle/>
          <a:p>
            <a:pPr marL="0" lvl="0" indent="0" algn="l" rtl="0">
              <a:spcBef>
                <a:spcPts val="0"/>
              </a:spcBef>
              <a:spcAft>
                <a:spcPts val="0"/>
              </a:spcAft>
              <a:buNone/>
            </a:pPr>
            <a:endParaRPr/>
          </a:p>
        </p:txBody>
      </p:sp>
      <p:sp>
        <p:nvSpPr>
          <p:cNvPr id="237" name="Google Shape;237;p7: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8: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8:notes"/>
          <p:cNvSpPr txBox="1">
            <a:spLocks noGrp="1"/>
          </p:cNvSpPr>
          <p:nvPr>
            <p:ph type="body" idx="1"/>
          </p:nvPr>
        </p:nvSpPr>
        <p:spPr>
          <a:xfrm>
            <a:off x="694690" y="4379595"/>
            <a:ext cx="5557520" cy="4149090"/>
          </a:xfrm>
          <a:prstGeom prst="rect">
            <a:avLst/>
          </a:prstGeom>
          <a:noFill/>
          <a:ln>
            <a:noFill/>
          </a:ln>
        </p:spPr>
        <p:txBody>
          <a:bodyPr spcFirstLastPara="1" wrap="square" lIns="92375" tIns="46175" rIns="92375" bIns="46175" anchor="t" anchorCtr="0">
            <a:noAutofit/>
          </a:bodyPr>
          <a:lstStyle/>
          <a:p>
            <a:pPr marL="0" lvl="0" indent="0" algn="l" rtl="0">
              <a:spcBef>
                <a:spcPts val="0"/>
              </a:spcBef>
              <a:spcAft>
                <a:spcPts val="0"/>
              </a:spcAft>
              <a:buNone/>
            </a:pPr>
            <a:r>
              <a:rPr lang="en-US"/>
              <a:t>Put the program in the legend of table with means </a:t>
            </a:r>
            <a:endParaRPr/>
          </a:p>
        </p:txBody>
      </p:sp>
      <p:sp>
        <p:nvSpPr>
          <p:cNvPr id="246" name="Google Shape;246;p8:notes"/>
          <p:cNvSpPr txBox="1">
            <a:spLocks noGrp="1"/>
          </p:cNvSpPr>
          <p:nvPr>
            <p:ph type="sldNum" idx="12"/>
          </p:nvPr>
        </p:nvSpPr>
        <p:spPr>
          <a:xfrm>
            <a:off x="3934969" y="8757590"/>
            <a:ext cx="3010323" cy="461010"/>
          </a:xfrm>
          <a:prstGeom prst="rect">
            <a:avLst/>
          </a:prstGeom>
          <a:noFill/>
          <a:ln>
            <a:noFill/>
          </a:ln>
        </p:spPr>
        <p:txBody>
          <a:bodyPr spcFirstLastPara="1" wrap="square" lIns="92375" tIns="46175" rIns="92375" bIns="46175"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9:notes"/>
          <p:cNvSpPr>
            <a:spLocks noGrp="1" noRot="1" noChangeAspect="1"/>
          </p:cNvSpPr>
          <p:nvPr>
            <p:ph type="sldImg" idx="2"/>
          </p:nvPr>
        </p:nvSpPr>
        <p:spPr>
          <a:xfrm>
            <a:off x="2136775" y="692150"/>
            <a:ext cx="2673350" cy="3457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9:notes"/>
          <p:cNvSpPr txBox="1">
            <a:spLocks noGrp="1"/>
          </p:cNvSpPr>
          <p:nvPr>
            <p:ph type="body" idx="1"/>
          </p:nvPr>
        </p:nvSpPr>
        <p:spPr>
          <a:xfrm>
            <a:off x="694690" y="4379595"/>
            <a:ext cx="5557520" cy="4149090"/>
          </a:xfrm>
          <a:prstGeom prst="rect">
            <a:avLst/>
          </a:prstGeom>
          <a:noFill/>
          <a:ln>
            <a:noFill/>
          </a:ln>
        </p:spPr>
        <p:txBody>
          <a:bodyPr spcFirstLastPara="1" wrap="square" lIns="92375" tIns="46175" rIns="92375" bIns="46175" anchor="t" anchorCtr="0">
            <a:noAutofit/>
          </a:bodyPr>
          <a:lstStyle/>
          <a:p>
            <a:pPr marL="0" lvl="0" indent="0" algn="l" rtl="0">
              <a:spcBef>
                <a:spcPts val="0"/>
              </a:spcBef>
              <a:spcAft>
                <a:spcPts val="0"/>
              </a:spcAft>
              <a:buNone/>
            </a:pPr>
            <a:r>
              <a:rPr lang="en-US"/>
              <a:t>DELETE and please add the old figures to match paper</a:t>
            </a:r>
            <a:endParaRPr/>
          </a:p>
        </p:txBody>
      </p:sp>
      <p:sp>
        <p:nvSpPr>
          <p:cNvPr id="275" name="Google Shape;275;p9:notes"/>
          <p:cNvSpPr txBox="1">
            <a:spLocks noGrp="1"/>
          </p:cNvSpPr>
          <p:nvPr>
            <p:ph type="sldNum" idx="12"/>
          </p:nvPr>
        </p:nvSpPr>
        <p:spPr>
          <a:xfrm>
            <a:off x="3934969" y="8757590"/>
            <a:ext cx="3010323" cy="461010"/>
          </a:xfrm>
          <a:prstGeom prst="rect">
            <a:avLst/>
          </a:prstGeom>
          <a:noFill/>
          <a:ln>
            <a:noFill/>
          </a:ln>
        </p:spPr>
        <p:txBody>
          <a:bodyPr spcFirstLastPara="1" wrap="square" lIns="92375" tIns="46175" rIns="92375" bIns="46175"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7"/>
          <p:cNvSpPr txBox="1">
            <a:spLocks noGrp="1"/>
          </p:cNvSpPr>
          <p:nvPr>
            <p:ph type="ctrTitle"/>
          </p:nvPr>
        </p:nvSpPr>
        <p:spPr>
          <a:xfrm>
            <a:off x="582930" y="3124625"/>
            <a:ext cx="6606540" cy="215603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1165860" y="5699760"/>
            <a:ext cx="5440680" cy="257048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7"/>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7"/>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7"/>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6"/>
          <p:cNvSpPr txBox="1">
            <a:spLocks noGrp="1"/>
          </p:cNvSpPr>
          <p:nvPr>
            <p:ph type="title"/>
          </p:nvPr>
        </p:nvSpPr>
        <p:spPr>
          <a:xfrm>
            <a:off x="388620" y="402802"/>
            <a:ext cx="6995160" cy="1676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6"/>
          <p:cNvSpPr txBox="1">
            <a:spLocks noGrp="1"/>
          </p:cNvSpPr>
          <p:nvPr>
            <p:ph type="body" idx="1"/>
          </p:nvPr>
        </p:nvSpPr>
        <p:spPr>
          <a:xfrm rot="5400000">
            <a:off x="567161" y="2168421"/>
            <a:ext cx="6638079" cy="699516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26"/>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7"/>
          <p:cNvSpPr txBox="1">
            <a:spLocks noGrp="1"/>
          </p:cNvSpPr>
          <p:nvPr>
            <p:ph type="title"/>
          </p:nvPr>
        </p:nvSpPr>
        <p:spPr>
          <a:xfrm rot="5400000">
            <a:off x="2218267" y="3819527"/>
            <a:ext cx="8582237" cy="174879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7"/>
          <p:cNvSpPr txBox="1">
            <a:spLocks noGrp="1"/>
          </p:cNvSpPr>
          <p:nvPr>
            <p:ph type="body" idx="1"/>
          </p:nvPr>
        </p:nvSpPr>
        <p:spPr>
          <a:xfrm rot="5400000">
            <a:off x="-1344083" y="2135507"/>
            <a:ext cx="8582237" cy="511683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27"/>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7"/>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7"/>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388620" y="402802"/>
            <a:ext cx="6995160" cy="1676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388620" y="2346962"/>
            <a:ext cx="6995160" cy="6638079"/>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8"/>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8"/>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8"/>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19"/>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9"/>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9"/>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0"/>
          <p:cNvSpPr txBox="1">
            <a:spLocks noGrp="1"/>
          </p:cNvSpPr>
          <p:nvPr>
            <p:ph type="title"/>
          </p:nvPr>
        </p:nvSpPr>
        <p:spPr>
          <a:xfrm>
            <a:off x="613966" y="6463456"/>
            <a:ext cx="6606540" cy="199771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0"/>
          <p:cNvSpPr txBox="1">
            <a:spLocks noGrp="1"/>
          </p:cNvSpPr>
          <p:nvPr>
            <p:ph type="body" idx="1"/>
          </p:nvPr>
        </p:nvSpPr>
        <p:spPr>
          <a:xfrm>
            <a:off x="613966" y="4263180"/>
            <a:ext cx="6606540" cy="2200274"/>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20"/>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0"/>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0"/>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1"/>
          <p:cNvSpPr txBox="1">
            <a:spLocks noGrp="1"/>
          </p:cNvSpPr>
          <p:nvPr>
            <p:ph type="title"/>
          </p:nvPr>
        </p:nvSpPr>
        <p:spPr>
          <a:xfrm>
            <a:off x="388620" y="402802"/>
            <a:ext cx="6995160" cy="1676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1"/>
          <p:cNvSpPr txBox="1">
            <a:spLocks noGrp="1"/>
          </p:cNvSpPr>
          <p:nvPr>
            <p:ph type="body" idx="1"/>
          </p:nvPr>
        </p:nvSpPr>
        <p:spPr>
          <a:xfrm>
            <a:off x="388620" y="2346962"/>
            <a:ext cx="3432810" cy="6638079"/>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21"/>
          <p:cNvSpPr txBox="1">
            <a:spLocks noGrp="1"/>
          </p:cNvSpPr>
          <p:nvPr>
            <p:ph type="body" idx="2"/>
          </p:nvPr>
        </p:nvSpPr>
        <p:spPr>
          <a:xfrm>
            <a:off x="3950970" y="2346962"/>
            <a:ext cx="3432810" cy="6638079"/>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21"/>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1"/>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1"/>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2"/>
          <p:cNvSpPr txBox="1">
            <a:spLocks noGrp="1"/>
          </p:cNvSpPr>
          <p:nvPr>
            <p:ph type="title"/>
          </p:nvPr>
        </p:nvSpPr>
        <p:spPr>
          <a:xfrm>
            <a:off x="388620" y="402802"/>
            <a:ext cx="6995160" cy="1676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2"/>
          <p:cNvSpPr txBox="1">
            <a:spLocks noGrp="1"/>
          </p:cNvSpPr>
          <p:nvPr>
            <p:ph type="body" idx="1"/>
          </p:nvPr>
        </p:nvSpPr>
        <p:spPr>
          <a:xfrm>
            <a:off x="388620" y="2251499"/>
            <a:ext cx="3434160" cy="938318"/>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22"/>
          <p:cNvSpPr txBox="1">
            <a:spLocks noGrp="1"/>
          </p:cNvSpPr>
          <p:nvPr>
            <p:ph type="body" idx="2"/>
          </p:nvPr>
        </p:nvSpPr>
        <p:spPr>
          <a:xfrm>
            <a:off x="388620" y="3189817"/>
            <a:ext cx="3434160" cy="5795222"/>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22"/>
          <p:cNvSpPr txBox="1">
            <a:spLocks noGrp="1"/>
          </p:cNvSpPr>
          <p:nvPr>
            <p:ph type="body" idx="3"/>
          </p:nvPr>
        </p:nvSpPr>
        <p:spPr>
          <a:xfrm>
            <a:off x="3948273" y="2251499"/>
            <a:ext cx="3435509" cy="938318"/>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22"/>
          <p:cNvSpPr txBox="1">
            <a:spLocks noGrp="1"/>
          </p:cNvSpPr>
          <p:nvPr>
            <p:ph type="body" idx="4"/>
          </p:nvPr>
        </p:nvSpPr>
        <p:spPr>
          <a:xfrm>
            <a:off x="3948273" y="3189817"/>
            <a:ext cx="3435509" cy="5795222"/>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22"/>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388620" y="402802"/>
            <a:ext cx="6995160" cy="1676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3"/>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3"/>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3"/>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4"/>
          <p:cNvSpPr txBox="1">
            <a:spLocks noGrp="1"/>
          </p:cNvSpPr>
          <p:nvPr>
            <p:ph type="title"/>
          </p:nvPr>
        </p:nvSpPr>
        <p:spPr>
          <a:xfrm>
            <a:off x="388620" y="400473"/>
            <a:ext cx="2557066" cy="170434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4"/>
          <p:cNvSpPr txBox="1">
            <a:spLocks noGrp="1"/>
          </p:cNvSpPr>
          <p:nvPr>
            <p:ph type="body" idx="1"/>
          </p:nvPr>
        </p:nvSpPr>
        <p:spPr>
          <a:xfrm>
            <a:off x="3038792" y="400475"/>
            <a:ext cx="4344988" cy="8584566"/>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24"/>
          <p:cNvSpPr txBox="1">
            <a:spLocks noGrp="1"/>
          </p:cNvSpPr>
          <p:nvPr>
            <p:ph type="body" idx="2"/>
          </p:nvPr>
        </p:nvSpPr>
        <p:spPr>
          <a:xfrm>
            <a:off x="388620" y="2104815"/>
            <a:ext cx="2557066" cy="6880226"/>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24"/>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4"/>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4"/>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5"/>
          <p:cNvSpPr txBox="1">
            <a:spLocks noGrp="1"/>
          </p:cNvSpPr>
          <p:nvPr>
            <p:ph type="title"/>
          </p:nvPr>
        </p:nvSpPr>
        <p:spPr>
          <a:xfrm>
            <a:off x="1523445" y="7040880"/>
            <a:ext cx="4663440" cy="83121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5"/>
          <p:cNvSpPr>
            <a:spLocks noGrp="1"/>
          </p:cNvSpPr>
          <p:nvPr>
            <p:ph type="pic" idx="2"/>
          </p:nvPr>
        </p:nvSpPr>
        <p:spPr>
          <a:xfrm>
            <a:off x="1523445" y="898737"/>
            <a:ext cx="4663440" cy="6035040"/>
          </a:xfrm>
          <a:prstGeom prst="rect">
            <a:avLst/>
          </a:prstGeom>
          <a:noFill/>
          <a:ln>
            <a:noFill/>
          </a:ln>
        </p:spPr>
      </p:sp>
      <p:sp>
        <p:nvSpPr>
          <p:cNvPr id="68" name="Google Shape;68;p25"/>
          <p:cNvSpPr txBox="1">
            <a:spLocks noGrp="1"/>
          </p:cNvSpPr>
          <p:nvPr>
            <p:ph type="body" idx="1"/>
          </p:nvPr>
        </p:nvSpPr>
        <p:spPr>
          <a:xfrm>
            <a:off x="1523445" y="7872096"/>
            <a:ext cx="4663440" cy="1180464"/>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25"/>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388620" y="402802"/>
            <a:ext cx="6995160" cy="16764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6"/>
          <p:cNvSpPr txBox="1">
            <a:spLocks noGrp="1"/>
          </p:cNvSpPr>
          <p:nvPr>
            <p:ph type="body" idx="1"/>
          </p:nvPr>
        </p:nvSpPr>
        <p:spPr>
          <a:xfrm>
            <a:off x="388620" y="2346962"/>
            <a:ext cx="6995160" cy="6638079"/>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6"/>
          <p:cNvSpPr txBox="1">
            <a:spLocks noGrp="1"/>
          </p:cNvSpPr>
          <p:nvPr>
            <p:ph type="dt" idx="10"/>
          </p:nvPr>
        </p:nvSpPr>
        <p:spPr>
          <a:xfrm>
            <a:off x="388620" y="9322649"/>
            <a:ext cx="1813560" cy="5355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6"/>
          <p:cNvSpPr txBox="1">
            <a:spLocks noGrp="1"/>
          </p:cNvSpPr>
          <p:nvPr>
            <p:ph type="ftr" idx="11"/>
          </p:nvPr>
        </p:nvSpPr>
        <p:spPr>
          <a:xfrm>
            <a:off x="2655570" y="9322649"/>
            <a:ext cx="2461260" cy="5355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6"/>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png"/><Relationship Id="rId14" Type="http://schemas.openxmlformats.org/officeDocument/2006/relationships/image" Target="../media/image13.jp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image" Target="../media/image51.png"/><Relationship Id="rId21" Type="http://schemas.openxmlformats.org/officeDocument/2006/relationships/image" Target="../media/image46.png"/><Relationship Id="rId34" Type="http://schemas.openxmlformats.org/officeDocument/2006/relationships/image" Target="../media/image59.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33" Type="http://schemas.openxmlformats.org/officeDocument/2006/relationships/image" Target="../media/image58.png"/><Relationship Id="rId38" Type="http://schemas.openxmlformats.org/officeDocument/2006/relationships/image" Target="../media/image63.png"/><Relationship Id="rId2" Type="http://schemas.openxmlformats.org/officeDocument/2006/relationships/notesSlide" Target="../notesSlides/notesSlide6.xml"/><Relationship Id="rId16" Type="http://schemas.openxmlformats.org/officeDocument/2006/relationships/image" Target="../media/image41.png"/><Relationship Id="rId20" Type="http://schemas.openxmlformats.org/officeDocument/2006/relationships/image" Target="../media/image45.png"/><Relationship Id="rId29"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24" Type="http://schemas.openxmlformats.org/officeDocument/2006/relationships/image" Target="../media/image49.png"/><Relationship Id="rId32" Type="http://schemas.openxmlformats.org/officeDocument/2006/relationships/image" Target="../media/image57.png"/><Relationship Id="rId37" Type="http://schemas.openxmlformats.org/officeDocument/2006/relationships/image" Target="../media/image62.png"/><Relationship Id="rId5" Type="http://schemas.openxmlformats.org/officeDocument/2006/relationships/image" Target="../media/image30.png"/><Relationship Id="rId15" Type="http://schemas.openxmlformats.org/officeDocument/2006/relationships/image" Target="../media/image40.png"/><Relationship Id="rId23" Type="http://schemas.openxmlformats.org/officeDocument/2006/relationships/image" Target="../media/image48.png"/><Relationship Id="rId28" Type="http://schemas.openxmlformats.org/officeDocument/2006/relationships/image" Target="../media/image53.png"/><Relationship Id="rId36" Type="http://schemas.openxmlformats.org/officeDocument/2006/relationships/image" Target="../media/image61.png"/><Relationship Id="rId10" Type="http://schemas.openxmlformats.org/officeDocument/2006/relationships/image" Target="../media/image35.png"/><Relationship Id="rId19" Type="http://schemas.openxmlformats.org/officeDocument/2006/relationships/image" Target="../media/image44.png"/><Relationship Id="rId31" Type="http://schemas.openxmlformats.org/officeDocument/2006/relationships/image" Target="../media/image56.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png"/><Relationship Id="rId30" Type="http://schemas.openxmlformats.org/officeDocument/2006/relationships/image" Target="../media/image55.png"/><Relationship Id="rId35" Type="http://schemas.openxmlformats.org/officeDocument/2006/relationships/image" Target="../media/image60.png"/><Relationship Id="rId8" Type="http://schemas.openxmlformats.org/officeDocument/2006/relationships/image" Target="../media/image33.png"/><Relationship Id="rId3"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582930" y="3124625"/>
            <a:ext cx="6606540" cy="2156037"/>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b="1"/>
              <a:t>Purified Exosome Cell-Free Platform Induces Functional Skeletal Muscle Regeneration:</a:t>
            </a:r>
            <a:br>
              <a:rPr lang="en-US" b="1"/>
            </a:br>
            <a:r>
              <a:rPr lang="en-US" b="1"/>
              <a:t>Supplemental Figures </a:t>
            </a:r>
            <a:endParaRPr/>
          </a:p>
        </p:txBody>
      </p:sp>
      <p:sp>
        <p:nvSpPr>
          <p:cNvPr id="90" name="Google Shape;90;p1"/>
          <p:cNvSpPr txBox="1">
            <a:spLocks noGrp="1"/>
          </p:cNvSpPr>
          <p:nvPr>
            <p:ph type="subTitle" idx="1"/>
          </p:nvPr>
        </p:nvSpPr>
        <p:spPr>
          <a:xfrm>
            <a:off x="1165860" y="5699760"/>
            <a:ext cx="5440680" cy="257048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888888"/>
              </a:buClr>
              <a:buSzPts val="3200"/>
              <a:buNone/>
            </a:pPr>
            <a:endParaRPr/>
          </a:p>
        </p:txBody>
      </p:sp>
      <p:sp>
        <p:nvSpPr>
          <p:cNvPr id="91" name="Google Shape;91;p1"/>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grpSp>
        <p:nvGrpSpPr>
          <p:cNvPr id="295" name="Google Shape;295;p10"/>
          <p:cNvGrpSpPr/>
          <p:nvPr/>
        </p:nvGrpSpPr>
        <p:grpSpPr>
          <a:xfrm>
            <a:off x="95250" y="304800"/>
            <a:ext cx="7581900" cy="8489510"/>
            <a:chOff x="38100" y="152400"/>
            <a:chExt cx="7581900" cy="8489510"/>
          </a:xfrm>
        </p:grpSpPr>
        <p:pic>
          <p:nvPicPr>
            <p:cNvPr id="296" name="Google Shape;296;p10"/>
            <p:cNvPicPr preferRelativeResize="0"/>
            <p:nvPr/>
          </p:nvPicPr>
          <p:blipFill rotWithShape="1">
            <a:blip r:embed="rId3">
              <a:alphaModFix/>
            </a:blip>
            <a:srcRect/>
            <a:stretch/>
          </p:blipFill>
          <p:spPr>
            <a:xfrm>
              <a:off x="38100" y="152400"/>
              <a:ext cx="7556500" cy="1909011"/>
            </a:xfrm>
            <a:prstGeom prst="rect">
              <a:avLst/>
            </a:prstGeom>
            <a:noFill/>
            <a:ln>
              <a:noFill/>
            </a:ln>
          </p:spPr>
        </p:pic>
        <p:pic>
          <p:nvPicPr>
            <p:cNvPr id="297" name="Google Shape;297;p10"/>
            <p:cNvPicPr preferRelativeResize="0"/>
            <p:nvPr/>
          </p:nvPicPr>
          <p:blipFill rotWithShape="1">
            <a:blip r:embed="rId4">
              <a:alphaModFix/>
            </a:blip>
            <a:srcRect/>
            <a:stretch/>
          </p:blipFill>
          <p:spPr>
            <a:xfrm>
              <a:off x="127000" y="2048711"/>
              <a:ext cx="7493000" cy="6593199"/>
            </a:xfrm>
            <a:prstGeom prst="rect">
              <a:avLst/>
            </a:prstGeom>
            <a:noFill/>
            <a:ln>
              <a:noFill/>
            </a:ln>
          </p:spPr>
        </p:pic>
      </p:grpSp>
      <p:sp>
        <p:nvSpPr>
          <p:cNvPr id="298" name="Google Shape;298;p10"/>
          <p:cNvSpPr/>
          <p:nvPr/>
        </p:nvSpPr>
        <p:spPr>
          <a:xfrm>
            <a:off x="726530" y="8915400"/>
            <a:ext cx="640823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Supplementary</a:t>
            </a:r>
            <a:r>
              <a:rPr lang="en-US" b="1">
                <a:solidFill>
                  <a:schemeClr val="dk1"/>
                </a:solidFill>
                <a:latin typeface="Calibri"/>
                <a:ea typeface="Calibri"/>
                <a:cs typeface="Calibri"/>
                <a:sym typeface="Calibri"/>
              </a:rPr>
              <a:t> </a:t>
            </a:r>
            <a:r>
              <a:rPr lang="en-US" sz="1800" b="1">
                <a:solidFill>
                  <a:schemeClr val="dk1"/>
                </a:solidFill>
                <a:latin typeface="Calibri"/>
                <a:ea typeface="Calibri"/>
                <a:cs typeface="Calibri"/>
                <a:sym typeface="Calibri"/>
              </a:rPr>
              <a:t>Table 1. Summary of pathological review of all on- and off- target tissues analyzed by an independent and blinded veterinary pathologist in compliance with GLP practices.</a:t>
            </a:r>
            <a:endParaRPr sz="1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graphicFrame>
        <p:nvGraphicFramePr>
          <p:cNvPr id="303" name="Google Shape;303;p11"/>
          <p:cNvGraphicFramePr/>
          <p:nvPr/>
        </p:nvGraphicFramePr>
        <p:xfrm>
          <a:off x="232410" y="2362200"/>
          <a:ext cx="3000000" cy="3000000"/>
        </p:xfrm>
        <a:graphic>
          <a:graphicData uri="http://schemas.openxmlformats.org/drawingml/2006/table">
            <a:tbl>
              <a:tblPr firstRow="1" bandRow="1">
                <a:noFill/>
                <a:tableStyleId>{FED1847E-FC5C-4130-8F04-2CC574465D26}</a:tableStyleId>
              </a:tblPr>
              <a:tblGrid>
                <a:gridCol w="7620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381000">
                  <a:extLst>
                    <a:ext uri="{9D8B030D-6E8A-4147-A177-3AD203B41FA5}">
                      <a16:colId xmlns:a16="http://schemas.microsoft.com/office/drawing/2014/main" val="20004"/>
                    </a:ext>
                  </a:extLst>
                </a:gridCol>
                <a:gridCol w="685800">
                  <a:extLst>
                    <a:ext uri="{9D8B030D-6E8A-4147-A177-3AD203B41FA5}">
                      <a16:colId xmlns:a16="http://schemas.microsoft.com/office/drawing/2014/main" val="20005"/>
                    </a:ext>
                  </a:extLst>
                </a:gridCol>
                <a:gridCol w="381000">
                  <a:extLst>
                    <a:ext uri="{9D8B030D-6E8A-4147-A177-3AD203B41FA5}">
                      <a16:colId xmlns:a16="http://schemas.microsoft.com/office/drawing/2014/main" val="20006"/>
                    </a:ext>
                  </a:extLst>
                </a:gridCol>
                <a:gridCol w="6858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685800">
                  <a:extLst>
                    <a:ext uri="{9D8B030D-6E8A-4147-A177-3AD203B41FA5}">
                      <a16:colId xmlns:a16="http://schemas.microsoft.com/office/drawing/2014/main" val="20009"/>
                    </a:ext>
                  </a:extLst>
                </a:gridCol>
                <a:gridCol w="449575">
                  <a:extLst>
                    <a:ext uri="{9D8B030D-6E8A-4147-A177-3AD203B41FA5}">
                      <a16:colId xmlns:a16="http://schemas.microsoft.com/office/drawing/2014/main" val="20010"/>
                    </a:ext>
                  </a:extLst>
                </a:gridCol>
                <a:gridCol w="685800">
                  <a:extLst>
                    <a:ext uri="{9D8B030D-6E8A-4147-A177-3AD203B41FA5}">
                      <a16:colId xmlns:a16="http://schemas.microsoft.com/office/drawing/2014/main" val="20011"/>
                    </a:ext>
                  </a:extLst>
                </a:gridCol>
              </a:tblGrid>
              <a:tr h="569975">
                <a:tc>
                  <a:txBody>
                    <a:bodyPr/>
                    <a:lstStyle/>
                    <a:p>
                      <a:pPr marL="0" marR="0" lvl="0" indent="0" algn="l" rtl="0">
                        <a:spcBef>
                          <a:spcPts val="0"/>
                        </a:spcBef>
                        <a:spcAft>
                          <a:spcPts val="0"/>
                        </a:spcAft>
                        <a:buNone/>
                      </a:pPr>
                      <a:endParaRPr sz="1400"/>
                    </a:p>
                  </a:txBody>
                  <a:tcPr marL="91450" marR="91450" marT="45725" marB="45725" anchor="ctr"/>
                </a:tc>
                <a:tc>
                  <a:txBody>
                    <a:bodyPr/>
                    <a:lstStyle/>
                    <a:p>
                      <a:pPr marL="0" marR="0" lvl="0" indent="0" algn="ctr" rtl="0">
                        <a:spcBef>
                          <a:spcPts val="0"/>
                        </a:spcBef>
                        <a:spcAft>
                          <a:spcPts val="0"/>
                        </a:spcAft>
                        <a:buNone/>
                      </a:pPr>
                      <a:r>
                        <a:rPr lang="en-US" sz="1400"/>
                        <a:t>Day</a:t>
                      </a:r>
                      <a:endParaRPr/>
                    </a:p>
                  </a:txBody>
                  <a:tcPr marL="91450" marR="91450" marT="45725" marB="45725" anchor="ctr"/>
                </a:tc>
                <a:tc gridSpan="2">
                  <a:txBody>
                    <a:bodyPr/>
                    <a:lstStyle/>
                    <a:p>
                      <a:pPr marL="0" marR="0" lvl="0" indent="0" algn="ctr" rtl="0">
                        <a:spcBef>
                          <a:spcPts val="0"/>
                        </a:spcBef>
                        <a:spcAft>
                          <a:spcPts val="0"/>
                        </a:spcAft>
                        <a:buNone/>
                      </a:pPr>
                      <a:r>
                        <a:rPr lang="en-US" sz="1400" b="1">
                          <a:latin typeface="Calibri"/>
                          <a:ea typeface="Calibri"/>
                          <a:cs typeface="Calibri"/>
                          <a:sym typeface="Calibri"/>
                        </a:rPr>
                        <a:t>D0</a:t>
                      </a:r>
                      <a:endParaRPr/>
                    </a:p>
                  </a:txBody>
                  <a:tcPr marL="91450" marR="91450" marT="45725" marB="45725" anchor="ctr"/>
                </a:tc>
                <a:tc hMerge="1">
                  <a:txBody>
                    <a:bodyPr/>
                    <a:lstStyle/>
                    <a:p>
                      <a:endParaRPr lang="en-US"/>
                    </a:p>
                  </a:txBody>
                  <a:tcPr/>
                </a:tc>
                <a:tc gridSpan="2">
                  <a:txBody>
                    <a:bodyPr/>
                    <a:lstStyle/>
                    <a:p>
                      <a:pPr marL="0" marR="0" lvl="0" indent="0" algn="ctr" rtl="0">
                        <a:spcBef>
                          <a:spcPts val="0"/>
                        </a:spcBef>
                        <a:spcAft>
                          <a:spcPts val="0"/>
                        </a:spcAft>
                        <a:buNone/>
                      </a:pPr>
                      <a:r>
                        <a:rPr lang="en-US" sz="1400" b="1">
                          <a:latin typeface="Calibri"/>
                          <a:ea typeface="Calibri"/>
                          <a:cs typeface="Calibri"/>
                          <a:sym typeface="Calibri"/>
                        </a:rPr>
                        <a:t>D1</a:t>
                      </a:r>
                      <a:endParaRPr/>
                    </a:p>
                  </a:txBody>
                  <a:tcPr marL="91450" marR="91450" marT="45725" marB="45725" anchor="ctr"/>
                </a:tc>
                <a:tc hMerge="1">
                  <a:txBody>
                    <a:bodyPr/>
                    <a:lstStyle/>
                    <a:p>
                      <a:endParaRPr lang="en-US"/>
                    </a:p>
                  </a:txBody>
                  <a:tcPr/>
                </a:tc>
                <a:tc gridSpan="2">
                  <a:txBody>
                    <a:bodyPr/>
                    <a:lstStyle/>
                    <a:p>
                      <a:pPr marL="0" marR="0" lvl="0" indent="0" algn="ctr" rtl="0">
                        <a:spcBef>
                          <a:spcPts val="0"/>
                        </a:spcBef>
                        <a:spcAft>
                          <a:spcPts val="0"/>
                        </a:spcAft>
                        <a:buNone/>
                      </a:pPr>
                      <a:r>
                        <a:rPr lang="en-US" sz="1400" b="1">
                          <a:latin typeface="Calibri"/>
                          <a:ea typeface="Calibri"/>
                          <a:cs typeface="Calibri"/>
                          <a:sym typeface="Calibri"/>
                        </a:rPr>
                        <a:t>D2</a:t>
                      </a:r>
                      <a:endParaRPr/>
                    </a:p>
                  </a:txBody>
                  <a:tcPr marL="91450" marR="91450" marT="45725" marB="45725" anchor="ctr"/>
                </a:tc>
                <a:tc hMerge="1">
                  <a:txBody>
                    <a:bodyPr/>
                    <a:lstStyle/>
                    <a:p>
                      <a:endParaRPr lang="en-US"/>
                    </a:p>
                  </a:txBody>
                  <a:tcPr/>
                </a:tc>
                <a:tc gridSpan="2">
                  <a:txBody>
                    <a:bodyPr/>
                    <a:lstStyle/>
                    <a:p>
                      <a:pPr marL="0" marR="0" lvl="0" indent="0" algn="ctr" rtl="0">
                        <a:spcBef>
                          <a:spcPts val="0"/>
                        </a:spcBef>
                        <a:spcAft>
                          <a:spcPts val="0"/>
                        </a:spcAft>
                        <a:buNone/>
                      </a:pPr>
                      <a:r>
                        <a:rPr lang="en-US" sz="1400" b="1">
                          <a:latin typeface="Calibri"/>
                          <a:ea typeface="Calibri"/>
                          <a:cs typeface="Calibri"/>
                          <a:sym typeface="Calibri"/>
                        </a:rPr>
                        <a:t>D3</a:t>
                      </a:r>
                      <a:endParaRPr/>
                    </a:p>
                  </a:txBody>
                  <a:tcPr marL="91450" marR="91450" marT="45725" marB="45725" anchor="ctr"/>
                </a:tc>
                <a:tc hMerge="1">
                  <a:txBody>
                    <a:bodyPr/>
                    <a:lstStyle/>
                    <a:p>
                      <a:endParaRPr lang="en-US"/>
                    </a:p>
                  </a:txBody>
                  <a:tcPr/>
                </a:tc>
                <a:tc gridSpan="2">
                  <a:txBody>
                    <a:bodyPr/>
                    <a:lstStyle/>
                    <a:p>
                      <a:pPr marL="0" marR="0" lvl="0" indent="0" algn="ctr" rtl="0">
                        <a:spcBef>
                          <a:spcPts val="0"/>
                        </a:spcBef>
                        <a:spcAft>
                          <a:spcPts val="0"/>
                        </a:spcAft>
                        <a:buNone/>
                      </a:pPr>
                      <a:r>
                        <a:rPr lang="en-US" sz="1400" b="1">
                          <a:latin typeface="Calibri"/>
                          <a:ea typeface="Calibri"/>
                          <a:cs typeface="Calibri"/>
                          <a:sym typeface="Calibri"/>
                        </a:rPr>
                        <a:t>D4</a:t>
                      </a:r>
                      <a:endParaRPr/>
                    </a:p>
                  </a:txBody>
                  <a:tcPr marL="91450" marR="91450" marT="45725" marB="45725" anchor="ctr"/>
                </a:tc>
                <a:tc hMerge="1">
                  <a:txBody>
                    <a:bodyPr/>
                    <a:lstStyle/>
                    <a:p>
                      <a:endParaRPr lang="en-US"/>
                    </a:p>
                  </a:txBody>
                  <a:tcPr/>
                </a:tc>
                <a:extLst>
                  <a:ext uri="{0D108BD9-81ED-4DB2-BD59-A6C34878D82A}">
                    <a16:rowId xmlns:a16="http://schemas.microsoft.com/office/drawing/2014/main" val="10000"/>
                  </a:ext>
                </a:extLst>
              </a:tr>
              <a:tr h="373525">
                <a:tc>
                  <a:txBody>
                    <a:bodyPr/>
                    <a:lstStyle/>
                    <a:p>
                      <a:pPr marL="0" marR="0" lvl="0" indent="0" algn="ctr" rtl="0">
                        <a:spcBef>
                          <a:spcPts val="0"/>
                        </a:spcBef>
                        <a:spcAft>
                          <a:spcPts val="0"/>
                        </a:spcAft>
                        <a:buNone/>
                      </a:pPr>
                      <a:r>
                        <a:rPr lang="en-US" sz="1400" b="1">
                          <a:latin typeface="Calibri"/>
                          <a:ea typeface="Calibri"/>
                          <a:cs typeface="Calibri"/>
                          <a:sym typeface="Calibri"/>
                        </a:rPr>
                        <a:t>Marker</a:t>
                      </a:r>
                      <a:endParaRPr/>
                    </a:p>
                  </a:txBody>
                  <a:tcPr marL="91450" marR="91450" marT="45725" marB="45725" anchor="ctr"/>
                </a:tc>
                <a:tc>
                  <a:txBody>
                    <a:bodyPr/>
                    <a:lstStyle/>
                    <a:p>
                      <a:pPr marL="0" marR="0" lvl="0" indent="0" algn="ctr" rtl="0">
                        <a:spcBef>
                          <a:spcPts val="0"/>
                        </a:spcBef>
                        <a:spcAft>
                          <a:spcPts val="0"/>
                        </a:spcAft>
                        <a:buNone/>
                      </a:pPr>
                      <a:r>
                        <a:rPr lang="en-US" sz="1400" b="1">
                          <a:latin typeface="Calibri"/>
                          <a:ea typeface="Calibri"/>
                          <a:cs typeface="Calibri"/>
                          <a:sym typeface="Calibri"/>
                        </a:rPr>
                        <a:t>Condition</a:t>
                      </a:r>
                      <a:endParaRPr/>
                    </a:p>
                  </a:txBody>
                  <a:tcPr marL="91450" marR="91450" marT="45725" marB="45725" anchor="ctr"/>
                </a:tc>
                <a:tc>
                  <a:txBody>
                    <a:bodyPr/>
                    <a:lstStyle/>
                    <a:p>
                      <a:pPr marL="0" marR="0" lvl="0" indent="0" algn="ctr" rtl="0">
                        <a:spcBef>
                          <a:spcPts val="0"/>
                        </a:spcBef>
                        <a:spcAft>
                          <a:spcPts val="0"/>
                        </a:spcAft>
                        <a:buNone/>
                      </a:pPr>
                      <a:r>
                        <a:rPr lang="en-US" sz="1400" b="1"/>
                        <a:t>N</a:t>
                      </a:r>
                      <a:endParaRPr/>
                    </a:p>
                  </a:txBody>
                  <a:tcPr marL="91450" marR="91450" marT="45725" marB="45725" anchor="ctr"/>
                </a:tc>
                <a:tc>
                  <a:txBody>
                    <a:bodyPr/>
                    <a:lstStyle/>
                    <a:p>
                      <a:pPr marL="0" marR="0" lvl="0" indent="0" algn="ctr" rtl="0">
                        <a:spcBef>
                          <a:spcPts val="0"/>
                        </a:spcBef>
                        <a:spcAft>
                          <a:spcPts val="0"/>
                        </a:spcAft>
                        <a:buNone/>
                      </a:pPr>
                      <a:r>
                        <a:rPr lang="en-US" sz="1400" b="1">
                          <a:latin typeface="Calibri"/>
                          <a:ea typeface="Calibri"/>
                          <a:cs typeface="Calibri"/>
                          <a:sym typeface="Calibri"/>
                        </a:rPr>
                        <a:t>Mean ± SEM</a:t>
                      </a:r>
                      <a:endParaRPr/>
                    </a:p>
                  </a:txBody>
                  <a:tcPr marL="91450" marR="91450" marT="45725" marB="45725" anchor="ctr"/>
                </a:tc>
                <a:tc>
                  <a:txBody>
                    <a:bodyPr/>
                    <a:lstStyle/>
                    <a:p>
                      <a:pPr marL="0" marR="0" lvl="0" indent="0" algn="ctr" rtl="0">
                        <a:spcBef>
                          <a:spcPts val="0"/>
                        </a:spcBef>
                        <a:spcAft>
                          <a:spcPts val="0"/>
                        </a:spcAft>
                        <a:buNone/>
                      </a:pPr>
                      <a:r>
                        <a:rPr lang="en-US" sz="1400" b="1"/>
                        <a:t>N</a:t>
                      </a:r>
                      <a:endParaRPr/>
                    </a:p>
                  </a:txBody>
                  <a:tcPr marL="91450" marR="91450" marT="45725" marB="45725" anchor="ctr"/>
                </a:tc>
                <a:tc>
                  <a:txBody>
                    <a:bodyPr/>
                    <a:lstStyle/>
                    <a:p>
                      <a:pPr marL="0" marR="0" lvl="0" indent="0" algn="ctr" rtl="0">
                        <a:spcBef>
                          <a:spcPts val="0"/>
                        </a:spcBef>
                        <a:spcAft>
                          <a:spcPts val="0"/>
                        </a:spcAft>
                        <a:buNone/>
                      </a:pPr>
                      <a:r>
                        <a:rPr lang="en-US" sz="1400" b="1">
                          <a:latin typeface="Calibri"/>
                          <a:ea typeface="Calibri"/>
                          <a:cs typeface="Calibri"/>
                          <a:sym typeface="Calibri"/>
                        </a:rPr>
                        <a:t>Mean ± SEM</a:t>
                      </a:r>
                      <a:endParaRPr/>
                    </a:p>
                  </a:txBody>
                  <a:tcPr marL="91450" marR="91450" marT="45725" marB="45725" anchor="ctr"/>
                </a:tc>
                <a:tc>
                  <a:txBody>
                    <a:bodyPr/>
                    <a:lstStyle/>
                    <a:p>
                      <a:pPr marL="0" marR="0" lvl="0" indent="0" algn="ctr" rtl="0">
                        <a:spcBef>
                          <a:spcPts val="0"/>
                        </a:spcBef>
                        <a:spcAft>
                          <a:spcPts val="0"/>
                        </a:spcAft>
                        <a:buNone/>
                      </a:pPr>
                      <a:r>
                        <a:rPr lang="en-US" sz="1400" b="1"/>
                        <a:t>N</a:t>
                      </a:r>
                      <a:endParaRPr/>
                    </a:p>
                  </a:txBody>
                  <a:tcPr marL="91450" marR="91450" marT="45725" marB="45725" anchor="ctr"/>
                </a:tc>
                <a:tc>
                  <a:txBody>
                    <a:bodyPr/>
                    <a:lstStyle/>
                    <a:p>
                      <a:pPr marL="0" marR="0" lvl="0" indent="0" algn="ctr" rtl="0">
                        <a:spcBef>
                          <a:spcPts val="0"/>
                        </a:spcBef>
                        <a:spcAft>
                          <a:spcPts val="0"/>
                        </a:spcAft>
                        <a:buNone/>
                      </a:pPr>
                      <a:r>
                        <a:rPr lang="en-US" sz="1400" b="1">
                          <a:latin typeface="Calibri"/>
                          <a:ea typeface="Calibri"/>
                          <a:cs typeface="Calibri"/>
                          <a:sym typeface="Calibri"/>
                        </a:rPr>
                        <a:t>Mean ± SEM</a:t>
                      </a:r>
                      <a:endParaRPr/>
                    </a:p>
                  </a:txBody>
                  <a:tcPr marL="91450" marR="91450" marT="45725" marB="45725" anchor="ctr"/>
                </a:tc>
                <a:tc>
                  <a:txBody>
                    <a:bodyPr/>
                    <a:lstStyle/>
                    <a:p>
                      <a:pPr marL="0" marR="0" lvl="0" indent="0" algn="ctr" rtl="0">
                        <a:spcBef>
                          <a:spcPts val="0"/>
                        </a:spcBef>
                        <a:spcAft>
                          <a:spcPts val="0"/>
                        </a:spcAft>
                        <a:buNone/>
                      </a:pPr>
                      <a:r>
                        <a:rPr lang="en-US" sz="1400" b="1"/>
                        <a:t>N</a:t>
                      </a:r>
                      <a:endParaRPr/>
                    </a:p>
                  </a:txBody>
                  <a:tcPr marL="91450" marR="91450" marT="45725" marB="45725" anchor="ctr"/>
                </a:tc>
                <a:tc>
                  <a:txBody>
                    <a:bodyPr/>
                    <a:lstStyle/>
                    <a:p>
                      <a:pPr marL="0" marR="0" lvl="0" indent="0" algn="ctr" rtl="0">
                        <a:spcBef>
                          <a:spcPts val="0"/>
                        </a:spcBef>
                        <a:spcAft>
                          <a:spcPts val="0"/>
                        </a:spcAft>
                        <a:buNone/>
                      </a:pPr>
                      <a:r>
                        <a:rPr lang="en-US" sz="1400" b="1">
                          <a:latin typeface="Calibri"/>
                          <a:ea typeface="Calibri"/>
                          <a:cs typeface="Calibri"/>
                          <a:sym typeface="Calibri"/>
                        </a:rPr>
                        <a:t>Mean ± SEM</a:t>
                      </a:r>
                      <a:endParaRPr/>
                    </a:p>
                  </a:txBody>
                  <a:tcPr marL="91450" marR="91450" marT="45725" marB="45725" anchor="ctr"/>
                </a:tc>
                <a:tc>
                  <a:txBody>
                    <a:bodyPr/>
                    <a:lstStyle/>
                    <a:p>
                      <a:pPr marL="0" marR="0" lvl="0" indent="0" algn="ctr" rtl="0">
                        <a:spcBef>
                          <a:spcPts val="0"/>
                        </a:spcBef>
                        <a:spcAft>
                          <a:spcPts val="0"/>
                        </a:spcAft>
                        <a:buNone/>
                      </a:pPr>
                      <a:r>
                        <a:rPr lang="en-US" sz="1400" b="1"/>
                        <a:t>N</a:t>
                      </a:r>
                      <a:endParaRPr/>
                    </a:p>
                  </a:txBody>
                  <a:tcPr marL="91450" marR="91450" marT="45725" marB="45725" anchor="ctr"/>
                </a:tc>
                <a:tc>
                  <a:txBody>
                    <a:bodyPr/>
                    <a:lstStyle/>
                    <a:p>
                      <a:pPr marL="0" marR="0" lvl="0" indent="0" algn="ctr" rtl="0">
                        <a:spcBef>
                          <a:spcPts val="0"/>
                        </a:spcBef>
                        <a:spcAft>
                          <a:spcPts val="0"/>
                        </a:spcAft>
                        <a:buNone/>
                      </a:pPr>
                      <a:r>
                        <a:rPr lang="en-US" sz="1400" b="1">
                          <a:latin typeface="Calibri"/>
                          <a:ea typeface="Calibri"/>
                          <a:cs typeface="Calibri"/>
                          <a:sym typeface="Calibri"/>
                        </a:rPr>
                        <a:t>Mean ± SEM</a:t>
                      </a:r>
                      <a:endParaRPr/>
                    </a:p>
                  </a:txBody>
                  <a:tcPr marL="91450" marR="91450" marT="45725" marB="45725" anchor="ctr"/>
                </a:tc>
                <a:extLst>
                  <a:ext uri="{0D108BD9-81ED-4DB2-BD59-A6C34878D82A}">
                    <a16:rowId xmlns:a16="http://schemas.microsoft.com/office/drawing/2014/main" val="10001"/>
                  </a:ext>
                </a:extLst>
              </a:tr>
              <a:tr h="373525">
                <a:tc rowSpan="2">
                  <a:txBody>
                    <a:bodyPr/>
                    <a:lstStyle/>
                    <a:p>
                      <a:pPr marL="0" marR="0" lvl="0" indent="0" algn="ctr" rtl="0">
                        <a:spcBef>
                          <a:spcPts val="0"/>
                        </a:spcBef>
                        <a:spcAft>
                          <a:spcPts val="0"/>
                        </a:spcAft>
                        <a:buNone/>
                      </a:pPr>
                      <a:r>
                        <a:rPr lang="en-US" sz="1400">
                          <a:latin typeface="Calibri"/>
                          <a:ea typeface="Calibri"/>
                          <a:cs typeface="Calibri"/>
                          <a:sym typeface="Calibri"/>
                        </a:rPr>
                        <a:t>MyoD</a:t>
                      </a:r>
                      <a:endParaRPr sz="1400">
                        <a:latin typeface="Calibri"/>
                        <a:ea typeface="Calibri"/>
                        <a:cs typeface="Calibri"/>
                        <a:sym typeface="Calibri"/>
                      </a:endParaRPr>
                    </a:p>
                  </a:txBody>
                  <a:tcPr marL="91450" marR="91450" marT="45725" marB="45725" anchor="ctr"/>
                </a:tc>
                <a:tc>
                  <a:txBody>
                    <a:bodyPr/>
                    <a:lstStyle/>
                    <a:p>
                      <a:pPr marL="0" marR="0" lvl="0" indent="0" algn="ctr" rtl="0">
                        <a:spcBef>
                          <a:spcPts val="0"/>
                        </a:spcBef>
                        <a:spcAft>
                          <a:spcPts val="0"/>
                        </a:spcAft>
                        <a:buNone/>
                      </a:pPr>
                      <a:r>
                        <a:rPr lang="en-US" sz="1400">
                          <a:latin typeface="Calibri"/>
                          <a:ea typeface="Calibri"/>
                          <a:cs typeface="Calibri"/>
                          <a:sym typeface="Calibri"/>
                        </a:rPr>
                        <a:t>Control</a:t>
                      </a:r>
                      <a:endParaRPr/>
                    </a:p>
                  </a:txBody>
                  <a:tcPr marL="91450" marR="91450" marT="45725" marB="45725" anchor="ctr"/>
                </a:tc>
                <a:tc>
                  <a:txBody>
                    <a:bodyPr/>
                    <a:lstStyle/>
                    <a:p>
                      <a:pPr marL="0" marR="0" lvl="0" indent="0" algn="ctr" rtl="0">
                        <a:spcBef>
                          <a:spcPts val="0"/>
                        </a:spcBef>
                        <a:spcAft>
                          <a:spcPts val="0"/>
                        </a:spcAft>
                        <a:buNone/>
                      </a:pPr>
                      <a:r>
                        <a:rPr lang="en-US" sz="1200" b="0"/>
                        <a:t>15</a:t>
                      </a:r>
                      <a:endParaRPr/>
                    </a:p>
                  </a:txBody>
                  <a:tcPr marL="91450" marR="91450" marT="45725" marB="45725" anchor="ctr"/>
                </a:tc>
                <a:tc>
                  <a:txBody>
                    <a:bodyPr/>
                    <a:lstStyle/>
                    <a:p>
                      <a:pPr marL="0" marR="0" lvl="0" indent="0" algn="ctr" rtl="0">
                        <a:spcBef>
                          <a:spcPts val="0"/>
                        </a:spcBef>
                        <a:spcAft>
                          <a:spcPts val="0"/>
                        </a:spcAft>
                        <a:buNone/>
                      </a:pPr>
                      <a:r>
                        <a:rPr lang="en-US" sz="1200" b="0"/>
                        <a:t>1.0</a:t>
                      </a:r>
                      <a:endParaRPr/>
                    </a:p>
                    <a:p>
                      <a:pPr marL="0" marR="0" lvl="0" indent="0" algn="ctr" rtl="0">
                        <a:spcBef>
                          <a:spcPts val="0"/>
                        </a:spcBef>
                        <a:spcAft>
                          <a:spcPts val="0"/>
                        </a:spcAft>
                        <a:buNone/>
                      </a:pPr>
                      <a:r>
                        <a:rPr lang="en-US" sz="1200" b="0">
                          <a:latin typeface="Calibri"/>
                          <a:ea typeface="Calibri"/>
                          <a:cs typeface="Calibri"/>
                          <a:sym typeface="Calibri"/>
                        </a:rPr>
                        <a:t>±0.2</a:t>
                      </a:r>
                      <a:endParaRPr sz="1200" b="0"/>
                    </a:p>
                  </a:txBody>
                  <a:tcPr marL="91450" marR="91450" marT="45725" marB="45725" anchor="ctr"/>
                </a:tc>
                <a:tc>
                  <a:txBody>
                    <a:bodyPr/>
                    <a:lstStyle/>
                    <a:p>
                      <a:pPr marL="0" marR="0" lvl="0" indent="0" algn="ctr" rtl="0">
                        <a:spcBef>
                          <a:spcPts val="0"/>
                        </a:spcBef>
                        <a:spcAft>
                          <a:spcPts val="0"/>
                        </a:spcAft>
                        <a:buNone/>
                      </a:pPr>
                      <a:r>
                        <a:rPr lang="en-US" sz="1200" b="0"/>
                        <a:t>14</a:t>
                      </a:r>
                      <a:endParaRPr/>
                    </a:p>
                  </a:txBody>
                  <a:tcPr marL="91450" marR="91450" marT="45725" marB="45725" anchor="ctr"/>
                </a:tc>
                <a:tc>
                  <a:txBody>
                    <a:bodyPr/>
                    <a:lstStyle/>
                    <a:p>
                      <a:pPr marL="0" marR="0" lvl="0" indent="0" algn="ctr" rtl="0">
                        <a:spcBef>
                          <a:spcPts val="0"/>
                        </a:spcBef>
                        <a:spcAft>
                          <a:spcPts val="0"/>
                        </a:spcAft>
                        <a:buNone/>
                      </a:pPr>
                      <a:r>
                        <a:rPr lang="en-US" sz="1200" b="0"/>
                        <a:t>1.48</a:t>
                      </a:r>
                      <a:endParaRPr/>
                    </a:p>
                    <a:p>
                      <a:pPr marL="0" marR="0" lvl="0" indent="0" algn="ctr" rtl="0">
                        <a:spcBef>
                          <a:spcPts val="0"/>
                        </a:spcBef>
                        <a:spcAft>
                          <a:spcPts val="0"/>
                        </a:spcAft>
                        <a:buNone/>
                      </a:pPr>
                      <a:r>
                        <a:rPr lang="en-US" sz="1200" b="0">
                          <a:latin typeface="Calibri"/>
                          <a:ea typeface="Calibri"/>
                          <a:cs typeface="Calibri"/>
                          <a:sym typeface="Calibri"/>
                        </a:rPr>
                        <a:t>±0.32</a:t>
                      </a:r>
                      <a:endParaRPr sz="1200" b="0"/>
                    </a:p>
                  </a:txBody>
                  <a:tcPr marL="91450" marR="91450" marT="45725" marB="45725" anchor="ctr"/>
                </a:tc>
                <a:tc>
                  <a:txBody>
                    <a:bodyPr/>
                    <a:lstStyle/>
                    <a:p>
                      <a:pPr marL="0" marR="0" lvl="0" indent="0" algn="ctr" rtl="0">
                        <a:spcBef>
                          <a:spcPts val="0"/>
                        </a:spcBef>
                        <a:spcAft>
                          <a:spcPts val="0"/>
                        </a:spcAft>
                        <a:buNone/>
                      </a:pPr>
                      <a:r>
                        <a:rPr lang="en-US" sz="1200" b="0"/>
                        <a:t>15</a:t>
                      </a:r>
                      <a:endParaRPr/>
                    </a:p>
                  </a:txBody>
                  <a:tcPr marL="91450" marR="91450" marT="45725" marB="45725" anchor="ctr"/>
                </a:tc>
                <a:tc>
                  <a:txBody>
                    <a:bodyPr/>
                    <a:lstStyle/>
                    <a:p>
                      <a:pPr marL="0" marR="0" lvl="0" indent="0" algn="ctr" rtl="0">
                        <a:spcBef>
                          <a:spcPts val="0"/>
                        </a:spcBef>
                        <a:spcAft>
                          <a:spcPts val="0"/>
                        </a:spcAft>
                        <a:buNone/>
                      </a:pPr>
                      <a:r>
                        <a:rPr lang="en-US" sz="1200" b="0"/>
                        <a:t>0.06</a:t>
                      </a:r>
                      <a:endParaRPr/>
                    </a:p>
                    <a:p>
                      <a:pPr marL="0" marR="0" lvl="0" indent="0" algn="ctr" rtl="0">
                        <a:spcBef>
                          <a:spcPts val="0"/>
                        </a:spcBef>
                        <a:spcAft>
                          <a:spcPts val="0"/>
                        </a:spcAft>
                        <a:buNone/>
                      </a:pPr>
                      <a:r>
                        <a:rPr lang="en-US" sz="1200" b="0">
                          <a:latin typeface="Calibri"/>
                          <a:ea typeface="Calibri"/>
                          <a:cs typeface="Calibri"/>
                          <a:sym typeface="Calibri"/>
                        </a:rPr>
                        <a:t>±0.01</a:t>
                      </a:r>
                      <a:endParaRPr sz="1200" b="0"/>
                    </a:p>
                  </a:txBody>
                  <a:tcPr marL="91450" marR="91450" marT="45725" marB="45725" anchor="ctr"/>
                </a:tc>
                <a:tc>
                  <a:txBody>
                    <a:bodyPr/>
                    <a:lstStyle/>
                    <a:p>
                      <a:pPr marL="0" marR="0" lvl="0" indent="0" algn="ctr" rtl="0">
                        <a:spcBef>
                          <a:spcPts val="0"/>
                        </a:spcBef>
                        <a:spcAft>
                          <a:spcPts val="0"/>
                        </a:spcAft>
                        <a:buNone/>
                      </a:pPr>
                      <a:r>
                        <a:rPr lang="en-US" sz="1200" b="0"/>
                        <a:t>16</a:t>
                      </a:r>
                      <a:endParaRPr/>
                    </a:p>
                  </a:txBody>
                  <a:tcPr marL="91450" marR="91450" marT="45725" marB="45725" anchor="ctr"/>
                </a:tc>
                <a:tc>
                  <a:txBody>
                    <a:bodyPr/>
                    <a:lstStyle/>
                    <a:p>
                      <a:pPr marL="0" marR="0" lvl="0" indent="0" algn="ctr" rtl="0">
                        <a:spcBef>
                          <a:spcPts val="0"/>
                        </a:spcBef>
                        <a:spcAft>
                          <a:spcPts val="0"/>
                        </a:spcAft>
                        <a:buNone/>
                      </a:pPr>
                      <a:r>
                        <a:rPr lang="en-US" sz="1200" b="0"/>
                        <a:t>0.07</a:t>
                      </a:r>
                      <a:endParaRPr/>
                    </a:p>
                    <a:p>
                      <a:pPr marL="0" marR="0" lvl="0" indent="0" algn="ctr" rtl="0">
                        <a:spcBef>
                          <a:spcPts val="0"/>
                        </a:spcBef>
                        <a:spcAft>
                          <a:spcPts val="0"/>
                        </a:spcAft>
                        <a:buNone/>
                      </a:pPr>
                      <a:r>
                        <a:rPr lang="en-US" sz="1200" b="0">
                          <a:latin typeface="Calibri"/>
                          <a:ea typeface="Calibri"/>
                          <a:cs typeface="Calibri"/>
                          <a:sym typeface="Calibri"/>
                        </a:rPr>
                        <a:t>±0.02</a:t>
                      </a:r>
                      <a:endParaRPr sz="1200" b="0"/>
                    </a:p>
                  </a:txBody>
                  <a:tcPr marL="91450" marR="91450" marT="45725" marB="45725" anchor="ctr"/>
                </a:tc>
                <a:tc>
                  <a:txBody>
                    <a:bodyPr/>
                    <a:lstStyle/>
                    <a:p>
                      <a:pPr marL="0" marR="0" lvl="0" indent="0" algn="ctr" rtl="0">
                        <a:spcBef>
                          <a:spcPts val="0"/>
                        </a:spcBef>
                        <a:spcAft>
                          <a:spcPts val="0"/>
                        </a:spcAft>
                        <a:buNone/>
                      </a:pPr>
                      <a:r>
                        <a:rPr lang="en-US" sz="1200" b="0"/>
                        <a:t>19</a:t>
                      </a:r>
                      <a:endParaRPr/>
                    </a:p>
                  </a:txBody>
                  <a:tcPr marL="91450" marR="91450" marT="45725" marB="45725" anchor="ctr"/>
                </a:tc>
                <a:tc>
                  <a:txBody>
                    <a:bodyPr/>
                    <a:lstStyle/>
                    <a:p>
                      <a:pPr marL="0" marR="0" lvl="0" indent="0" algn="ctr" rtl="0">
                        <a:spcBef>
                          <a:spcPts val="0"/>
                        </a:spcBef>
                        <a:spcAft>
                          <a:spcPts val="0"/>
                        </a:spcAft>
                        <a:buNone/>
                      </a:pPr>
                      <a:r>
                        <a:rPr lang="en-US" sz="1200" b="0"/>
                        <a:t>0.04</a:t>
                      </a:r>
                      <a:endParaRPr/>
                    </a:p>
                    <a:p>
                      <a:pPr marL="0" marR="0" lvl="0" indent="0" algn="ctr" rtl="0">
                        <a:spcBef>
                          <a:spcPts val="0"/>
                        </a:spcBef>
                        <a:spcAft>
                          <a:spcPts val="0"/>
                        </a:spcAft>
                        <a:buNone/>
                      </a:pPr>
                      <a:r>
                        <a:rPr lang="en-US" sz="1200" b="0">
                          <a:latin typeface="Calibri"/>
                          <a:ea typeface="Calibri"/>
                          <a:cs typeface="Calibri"/>
                          <a:sym typeface="Calibri"/>
                        </a:rPr>
                        <a:t>±0.01</a:t>
                      </a:r>
                      <a:endParaRPr sz="1200" b="0"/>
                    </a:p>
                  </a:txBody>
                  <a:tcPr marL="91450" marR="91450" marT="45725" marB="45725" anchor="ctr"/>
                </a:tc>
                <a:extLst>
                  <a:ext uri="{0D108BD9-81ED-4DB2-BD59-A6C34878D82A}">
                    <a16:rowId xmlns:a16="http://schemas.microsoft.com/office/drawing/2014/main" val="10002"/>
                  </a:ext>
                </a:extLst>
              </a:tr>
              <a:tr h="402325">
                <a:tc vMerge="1">
                  <a:txBody>
                    <a:bodyPr/>
                    <a:lstStyle/>
                    <a:p>
                      <a:endParaRPr lang="en-US"/>
                    </a:p>
                  </a:txBody>
                  <a:tcPr/>
                </a:tc>
                <a:tc>
                  <a:txBody>
                    <a:bodyPr/>
                    <a:lstStyle/>
                    <a:p>
                      <a:pPr marL="0" marR="0" lvl="0" indent="0" algn="ctr" rtl="0">
                        <a:spcBef>
                          <a:spcPts val="0"/>
                        </a:spcBef>
                        <a:spcAft>
                          <a:spcPts val="0"/>
                        </a:spcAft>
                        <a:buNone/>
                      </a:pPr>
                      <a:r>
                        <a:rPr lang="en-US" sz="1400">
                          <a:latin typeface="Calibri"/>
                          <a:ea typeface="Calibri"/>
                          <a:cs typeface="Calibri"/>
                          <a:sym typeface="Calibri"/>
                        </a:rPr>
                        <a:t>PEP</a:t>
                      </a:r>
                      <a:endParaRPr/>
                    </a:p>
                  </a:txBody>
                  <a:tcPr marL="91450" marR="91450" marT="45725" marB="45725" anchor="ctr"/>
                </a:tc>
                <a:tc>
                  <a:txBody>
                    <a:bodyPr/>
                    <a:lstStyle/>
                    <a:p>
                      <a:pPr marL="0" marR="0" lvl="0" indent="0" algn="ctr" rtl="0">
                        <a:spcBef>
                          <a:spcPts val="0"/>
                        </a:spcBef>
                        <a:spcAft>
                          <a:spcPts val="0"/>
                        </a:spcAft>
                        <a:buNone/>
                      </a:pPr>
                      <a:endParaRPr sz="1200" b="0"/>
                    </a:p>
                  </a:txBody>
                  <a:tcPr marL="91450" marR="91450" marT="45725" marB="45725" anchor="ctr"/>
                </a:tc>
                <a:tc>
                  <a:txBody>
                    <a:bodyPr/>
                    <a:lstStyle/>
                    <a:p>
                      <a:pPr marL="0" marR="0" lvl="0" indent="0" algn="ctr" rtl="0">
                        <a:spcBef>
                          <a:spcPts val="0"/>
                        </a:spcBef>
                        <a:spcAft>
                          <a:spcPts val="0"/>
                        </a:spcAft>
                        <a:buNone/>
                      </a:pPr>
                      <a:endParaRPr sz="1200" b="0"/>
                    </a:p>
                  </a:txBody>
                  <a:tcPr marL="91450" marR="91450" marT="45725" marB="45725" anchor="ctr"/>
                </a:tc>
                <a:tc>
                  <a:txBody>
                    <a:bodyPr/>
                    <a:lstStyle/>
                    <a:p>
                      <a:pPr marL="0" marR="0" lvl="0" indent="0" algn="ctr" rtl="0">
                        <a:spcBef>
                          <a:spcPts val="0"/>
                        </a:spcBef>
                        <a:spcAft>
                          <a:spcPts val="0"/>
                        </a:spcAft>
                        <a:buNone/>
                      </a:pPr>
                      <a:r>
                        <a:rPr lang="en-US" sz="1200" b="0"/>
                        <a:t>15</a:t>
                      </a:r>
                      <a:endParaRPr/>
                    </a:p>
                  </a:txBody>
                  <a:tcPr marL="91450" marR="91450" marT="45725" marB="45725" anchor="ctr"/>
                </a:tc>
                <a:tc>
                  <a:txBody>
                    <a:bodyPr/>
                    <a:lstStyle/>
                    <a:p>
                      <a:pPr marL="0" marR="0" lvl="0" indent="0" algn="ctr" rtl="0">
                        <a:spcBef>
                          <a:spcPts val="0"/>
                        </a:spcBef>
                        <a:spcAft>
                          <a:spcPts val="0"/>
                        </a:spcAft>
                        <a:buNone/>
                      </a:pPr>
                      <a:r>
                        <a:rPr lang="en-US" sz="1200" b="0"/>
                        <a:t>0.82</a:t>
                      </a:r>
                      <a:endParaRPr/>
                    </a:p>
                    <a:p>
                      <a:pPr marL="0" marR="0" lvl="0" indent="0" algn="ctr" rtl="0">
                        <a:spcBef>
                          <a:spcPts val="0"/>
                        </a:spcBef>
                        <a:spcAft>
                          <a:spcPts val="0"/>
                        </a:spcAft>
                        <a:buNone/>
                      </a:pPr>
                      <a:r>
                        <a:rPr lang="en-US" sz="1200" b="0">
                          <a:latin typeface="Calibri"/>
                          <a:ea typeface="Calibri"/>
                          <a:cs typeface="Calibri"/>
                          <a:sym typeface="Calibri"/>
                        </a:rPr>
                        <a:t>±0.09</a:t>
                      </a:r>
                      <a:endParaRPr sz="1200" b="0"/>
                    </a:p>
                  </a:txBody>
                  <a:tcPr marL="91450" marR="91450" marT="45725" marB="45725" anchor="ctr"/>
                </a:tc>
                <a:tc>
                  <a:txBody>
                    <a:bodyPr/>
                    <a:lstStyle/>
                    <a:p>
                      <a:pPr marL="0" marR="0" lvl="0" indent="0" algn="ctr" rtl="0">
                        <a:spcBef>
                          <a:spcPts val="0"/>
                        </a:spcBef>
                        <a:spcAft>
                          <a:spcPts val="0"/>
                        </a:spcAft>
                        <a:buNone/>
                      </a:pPr>
                      <a:r>
                        <a:rPr lang="en-US" sz="1200" b="0"/>
                        <a:t>15</a:t>
                      </a:r>
                      <a:endParaRPr/>
                    </a:p>
                  </a:txBody>
                  <a:tcPr marL="91450" marR="91450" marT="45725" marB="45725" anchor="ctr"/>
                </a:tc>
                <a:tc>
                  <a:txBody>
                    <a:bodyPr/>
                    <a:lstStyle/>
                    <a:p>
                      <a:pPr marL="0" marR="0" lvl="0" indent="0" algn="ctr" rtl="0">
                        <a:spcBef>
                          <a:spcPts val="0"/>
                        </a:spcBef>
                        <a:spcAft>
                          <a:spcPts val="0"/>
                        </a:spcAft>
                        <a:buNone/>
                      </a:pPr>
                      <a:r>
                        <a:rPr lang="en-US" sz="1200" b="0"/>
                        <a:t>1.6</a:t>
                      </a:r>
                      <a:endParaRPr/>
                    </a:p>
                    <a:p>
                      <a:pPr marL="0" marR="0" lvl="0" indent="0" algn="ctr" rtl="0">
                        <a:spcBef>
                          <a:spcPts val="0"/>
                        </a:spcBef>
                        <a:spcAft>
                          <a:spcPts val="0"/>
                        </a:spcAft>
                        <a:buNone/>
                      </a:pPr>
                      <a:r>
                        <a:rPr lang="en-US" sz="1200" b="0">
                          <a:latin typeface="Calibri"/>
                          <a:ea typeface="Calibri"/>
                          <a:cs typeface="Calibri"/>
                          <a:sym typeface="Calibri"/>
                        </a:rPr>
                        <a:t>±0.23</a:t>
                      </a:r>
                      <a:endParaRPr sz="1200" b="0"/>
                    </a:p>
                  </a:txBody>
                  <a:tcPr marL="91450" marR="91450" marT="45725" marB="45725" anchor="ctr"/>
                </a:tc>
                <a:tc>
                  <a:txBody>
                    <a:bodyPr/>
                    <a:lstStyle/>
                    <a:p>
                      <a:pPr marL="0" marR="0" lvl="0" indent="0" algn="ctr" rtl="0">
                        <a:spcBef>
                          <a:spcPts val="0"/>
                        </a:spcBef>
                        <a:spcAft>
                          <a:spcPts val="0"/>
                        </a:spcAft>
                        <a:buNone/>
                      </a:pPr>
                      <a:r>
                        <a:rPr lang="en-US" sz="1200" b="0"/>
                        <a:t>18</a:t>
                      </a:r>
                      <a:endParaRPr/>
                    </a:p>
                  </a:txBody>
                  <a:tcPr marL="91450" marR="91450" marT="45725" marB="45725" anchor="ctr"/>
                </a:tc>
                <a:tc>
                  <a:txBody>
                    <a:bodyPr/>
                    <a:lstStyle/>
                    <a:p>
                      <a:pPr marL="0" marR="0" lvl="0" indent="0" algn="ctr" rtl="0">
                        <a:spcBef>
                          <a:spcPts val="0"/>
                        </a:spcBef>
                        <a:spcAft>
                          <a:spcPts val="0"/>
                        </a:spcAft>
                        <a:buNone/>
                      </a:pPr>
                      <a:r>
                        <a:rPr lang="en-US" sz="1200" b="0"/>
                        <a:t>0.87</a:t>
                      </a:r>
                      <a:endParaRPr/>
                    </a:p>
                    <a:p>
                      <a:pPr marL="0" marR="0" lvl="0" indent="0" algn="ctr" rtl="0">
                        <a:spcBef>
                          <a:spcPts val="0"/>
                        </a:spcBef>
                        <a:spcAft>
                          <a:spcPts val="0"/>
                        </a:spcAft>
                        <a:buNone/>
                      </a:pPr>
                      <a:r>
                        <a:rPr lang="en-US" sz="1200" b="0">
                          <a:latin typeface="Calibri"/>
                          <a:ea typeface="Calibri"/>
                          <a:cs typeface="Calibri"/>
                          <a:sym typeface="Calibri"/>
                        </a:rPr>
                        <a:t>±0.14</a:t>
                      </a:r>
                      <a:endParaRPr sz="1200" b="0"/>
                    </a:p>
                  </a:txBody>
                  <a:tcPr marL="91450" marR="91450" marT="45725" marB="45725" anchor="ctr"/>
                </a:tc>
                <a:tc>
                  <a:txBody>
                    <a:bodyPr/>
                    <a:lstStyle/>
                    <a:p>
                      <a:pPr marL="0" marR="0" lvl="0" indent="0" algn="ctr" rtl="0">
                        <a:spcBef>
                          <a:spcPts val="0"/>
                        </a:spcBef>
                        <a:spcAft>
                          <a:spcPts val="0"/>
                        </a:spcAft>
                        <a:buNone/>
                      </a:pPr>
                      <a:r>
                        <a:rPr lang="en-US" sz="1200" b="0"/>
                        <a:t>17</a:t>
                      </a:r>
                      <a:endParaRPr/>
                    </a:p>
                  </a:txBody>
                  <a:tcPr marL="91450" marR="91450" marT="45725" marB="45725" anchor="ctr"/>
                </a:tc>
                <a:tc>
                  <a:txBody>
                    <a:bodyPr/>
                    <a:lstStyle/>
                    <a:p>
                      <a:pPr marL="0" marR="0" lvl="0" indent="0" algn="ctr" rtl="0">
                        <a:spcBef>
                          <a:spcPts val="0"/>
                        </a:spcBef>
                        <a:spcAft>
                          <a:spcPts val="0"/>
                        </a:spcAft>
                        <a:buNone/>
                      </a:pPr>
                      <a:r>
                        <a:rPr lang="en-US" sz="1200" b="0"/>
                        <a:t>0.74</a:t>
                      </a:r>
                      <a:endParaRPr/>
                    </a:p>
                    <a:p>
                      <a:pPr marL="0" marR="0" lvl="0" indent="0" algn="ctr" rtl="0">
                        <a:spcBef>
                          <a:spcPts val="0"/>
                        </a:spcBef>
                        <a:spcAft>
                          <a:spcPts val="0"/>
                        </a:spcAft>
                        <a:buNone/>
                      </a:pPr>
                      <a:r>
                        <a:rPr lang="en-US" sz="1200" b="0">
                          <a:latin typeface="Calibri"/>
                          <a:ea typeface="Calibri"/>
                          <a:cs typeface="Calibri"/>
                          <a:sym typeface="Calibri"/>
                        </a:rPr>
                        <a:t>±0.06</a:t>
                      </a:r>
                      <a:endParaRPr sz="1200" b="0"/>
                    </a:p>
                  </a:txBody>
                  <a:tcPr marL="91450" marR="91450" marT="45725" marB="45725" anchor="ctr"/>
                </a:tc>
                <a:extLst>
                  <a:ext uri="{0D108BD9-81ED-4DB2-BD59-A6C34878D82A}">
                    <a16:rowId xmlns:a16="http://schemas.microsoft.com/office/drawing/2014/main" val="10003"/>
                  </a:ext>
                </a:extLst>
              </a:tr>
              <a:tr h="373525">
                <a:tc rowSpan="2">
                  <a:txBody>
                    <a:bodyPr/>
                    <a:lstStyle/>
                    <a:p>
                      <a:pPr marL="0" marR="0" lvl="0" indent="0" algn="ctr" rtl="0">
                        <a:spcBef>
                          <a:spcPts val="0"/>
                        </a:spcBef>
                        <a:spcAft>
                          <a:spcPts val="0"/>
                        </a:spcAft>
                        <a:buNone/>
                      </a:pPr>
                      <a:r>
                        <a:rPr lang="en-US" sz="1400">
                          <a:latin typeface="Calibri"/>
                          <a:ea typeface="Calibri"/>
                          <a:cs typeface="Calibri"/>
                          <a:sym typeface="Calibri"/>
                        </a:rPr>
                        <a:t>Pax7</a:t>
                      </a:r>
                      <a:endParaRPr/>
                    </a:p>
                  </a:txBody>
                  <a:tcPr marL="91450" marR="91450" marT="45725" marB="45725" anchor="ctr"/>
                </a:tc>
                <a:tc>
                  <a:txBody>
                    <a:bodyPr/>
                    <a:lstStyle/>
                    <a:p>
                      <a:pPr marL="0" marR="0" lvl="0" indent="0" algn="ctr" rtl="0">
                        <a:spcBef>
                          <a:spcPts val="0"/>
                        </a:spcBef>
                        <a:spcAft>
                          <a:spcPts val="0"/>
                        </a:spcAft>
                        <a:buNone/>
                      </a:pPr>
                      <a:r>
                        <a:rPr lang="en-US" sz="1400">
                          <a:latin typeface="Calibri"/>
                          <a:ea typeface="Calibri"/>
                          <a:cs typeface="Calibri"/>
                          <a:sym typeface="Calibri"/>
                        </a:rPr>
                        <a:t>Control</a:t>
                      </a:r>
                      <a:endParaRPr/>
                    </a:p>
                  </a:txBody>
                  <a:tcPr marL="91450" marR="91450" marT="45725" marB="45725" anchor="ctr"/>
                </a:tc>
                <a:tc>
                  <a:txBody>
                    <a:bodyPr/>
                    <a:lstStyle/>
                    <a:p>
                      <a:pPr marL="0" marR="0" lvl="0" indent="0" algn="ctr" rtl="0">
                        <a:spcBef>
                          <a:spcPts val="0"/>
                        </a:spcBef>
                        <a:spcAft>
                          <a:spcPts val="0"/>
                        </a:spcAft>
                        <a:buNone/>
                      </a:pPr>
                      <a:r>
                        <a:rPr lang="en-US" sz="1200" b="0"/>
                        <a:t>15</a:t>
                      </a:r>
                      <a:endParaRPr/>
                    </a:p>
                  </a:txBody>
                  <a:tcPr marL="91450" marR="91450" marT="45725" marB="45725" anchor="ctr"/>
                </a:tc>
                <a:tc>
                  <a:txBody>
                    <a:bodyPr/>
                    <a:lstStyle/>
                    <a:p>
                      <a:pPr marL="0" marR="0" lvl="0" indent="0" algn="ctr" rtl="0">
                        <a:spcBef>
                          <a:spcPts val="0"/>
                        </a:spcBef>
                        <a:spcAft>
                          <a:spcPts val="0"/>
                        </a:spcAft>
                        <a:buNone/>
                      </a:pPr>
                      <a:r>
                        <a:rPr lang="en-US" sz="1200" b="0"/>
                        <a:t>1.0</a:t>
                      </a:r>
                      <a:endParaRPr/>
                    </a:p>
                    <a:p>
                      <a:pPr marL="0" marR="0" lvl="0" indent="0" algn="ctr" rtl="0">
                        <a:spcBef>
                          <a:spcPts val="0"/>
                        </a:spcBef>
                        <a:spcAft>
                          <a:spcPts val="0"/>
                        </a:spcAft>
                        <a:buNone/>
                      </a:pPr>
                      <a:r>
                        <a:rPr lang="en-US" sz="1200" b="0">
                          <a:latin typeface="Calibri"/>
                          <a:ea typeface="Calibri"/>
                          <a:cs typeface="Calibri"/>
                          <a:sym typeface="Calibri"/>
                        </a:rPr>
                        <a:t>±0.1</a:t>
                      </a:r>
                      <a:endParaRPr sz="1200" b="0"/>
                    </a:p>
                  </a:txBody>
                  <a:tcPr marL="91450" marR="91450" marT="45725" marB="45725" anchor="ctr"/>
                </a:tc>
                <a:tc>
                  <a:txBody>
                    <a:bodyPr/>
                    <a:lstStyle/>
                    <a:p>
                      <a:pPr marL="0" marR="0" lvl="0" indent="0" algn="ctr" rtl="0">
                        <a:spcBef>
                          <a:spcPts val="0"/>
                        </a:spcBef>
                        <a:spcAft>
                          <a:spcPts val="0"/>
                        </a:spcAft>
                        <a:buNone/>
                      </a:pPr>
                      <a:r>
                        <a:rPr lang="en-US" sz="1200" b="0"/>
                        <a:t>14</a:t>
                      </a:r>
                      <a:endParaRPr/>
                    </a:p>
                  </a:txBody>
                  <a:tcPr marL="91450" marR="91450" marT="45725" marB="45725" anchor="ctr"/>
                </a:tc>
                <a:tc>
                  <a:txBody>
                    <a:bodyPr/>
                    <a:lstStyle/>
                    <a:p>
                      <a:pPr marL="0" marR="0" lvl="0" indent="0" algn="ctr" rtl="0">
                        <a:spcBef>
                          <a:spcPts val="0"/>
                        </a:spcBef>
                        <a:spcAft>
                          <a:spcPts val="0"/>
                        </a:spcAft>
                        <a:buNone/>
                      </a:pPr>
                      <a:r>
                        <a:rPr lang="en-US" sz="1200" b="0"/>
                        <a:t>0.73</a:t>
                      </a:r>
                      <a:endParaRPr/>
                    </a:p>
                    <a:p>
                      <a:pPr marL="0" marR="0" lvl="0" indent="0" algn="ctr" rtl="0">
                        <a:spcBef>
                          <a:spcPts val="0"/>
                        </a:spcBef>
                        <a:spcAft>
                          <a:spcPts val="0"/>
                        </a:spcAft>
                        <a:buNone/>
                      </a:pPr>
                      <a:r>
                        <a:rPr lang="en-US" sz="1200" b="0">
                          <a:latin typeface="Calibri"/>
                          <a:ea typeface="Calibri"/>
                          <a:cs typeface="Calibri"/>
                          <a:sym typeface="Calibri"/>
                        </a:rPr>
                        <a:t>±0.11</a:t>
                      </a:r>
                      <a:endParaRPr sz="1200" b="0"/>
                    </a:p>
                  </a:txBody>
                  <a:tcPr marL="91450" marR="91450" marT="45725" marB="45725" anchor="ctr"/>
                </a:tc>
                <a:tc>
                  <a:txBody>
                    <a:bodyPr/>
                    <a:lstStyle/>
                    <a:p>
                      <a:pPr marL="0" marR="0" lvl="0" indent="0" algn="ctr" rtl="0">
                        <a:spcBef>
                          <a:spcPts val="0"/>
                        </a:spcBef>
                        <a:spcAft>
                          <a:spcPts val="0"/>
                        </a:spcAft>
                        <a:buNone/>
                      </a:pPr>
                      <a:r>
                        <a:rPr lang="en-US" sz="1200" b="0"/>
                        <a:t>15</a:t>
                      </a:r>
                      <a:endParaRPr/>
                    </a:p>
                  </a:txBody>
                  <a:tcPr marL="91450" marR="91450" marT="45725" marB="45725" anchor="ctr"/>
                </a:tc>
                <a:tc>
                  <a:txBody>
                    <a:bodyPr/>
                    <a:lstStyle/>
                    <a:p>
                      <a:pPr marL="0" marR="0" lvl="0" indent="0" algn="ctr" rtl="0">
                        <a:spcBef>
                          <a:spcPts val="0"/>
                        </a:spcBef>
                        <a:spcAft>
                          <a:spcPts val="0"/>
                        </a:spcAft>
                        <a:buNone/>
                      </a:pPr>
                      <a:r>
                        <a:rPr lang="en-US" sz="1200" b="0"/>
                        <a:t>0.51</a:t>
                      </a:r>
                      <a:endParaRPr/>
                    </a:p>
                    <a:p>
                      <a:pPr marL="0" marR="0" lvl="0" indent="0" algn="ctr" rtl="0">
                        <a:spcBef>
                          <a:spcPts val="0"/>
                        </a:spcBef>
                        <a:spcAft>
                          <a:spcPts val="0"/>
                        </a:spcAft>
                        <a:buNone/>
                      </a:pPr>
                      <a:r>
                        <a:rPr lang="en-US" sz="1200" b="0">
                          <a:latin typeface="Calibri"/>
                          <a:ea typeface="Calibri"/>
                          <a:cs typeface="Calibri"/>
                          <a:sym typeface="Calibri"/>
                        </a:rPr>
                        <a:t>±0.04</a:t>
                      </a:r>
                      <a:endParaRPr sz="1200" b="0"/>
                    </a:p>
                  </a:txBody>
                  <a:tcPr marL="91450" marR="91450" marT="45725" marB="45725" anchor="ctr"/>
                </a:tc>
                <a:tc>
                  <a:txBody>
                    <a:bodyPr/>
                    <a:lstStyle/>
                    <a:p>
                      <a:pPr marL="0" marR="0" lvl="0" indent="0" algn="ctr" rtl="0">
                        <a:spcBef>
                          <a:spcPts val="0"/>
                        </a:spcBef>
                        <a:spcAft>
                          <a:spcPts val="0"/>
                        </a:spcAft>
                        <a:buNone/>
                      </a:pPr>
                      <a:r>
                        <a:rPr lang="en-US" sz="1200" b="0"/>
                        <a:t>16</a:t>
                      </a:r>
                      <a:endParaRPr/>
                    </a:p>
                  </a:txBody>
                  <a:tcPr marL="91450" marR="91450" marT="45725" marB="45725" anchor="ctr"/>
                </a:tc>
                <a:tc>
                  <a:txBody>
                    <a:bodyPr/>
                    <a:lstStyle/>
                    <a:p>
                      <a:pPr marL="0" marR="0" lvl="0" indent="0" algn="ctr" rtl="0">
                        <a:spcBef>
                          <a:spcPts val="0"/>
                        </a:spcBef>
                        <a:spcAft>
                          <a:spcPts val="0"/>
                        </a:spcAft>
                        <a:buNone/>
                      </a:pPr>
                      <a:r>
                        <a:rPr lang="en-US" sz="1200" b="0"/>
                        <a:t>0.23</a:t>
                      </a:r>
                      <a:endParaRPr/>
                    </a:p>
                    <a:p>
                      <a:pPr marL="0" marR="0" lvl="0" indent="0" algn="ctr" rtl="0">
                        <a:spcBef>
                          <a:spcPts val="0"/>
                        </a:spcBef>
                        <a:spcAft>
                          <a:spcPts val="0"/>
                        </a:spcAft>
                        <a:buNone/>
                      </a:pPr>
                      <a:r>
                        <a:rPr lang="en-US" sz="1200" b="0">
                          <a:latin typeface="Calibri"/>
                          <a:ea typeface="Calibri"/>
                          <a:cs typeface="Calibri"/>
                          <a:sym typeface="Calibri"/>
                        </a:rPr>
                        <a:t>±0.03</a:t>
                      </a:r>
                      <a:endParaRPr sz="1200" b="0"/>
                    </a:p>
                  </a:txBody>
                  <a:tcPr marL="91450" marR="91450" marT="45725" marB="45725" anchor="ctr"/>
                </a:tc>
                <a:tc>
                  <a:txBody>
                    <a:bodyPr/>
                    <a:lstStyle/>
                    <a:p>
                      <a:pPr marL="0" marR="0" lvl="0" indent="0" algn="ctr" rtl="0">
                        <a:spcBef>
                          <a:spcPts val="0"/>
                        </a:spcBef>
                        <a:spcAft>
                          <a:spcPts val="0"/>
                        </a:spcAft>
                        <a:buNone/>
                      </a:pPr>
                      <a:r>
                        <a:rPr lang="en-US" sz="1200" b="0"/>
                        <a:t>19</a:t>
                      </a:r>
                      <a:endParaRPr/>
                    </a:p>
                  </a:txBody>
                  <a:tcPr marL="91450" marR="91450" marT="45725" marB="45725" anchor="ctr"/>
                </a:tc>
                <a:tc>
                  <a:txBody>
                    <a:bodyPr/>
                    <a:lstStyle/>
                    <a:p>
                      <a:pPr marL="0" marR="0" lvl="0" indent="0" algn="ctr" rtl="0">
                        <a:spcBef>
                          <a:spcPts val="0"/>
                        </a:spcBef>
                        <a:spcAft>
                          <a:spcPts val="0"/>
                        </a:spcAft>
                        <a:buNone/>
                      </a:pPr>
                      <a:r>
                        <a:rPr lang="en-US" sz="1200" b="0"/>
                        <a:t>0.02</a:t>
                      </a:r>
                      <a:endParaRPr/>
                    </a:p>
                    <a:p>
                      <a:pPr marL="0" marR="0" lvl="0" indent="0" algn="ctr" rtl="0">
                        <a:spcBef>
                          <a:spcPts val="0"/>
                        </a:spcBef>
                        <a:spcAft>
                          <a:spcPts val="0"/>
                        </a:spcAft>
                        <a:buNone/>
                      </a:pPr>
                      <a:r>
                        <a:rPr lang="en-US" sz="1200" b="0">
                          <a:latin typeface="Calibri"/>
                          <a:ea typeface="Calibri"/>
                          <a:cs typeface="Calibri"/>
                          <a:sym typeface="Calibri"/>
                        </a:rPr>
                        <a:t>±0.01</a:t>
                      </a:r>
                      <a:endParaRPr sz="1200" b="0"/>
                    </a:p>
                  </a:txBody>
                  <a:tcPr marL="91450" marR="91450" marT="45725" marB="45725" anchor="ctr"/>
                </a:tc>
                <a:extLst>
                  <a:ext uri="{0D108BD9-81ED-4DB2-BD59-A6C34878D82A}">
                    <a16:rowId xmlns:a16="http://schemas.microsoft.com/office/drawing/2014/main" val="10004"/>
                  </a:ext>
                </a:extLst>
              </a:tr>
              <a:tr h="373525">
                <a:tc vMerge="1">
                  <a:txBody>
                    <a:bodyPr/>
                    <a:lstStyle/>
                    <a:p>
                      <a:endParaRPr lang="en-US"/>
                    </a:p>
                  </a:txBody>
                  <a:tcPr/>
                </a:tc>
                <a:tc>
                  <a:txBody>
                    <a:bodyPr/>
                    <a:lstStyle/>
                    <a:p>
                      <a:pPr marL="0" marR="0" lvl="0" indent="0" algn="ctr" rtl="0">
                        <a:spcBef>
                          <a:spcPts val="0"/>
                        </a:spcBef>
                        <a:spcAft>
                          <a:spcPts val="0"/>
                        </a:spcAft>
                        <a:buNone/>
                      </a:pPr>
                      <a:r>
                        <a:rPr lang="en-US" sz="1400">
                          <a:latin typeface="Calibri"/>
                          <a:ea typeface="Calibri"/>
                          <a:cs typeface="Calibri"/>
                          <a:sym typeface="Calibri"/>
                        </a:rPr>
                        <a:t>PEP</a:t>
                      </a:r>
                      <a:endParaRPr/>
                    </a:p>
                  </a:txBody>
                  <a:tcPr marL="91450" marR="91450" marT="45725" marB="45725" anchor="ctr"/>
                </a:tc>
                <a:tc>
                  <a:txBody>
                    <a:bodyPr/>
                    <a:lstStyle/>
                    <a:p>
                      <a:pPr marL="0" marR="0" lvl="0" indent="0" algn="ctr" rtl="0">
                        <a:spcBef>
                          <a:spcPts val="0"/>
                        </a:spcBef>
                        <a:spcAft>
                          <a:spcPts val="0"/>
                        </a:spcAft>
                        <a:buNone/>
                      </a:pPr>
                      <a:endParaRPr sz="1200" b="0">
                        <a:latin typeface="Calibri"/>
                        <a:ea typeface="Calibri"/>
                        <a:cs typeface="Calibri"/>
                        <a:sym typeface="Calibri"/>
                      </a:endParaRPr>
                    </a:p>
                  </a:txBody>
                  <a:tcPr marL="91450" marR="91450" marT="45725" marB="45725" anchor="ctr"/>
                </a:tc>
                <a:tc>
                  <a:txBody>
                    <a:bodyPr/>
                    <a:lstStyle/>
                    <a:p>
                      <a:pPr marL="0" marR="0" lvl="0" indent="0" algn="ctr" rtl="0">
                        <a:spcBef>
                          <a:spcPts val="0"/>
                        </a:spcBef>
                        <a:spcAft>
                          <a:spcPts val="0"/>
                        </a:spcAft>
                        <a:buNone/>
                      </a:pPr>
                      <a:endParaRPr sz="1200" b="0">
                        <a:latin typeface="Calibri"/>
                        <a:ea typeface="Calibri"/>
                        <a:cs typeface="Calibri"/>
                        <a:sym typeface="Calibri"/>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15</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1.29</a:t>
                      </a:r>
                      <a:endParaRPr/>
                    </a:p>
                    <a:p>
                      <a:pPr marL="0" marR="0" lvl="0" indent="0" algn="ctr" rtl="0">
                        <a:spcBef>
                          <a:spcPts val="0"/>
                        </a:spcBef>
                        <a:spcAft>
                          <a:spcPts val="0"/>
                        </a:spcAft>
                        <a:buNone/>
                      </a:pPr>
                      <a:r>
                        <a:rPr lang="en-US" sz="1200" b="0">
                          <a:latin typeface="Calibri"/>
                          <a:ea typeface="Calibri"/>
                          <a:cs typeface="Calibri"/>
                          <a:sym typeface="Calibri"/>
                        </a:rPr>
                        <a:t>±0.1</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14</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0.84</a:t>
                      </a:r>
                      <a:endParaRPr/>
                    </a:p>
                    <a:p>
                      <a:pPr marL="0" marR="0" lvl="0" indent="0" algn="ctr" rtl="0">
                        <a:spcBef>
                          <a:spcPts val="0"/>
                        </a:spcBef>
                        <a:spcAft>
                          <a:spcPts val="0"/>
                        </a:spcAft>
                        <a:buNone/>
                      </a:pPr>
                      <a:r>
                        <a:rPr lang="en-US" sz="1200" b="0">
                          <a:latin typeface="Calibri"/>
                          <a:ea typeface="Calibri"/>
                          <a:cs typeface="Calibri"/>
                          <a:sym typeface="Calibri"/>
                        </a:rPr>
                        <a:t>±0.11</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18</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0.58</a:t>
                      </a:r>
                      <a:endParaRPr/>
                    </a:p>
                    <a:p>
                      <a:pPr marL="0" marR="0" lvl="0" indent="0" algn="ctr" rtl="0">
                        <a:spcBef>
                          <a:spcPts val="0"/>
                        </a:spcBef>
                        <a:spcAft>
                          <a:spcPts val="0"/>
                        </a:spcAft>
                        <a:buNone/>
                      </a:pPr>
                      <a:r>
                        <a:rPr lang="en-US" sz="1200" b="0">
                          <a:latin typeface="Calibri"/>
                          <a:ea typeface="Calibri"/>
                          <a:cs typeface="Calibri"/>
                          <a:sym typeface="Calibri"/>
                        </a:rPr>
                        <a:t>±0.11</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17</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0.68</a:t>
                      </a:r>
                      <a:endParaRPr/>
                    </a:p>
                    <a:p>
                      <a:pPr marL="0" marR="0" lvl="0" indent="0" algn="ctr" rtl="0">
                        <a:spcBef>
                          <a:spcPts val="0"/>
                        </a:spcBef>
                        <a:spcAft>
                          <a:spcPts val="0"/>
                        </a:spcAft>
                        <a:buNone/>
                      </a:pPr>
                      <a:r>
                        <a:rPr lang="en-US" sz="1200" b="0">
                          <a:latin typeface="Calibri"/>
                          <a:ea typeface="Calibri"/>
                          <a:cs typeface="Calibri"/>
                          <a:sym typeface="Calibri"/>
                        </a:rPr>
                        <a:t>±0.04</a:t>
                      </a:r>
                      <a:endParaRPr/>
                    </a:p>
                  </a:txBody>
                  <a:tcPr marL="91450" marR="91450" marT="45725" marB="45725" anchor="ctr"/>
                </a:tc>
                <a:extLst>
                  <a:ext uri="{0D108BD9-81ED-4DB2-BD59-A6C34878D82A}">
                    <a16:rowId xmlns:a16="http://schemas.microsoft.com/office/drawing/2014/main" val="10005"/>
                  </a:ext>
                </a:extLst>
              </a:tr>
              <a:tr h="373525">
                <a:tc rowSpan="2">
                  <a:txBody>
                    <a:bodyPr/>
                    <a:lstStyle/>
                    <a:p>
                      <a:pPr marL="0" marR="0" lvl="0" indent="0" algn="ctr" rtl="0">
                        <a:spcBef>
                          <a:spcPts val="0"/>
                        </a:spcBef>
                        <a:spcAft>
                          <a:spcPts val="0"/>
                        </a:spcAft>
                        <a:buNone/>
                      </a:pPr>
                      <a:r>
                        <a:rPr lang="en-US" sz="1400">
                          <a:latin typeface="Calibri"/>
                          <a:ea typeface="Calibri"/>
                          <a:cs typeface="Calibri"/>
                          <a:sym typeface="Calibri"/>
                        </a:rPr>
                        <a:t>MHC</a:t>
                      </a:r>
                      <a:endParaRPr/>
                    </a:p>
                  </a:txBody>
                  <a:tcPr marL="91450" marR="91450" marT="45725" marB="45725" anchor="ctr"/>
                </a:tc>
                <a:tc>
                  <a:txBody>
                    <a:bodyPr/>
                    <a:lstStyle/>
                    <a:p>
                      <a:pPr marL="0" marR="0" lvl="0" indent="0" algn="ctr" rtl="0">
                        <a:spcBef>
                          <a:spcPts val="0"/>
                        </a:spcBef>
                        <a:spcAft>
                          <a:spcPts val="0"/>
                        </a:spcAft>
                        <a:buNone/>
                      </a:pPr>
                      <a:r>
                        <a:rPr lang="en-US" sz="1400">
                          <a:latin typeface="Calibri"/>
                          <a:ea typeface="Calibri"/>
                          <a:cs typeface="Calibri"/>
                          <a:sym typeface="Calibri"/>
                        </a:rPr>
                        <a:t>Control</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16</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1.0</a:t>
                      </a:r>
                      <a:endParaRPr/>
                    </a:p>
                    <a:p>
                      <a:pPr marL="0" marR="0" lvl="0" indent="0" algn="ctr" rtl="0">
                        <a:spcBef>
                          <a:spcPts val="0"/>
                        </a:spcBef>
                        <a:spcAft>
                          <a:spcPts val="0"/>
                        </a:spcAft>
                        <a:buNone/>
                      </a:pPr>
                      <a:r>
                        <a:rPr lang="en-US" sz="1200" b="0">
                          <a:latin typeface="Calibri"/>
                          <a:ea typeface="Calibri"/>
                          <a:cs typeface="Calibri"/>
                          <a:sym typeface="Calibri"/>
                        </a:rPr>
                        <a:t>±0.69</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16</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0.36</a:t>
                      </a:r>
                      <a:endParaRPr/>
                    </a:p>
                    <a:p>
                      <a:pPr marL="0" marR="0" lvl="0" indent="0" algn="ctr" rtl="0">
                        <a:spcBef>
                          <a:spcPts val="0"/>
                        </a:spcBef>
                        <a:spcAft>
                          <a:spcPts val="0"/>
                        </a:spcAft>
                        <a:buNone/>
                      </a:pPr>
                      <a:r>
                        <a:rPr lang="en-US" sz="1200" b="0">
                          <a:latin typeface="Calibri"/>
                          <a:ea typeface="Calibri"/>
                          <a:cs typeface="Calibri"/>
                          <a:sym typeface="Calibri"/>
                        </a:rPr>
                        <a:t>±0.12</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15</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1.85</a:t>
                      </a:r>
                      <a:endParaRPr/>
                    </a:p>
                    <a:p>
                      <a:pPr marL="0" marR="0" lvl="0" indent="0" algn="ctr" rtl="0">
                        <a:spcBef>
                          <a:spcPts val="0"/>
                        </a:spcBef>
                        <a:spcAft>
                          <a:spcPts val="0"/>
                        </a:spcAft>
                        <a:buNone/>
                      </a:pPr>
                      <a:r>
                        <a:rPr lang="en-US" sz="1200" b="0">
                          <a:latin typeface="Calibri"/>
                          <a:ea typeface="Calibri"/>
                          <a:cs typeface="Calibri"/>
                          <a:sym typeface="Calibri"/>
                        </a:rPr>
                        <a:t>±1.41</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17</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5174</a:t>
                      </a:r>
                      <a:endParaRPr/>
                    </a:p>
                    <a:p>
                      <a:pPr marL="0" marR="0" lvl="0" indent="0" algn="ctr" rtl="0">
                        <a:spcBef>
                          <a:spcPts val="0"/>
                        </a:spcBef>
                        <a:spcAft>
                          <a:spcPts val="0"/>
                        </a:spcAft>
                        <a:buNone/>
                      </a:pPr>
                      <a:r>
                        <a:rPr lang="en-US" sz="1200" b="0">
                          <a:latin typeface="Calibri"/>
                          <a:ea typeface="Calibri"/>
                          <a:cs typeface="Calibri"/>
                          <a:sym typeface="Calibri"/>
                        </a:rPr>
                        <a:t>±2148</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15</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1949</a:t>
                      </a:r>
                      <a:endParaRPr/>
                    </a:p>
                    <a:p>
                      <a:pPr marL="0" marR="0" lvl="0" indent="0" algn="ctr" rtl="0">
                        <a:spcBef>
                          <a:spcPts val="0"/>
                        </a:spcBef>
                        <a:spcAft>
                          <a:spcPts val="0"/>
                        </a:spcAft>
                        <a:buNone/>
                      </a:pPr>
                      <a:r>
                        <a:rPr lang="en-US" sz="1200" b="0">
                          <a:latin typeface="Calibri"/>
                          <a:ea typeface="Calibri"/>
                          <a:cs typeface="Calibri"/>
                          <a:sym typeface="Calibri"/>
                        </a:rPr>
                        <a:t>±1106</a:t>
                      </a:r>
                      <a:endParaRPr/>
                    </a:p>
                  </a:txBody>
                  <a:tcPr marL="91450" marR="91450" marT="45725" marB="45725" anchor="ctr"/>
                </a:tc>
                <a:extLst>
                  <a:ext uri="{0D108BD9-81ED-4DB2-BD59-A6C34878D82A}">
                    <a16:rowId xmlns:a16="http://schemas.microsoft.com/office/drawing/2014/main" val="10006"/>
                  </a:ext>
                </a:extLst>
              </a:tr>
              <a:tr h="373525">
                <a:tc vMerge="1">
                  <a:txBody>
                    <a:bodyPr/>
                    <a:lstStyle/>
                    <a:p>
                      <a:endParaRPr lang="en-US"/>
                    </a:p>
                  </a:txBody>
                  <a:tcPr/>
                </a:tc>
                <a:tc>
                  <a:txBody>
                    <a:bodyPr/>
                    <a:lstStyle/>
                    <a:p>
                      <a:pPr marL="0" marR="0" lvl="0" indent="0" algn="ctr" rtl="0">
                        <a:spcBef>
                          <a:spcPts val="0"/>
                        </a:spcBef>
                        <a:spcAft>
                          <a:spcPts val="0"/>
                        </a:spcAft>
                        <a:buNone/>
                      </a:pPr>
                      <a:r>
                        <a:rPr lang="en-US" sz="1400">
                          <a:latin typeface="Calibri"/>
                          <a:ea typeface="Calibri"/>
                          <a:cs typeface="Calibri"/>
                          <a:sym typeface="Calibri"/>
                        </a:rPr>
                        <a:t>PEP</a:t>
                      </a:r>
                      <a:endParaRPr/>
                    </a:p>
                  </a:txBody>
                  <a:tcPr marL="91450" marR="91450" marT="45725" marB="45725" anchor="ctr"/>
                </a:tc>
                <a:tc>
                  <a:txBody>
                    <a:bodyPr/>
                    <a:lstStyle/>
                    <a:p>
                      <a:pPr marL="0" marR="0" lvl="0" indent="0" algn="ctr" rtl="0">
                        <a:spcBef>
                          <a:spcPts val="0"/>
                        </a:spcBef>
                        <a:spcAft>
                          <a:spcPts val="0"/>
                        </a:spcAft>
                        <a:buNone/>
                      </a:pPr>
                      <a:endParaRPr sz="1200" b="0">
                        <a:latin typeface="Calibri"/>
                        <a:ea typeface="Calibri"/>
                        <a:cs typeface="Calibri"/>
                        <a:sym typeface="Calibri"/>
                      </a:endParaRPr>
                    </a:p>
                  </a:txBody>
                  <a:tcPr marL="91450" marR="91450" marT="45725" marB="45725" anchor="ctr"/>
                </a:tc>
                <a:tc>
                  <a:txBody>
                    <a:bodyPr/>
                    <a:lstStyle/>
                    <a:p>
                      <a:pPr marL="0" marR="0" lvl="0" indent="0" algn="ctr" rtl="0">
                        <a:spcBef>
                          <a:spcPts val="0"/>
                        </a:spcBef>
                        <a:spcAft>
                          <a:spcPts val="0"/>
                        </a:spcAft>
                        <a:buNone/>
                      </a:pPr>
                      <a:endParaRPr sz="1200" b="0">
                        <a:latin typeface="Calibri"/>
                        <a:ea typeface="Calibri"/>
                        <a:cs typeface="Calibri"/>
                        <a:sym typeface="Calibri"/>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15</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0.64</a:t>
                      </a:r>
                      <a:endParaRPr/>
                    </a:p>
                    <a:p>
                      <a:pPr marL="0" marR="0" lvl="0" indent="0" algn="ctr" rtl="0">
                        <a:spcBef>
                          <a:spcPts val="0"/>
                        </a:spcBef>
                        <a:spcAft>
                          <a:spcPts val="0"/>
                        </a:spcAft>
                        <a:buNone/>
                      </a:pPr>
                      <a:r>
                        <a:rPr lang="en-US" sz="1200" b="0">
                          <a:latin typeface="Calibri"/>
                          <a:ea typeface="Calibri"/>
                          <a:cs typeface="Calibri"/>
                          <a:sym typeface="Calibri"/>
                        </a:rPr>
                        <a:t>±0.34</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15</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30.26</a:t>
                      </a:r>
                      <a:endParaRPr/>
                    </a:p>
                    <a:p>
                      <a:pPr marL="0" marR="0" lvl="0" indent="0" algn="ctr" rtl="0">
                        <a:spcBef>
                          <a:spcPts val="0"/>
                        </a:spcBef>
                        <a:spcAft>
                          <a:spcPts val="0"/>
                        </a:spcAft>
                        <a:buNone/>
                      </a:pPr>
                      <a:r>
                        <a:rPr lang="en-US" sz="1200" b="0">
                          <a:latin typeface="Calibri"/>
                          <a:ea typeface="Calibri"/>
                          <a:cs typeface="Calibri"/>
                          <a:sym typeface="Calibri"/>
                        </a:rPr>
                        <a:t>±20.11</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16</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9405</a:t>
                      </a:r>
                      <a:endParaRPr/>
                    </a:p>
                    <a:p>
                      <a:pPr marL="0" marR="0" lvl="0" indent="0" algn="ctr" rtl="0">
                        <a:spcBef>
                          <a:spcPts val="0"/>
                        </a:spcBef>
                        <a:spcAft>
                          <a:spcPts val="0"/>
                        </a:spcAft>
                        <a:buNone/>
                      </a:pPr>
                      <a:r>
                        <a:rPr lang="en-US" sz="1200" b="0">
                          <a:latin typeface="Calibri"/>
                          <a:ea typeface="Calibri"/>
                          <a:cs typeface="Calibri"/>
                          <a:sym typeface="Calibri"/>
                        </a:rPr>
                        <a:t>±1440</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17</a:t>
                      </a:r>
                      <a:endParaRPr/>
                    </a:p>
                  </a:txBody>
                  <a:tcPr marL="91450" marR="91450" marT="45725" marB="45725" anchor="ctr"/>
                </a:tc>
                <a:tc>
                  <a:txBody>
                    <a:bodyPr/>
                    <a:lstStyle/>
                    <a:p>
                      <a:pPr marL="0" marR="0" lvl="0" indent="0" algn="ctr" rtl="0">
                        <a:spcBef>
                          <a:spcPts val="0"/>
                        </a:spcBef>
                        <a:spcAft>
                          <a:spcPts val="0"/>
                        </a:spcAft>
                        <a:buNone/>
                      </a:pPr>
                      <a:r>
                        <a:rPr lang="en-US" sz="1200" b="0">
                          <a:latin typeface="Calibri"/>
                          <a:ea typeface="Calibri"/>
                          <a:cs typeface="Calibri"/>
                          <a:sym typeface="Calibri"/>
                        </a:rPr>
                        <a:t>14859</a:t>
                      </a:r>
                      <a:endParaRPr/>
                    </a:p>
                    <a:p>
                      <a:pPr marL="0" marR="0" lvl="0" indent="0" algn="ctr" rtl="0">
                        <a:spcBef>
                          <a:spcPts val="0"/>
                        </a:spcBef>
                        <a:spcAft>
                          <a:spcPts val="0"/>
                        </a:spcAft>
                        <a:buNone/>
                      </a:pPr>
                      <a:r>
                        <a:rPr lang="en-US" sz="1200" b="0">
                          <a:latin typeface="Calibri"/>
                          <a:ea typeface="Calibri"/>
                          <a:cs typeface="Calibri"/>
                          <a:sym typeface="Calibri"/>
                        </a:rPr>
                        <a:t>±3049</a:t>
                      </a:r>
                      <a:endParaRPr/>
                    </a:p>
                  </a:txBody>
                  <a:tcPr marL="91450" marR="91450" marT="45725" marB="45725" anchor="ctr"/>
                </a:tc>
                <a:extLst>
                  <a:ext uri="{0D108BD9-81ED-4DB2-BD59-A6C34878D82A}">
                    <a16:rowId xmlns:a16="http://schemas.microsoft.com/office/drawing/2014/main" val="10007"/>
                  </a:ext>
                </a:extLst>
              </a:tr>
            </a:tbl>
          </a:graphicData>
        </a:graphic>
      </p:graphicFrame>
      <p:sp>
        <p:nvSpPr>
          <p:cNvPr id="304" name="Google Shape;304;p11"/>
          <p:cNvSpPr txBox="1"/>
          <p:nvPr/>
        </p:nvSpPr>
        <p:spPr>
          <a:xfrm>
            <a:off x="613411" y="6275754"/>
            <a:ext cx="64008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Table 2. Summary Statistics for ImageJ Quantification of MyoD+, Pax7+, and MHC+ Tissue Immunostaining Area.</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2"/>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310" name="Google Shape;310;p12"/>
          <p:cNvSpPr txBox="1"/>
          <p:nvPr/>
        </p:nvSpPr>
        <p:spPr>
          <a:xfrm>
            <a:off x="167640" y="6705600"/>
            <a:ext cx="7452361" cy="964651"/>
          </a:xfrm>
          <a:prstGeom prst="rect">
            <a:avLst/>
          </a:prstGeom>
          <a:noFill/>
          <a:ln>
            <a:noFill/>
          </a:ln>
        </p:spPr>
        <p:txBody>
          <a:bodyPr spcFirstLastPara="1" wrap="square" lIns="101875" tIns="50925" rIns="101875" bIns="50925"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Table 3. Reconstitution of Tisseel and Collagen with 1 x 10</a:t>
            </a:r>
            <a:r>
              <a:rPr lang="en-US" sz="1400" b="1" baseline="30000">
                <a:solidFill>
                  <a:schemeClr val="dk1"/>
                </a:solidFill>
                <a:latin typeface="Calibri"/>
                <a:ea typeface="Calibri"/>
                <a:cs typeface="Calibri"/>
                <a:sym typeface="Calibri"/>
              </a:rPr>
              <a:t>12</a:t>
            </a:r>
            <a:r>
              <a:rPr lang="en-US" sz="1400" b="1">
                <a:solidFill>
                  <a:schemeClr val="dk1"/>
                </a:solidFill>
                <a:latin typeface="Calibri"/>
                <a:ea typeface="Calibri"/>
                <a:cs typeface="Calibri"/>
                <a:sym typeface="Calibri"/>
              </a:rPr>
              <a:t> exosomes/mL PEP results in timed release PEP into culture media. </a:t>
            </a:r>
            <a:r>
              <a:rPr lang="en-US" sz="1400">
                <a:solidFill>
                  <a:schemeClr val="dk1"/>
                </a:solidFill>
                <a:latin typeface="Calibri"/>
                <a:ea typeface="Calibri"/>
                <a:cs typeface="Calibri"/>
                <a:sym typeface="Calibri"/>
              </a:rPr>
              <a:t>Mean exosome concentration  and size per cc of media released from Tisseel or Collagen reconstituted with 1 x 10</a:t>
            </a:r>
            <a:r>
              <a:rPr lang="en-US" sz="1400" baseline="30000">
                <a:solidFill>
                  <a:schemeClr val="dk1"/>
                </a:solidFill>
                <a:latin typeface="Calibri"/>
                <a:ea typeface="Calibri"/>
                <a:cs typeface="Calibri"/>
                <a:sym typeface="Calibri"/>
              </a:rPr>
              <a:t>12</a:t>
            </a:r>
            <a:r>
              <a:rPr lang="en-US" sz="1400">
                <a:solidFill>
                  <a:schemeClr val="dk1"/>
                </a:solidFill>
                <a:latin typeface="Calibri"/>
                <a:ea typeface="Calibri"/>
                <a:cs typeface="Calibri"/>
                <a:sym typeface="Calibri"/>
              </a:rPr>
              <a:t> exosomes/mL PEP per 24 hours during a one-week time frame. </a:t>
            </a:r>
            <a:endParaRPr/>
          </a:p>
        </p:txBody>
      </p:sp>
      <p:graphicFrame>
        <p:nvGraphicFramePr>
          <p:cNvPr id="311" name="Google Shape;311;p12"/>
          <p:cNvGraphicFramePr/>
          <p:nvPr/>
        </p:nvGraphicFramePr>
        <p:xfrm>
          <a:off x="167640" y="2667000"/>
          <a:ext cx="3000000" cy="3000000"/>
        </p:xfrm>
        <a:graphic>
          <a:graphicData uri="http://schemas.openxmlformats.org/drawingml/2006/table">
            <a:tbl>
              <a:tblPr firstRow="1" bandRow="1">
                <a:noFill/>
                <a:tableStyleId>{FED1847E-FC5C-4130-8F04-2CC574465D26}</a:tableStyleId>
              </a:tblPr>
              <a:tblGrid>
                <a:gridCol w="635475">
                  <a:extLst>
                    <a:ext uri="{9D8B030D-6E8A-4147-A177-3AD203B41FA5}">
                      <a16:colId xmlns:a16="http://schemas.microsoft.com/office/drawing/2014/main" val="20000"/>
                    </a:ext>
                  </a:extLst>
                </a:gridCol>
                <a:gridCol w="1787675">
                  <a:extLst>
                    <a:ext uri="{9D8B030D-6E8A-4147-A177-3AD203B41FA5}">
                      <a16:colId xmlns:a16="http://schemas.microsoft.com/office/drawing/2014/main" val="20001"/>
                    </a:ext>
                  </a:extLst>
                </a:gridCol>
                <a:gridCol w="1562975">
                  <a:extLst>
                    <a:ext uri="{9D8B030D-6E8A-4147-A177-3AD203B41FA5}">
                      <a16:colId xmlns:a16="http://schemas.microsoft.com/office/drawing/2014/main" val="20002"/>
                    </a:ext>
                  </a:extLst>
                </a:gridCol>
                <a:gridCol w="1733100">
                  <a:extLst>
                    <a:ext uri="{9D8B030D-6E8A-4147-A177-3AD203B41FA5}">
                      <a16:colId xmlns:a16="http://schemas.microsoft.com/office/drawing/2014/main" val="20003"/>
                    </a:ext>
                  </a:extLst>
                </a:gridCol>
                <a:gridCol w="1733100">
                  <a:extLst>
                    <a:ext uri="{9D8B030D-6E8A-4147-A177-3AD203B41FA5}">
                      <a16:colId xmlns:a16="http://schemas.microsoft.com/office/drawing/2014/main" val="20004"/>
                    </a:ext>
                  </a:extLst>
                </a:gridCol>
              </a:tblGrid>
              <a:tr h="474850">
                <a:tc>
                  <a:txBody>
                    <a:bodyPr/>
                    <a:lstStyle/>
                    <a:p>
                      <a:pPr marL="0" marR="0" lvl="0" indent="0" algn="ctr" rtl="0">
                        <a:spcBef>
                          <a:spcPts val="0"/>
                        </a:spcBef>
                        <a:spcAft>
                          <a:spcPts val="0"/>
                        </a:spcAft>
                        <a:buNone/>
                      </a:pPr>
                      <a:endParaRPr sz="1400" b="0">
                        <a:solidFill>
                          <a:schemeClr val="dk1"/>
                        </a:solidFill>
                      </a:endParaRPr>
                    </a:p>
                  </a:txBody>
                  <a:tcPr marL="103625" marR="103625" marT="50300" marB="50300" anchor="ctr"/>
                </a:tc>
                <a:tc gridSpan="2">
                  <a:txBody>
                    <a:bodyPr/>
                    <a:lstStyle/>
                    <a:p>
                      <a:pPr marL="0" marR="0" lvl="0" indent="0" algn="ctr" rtl="0">
                        <a:spcBef>
                          <a:spcPts val="0"/>
                        </a:spcBef>
                        <a:spcAft>
                          <a:spcPts val="0"/>
                        </a:spcAft>
                        <a:buNone/>
                      </a:pPr>
                      <a:r>
                        <a:rPr lang="en-US" sz="2000" b="0">
                          <a:solidFill>
                            <a:schemeClr val="dk1"/>
                          </a:solidFill>
                        </a:rPr>
                        <a:t>Tisseel </a:t>
                      </a:r>
                      <a:endParaRPr/>
                    </a:p>
                  </a:txBody>
                  <a:tcPr marL="103625" marR="103625" marT="50300" marB="50300" anchor="ctr"/>
                </a:tc>
                <a:tc hMerge="1">
                  <a:txBody>
                    <a:bodyPr/>
                    <a:lstStyle/>
                    <a:p>
                      <a:endParaRPr lang="en-US"/>
                    </a:p>
                  </a:txBody>
                  <a:tcPr/>
                </a:tc>
                <a:tc gridSpan="2">
                  <a:txBody>
                    <a:bodyPr/>
                    <a:lstStyle/>
                    <a:p>
                      <a:pPr marL="0" marR="0" lvl="0" indent="0" algn="ctr" rtl="0">
                        <a:lnSpc>
                          <a:spcPct val="100000"/>
                        </a:lnSpc>
                        <a:spcBef>
                          <a:spcPts val="0"/>
                        </a:spcBef>
                        <a:spcAft>
                          <a:spcPts val="0"/>
                        </a:spcAft>
                        <a:buClr>
                          <a:schemeClr val="dk1"/>
                        </a:buClr>
                        <a:buSzPts val="2000"/>
                        <a:buFont typeface="Calibri"/>
                        <a:buNone/>
                      </a:pPr>
                      <a:r>
                        <a:rPr lang="en-US" sz="2000" b="0">
                          <a:solidFill>
                            <a:schemeClr val="dk1"/>
                          </a:solidFill>
                        </a:rPr>
                        <a:t>Collagen</a:t>
                      </a:r>
                      <a:endParaRPr/>
                    </a:p>
                  </a:txBody>
                  <a:tcPr marL="103625" marR="103625" marT="50300" marB="50300" anchor="ctr"/>
                </a:tc>
                <a:tc hMerge="1">
                  <a:txBody>
                    <a:bodyPr/>
                    <a:lstStyle/>
                    <a:p>
                      <a:endParaRPr lang="en-US"/>
                    </a:p>
                  </a:txBody>
                  <a:tcPr/>
                </a:tc>
                <a:extLst>
                  <a:ext uri="{0D108BD9-81ED-4DB2-BD59-A6C34878D82A}">
                    <a16:rowId xmlns:a16="http://schemas.microsoft.com/office/drawing/2014/main" val="10000"/>
                  </a:ext>
                </a:extLst>
              </a:tr>
              <a:tr h="843050">
                <a:tc>
                  <a:txBody>
                    <a:bodyPr/>
                    <a:lstStyle/>
                    <a:p>
                      <a:pPr marL="0" marR="0" lvl="0" indent="0" algn="ctr" rtl="0">
                        <a:spcBef>
                          <a:spcPts val="0"/>
                        </a:spcBef>
                        <a:spcAft>
                          <a:spcPts val="0"/>
                        </a:spcAft>
                        <a:buNone/>
                      </a:pPr>
                      <a:r>
                        <a:rPr lang="en-US" sz="1400" b="0"/>
                        <a:t>Day</a:t>
                      </a:r>
                      <a:endParaRPr sz="1400" b="0">
                        <a:solidFill>
                          <a:schemeClr val="dk1"/>
                        </a:solidFill>
                      </a:endParaRPr>
                    </a:p>
                  </a:txBody>
                  <a:tcPr marL="103625" marR="103625" marT="50300" marB="50300" anchor="ctr"/>
                </a:tc>
                <a:tc>
                  <a:txBody>
                    <a:bodyPr/>
                    <a:lstStyle/>
                    <a:p>
                      <a:pPr marL="0" marR="0" lvl="0" indent="0" algn="ctr" rtl="0">
                        <a:spcBef>
                          <a:spcPts val="0"/>
                        </a:spcBef>
                        <a:spcAft>
                          <a:spcPts val="0"/>
                        </a:spcAft>
                        <a:buNone/>
                      </a:pPr>
                      <a:r>
                        <a:rPr lang="en-US" sz="1400" b="0"/>
                        <a:t>Mean Concentration (particles/mL) +/- Standard Error</a:t>
                      </a:r>
                      <a:endParaRPr sz="1400" b="0">
                        <a:solidFill>
                          <a:schemeClr val="dk1"/>
                        </a:solidFill>
                      </a:endParaRPr>
                    </a:p>
                  </a:txBody>
                  <a:tcPr marL="103625" marR="103625" marT="50300" marB="50300" anchor="ctr"/>
                </a:tc>
                <a:tc>
                  <a:txBody>
                    <a:bodyPr/>
                    <a:lstStyle/>
                    <a:p>
                      <a:pPr marL="0" marR="0" lvl="0" indent="0" algn="ctr" rtl="0">
                        <a:lnSpc>
                          <a:spcPct val="100000"/>
                        </a:lnSpc>
                        <a:spcBef>
                          <a:spcPts val="0"/>
                        </a:spcBef>
                        <a:spcAft>
                          <a:spcPts val="0"/>
                        </a:spcAft>
                        <a:buClr>
                          <a:schemeClr val="dk1"/>
                        </a:buClr>
                        <a:buSzPts val="1400"/>
                        <a:buFont typeface="Calibri"/>
                        <a:buNone/>
                      </a:pPr>
                      <a:r>
                        <a:rPr lang="en-US" sz="1400" b="0"/>
                        <a:t>Mean Size (nm) +/- Standard Error</a:t>
                      </a:r>
                      <a:endParaRPr sz="1400" b="0">
                        <a:solidFill>
                          <a:schemeClr val="dk1"/>
                        </a:solidFill>
                      </a:endParaRPr>
                    </a:p>
                  </a:txBody>
                  <a:tcPr marL="103625" marR="103625" marT="50300" marB="50300" anchor="ctr"/>
                </a:tc>
                <a:tc>
                  <a:txBody>
                    <a:bodyPr/>
                    <a:lstStyle/>
                    <a:p>
                      <a:pPr marL="0" marR="0" lvl="0" indent="0" algn="ctr" rtl="0">
                        <a:spcBef>
                          <a:spcPts val="0"/>
                        </a:spcBef>
                        <a:spcAft>
                          <a:spcPts val="0"/>
                        </a:spcAft>
                        <a:buNone/>
                      </a:pPr>
                      <a:r>
                        <a:rPr lang="en-US" sz="1400" b="0"/>
                        <a:t>Mean Concentration (particles/mL) +/- Standard Error</a:t>
                      </a:r>
                      <a:endParaRPr sz="1400" b="0">
                        <a:solidFill>
                          <a:schemeClr val="dk1"/>
                        </a:solidFill>
                      </a:endParaRPr>
                    </a:p>
                  </a:txBody>
                  <a:tcPr marL="103625" marR="103625" marT="50300" marB="50300" anchor="ctr"/>
                </a:tc>
                <a:tc>
                  <a:txBody>
                    <a:bodyPr/>
                    <a:lstStyle/>
                    <a:p>
                      <a:pPr marL="0" marR="0" lvl="0" indent="0" algn="ctr" rtl="0">
                        <a:lnSpc>
                          <a:spcPct val="100000"/>
                        </a:lnSpc>
                        <a:spcBef>
                          <a:spcPts val="0"/>
                        </a:spcBef>
                        <a:spcAft>
                          <a:spcPts val="0"/>
                        </a:spcAft>
                        <a:buClr>
                          <a:schemeClr val="dk1"/>
                        </a:buClr>
                        <a:buSzPts val="1400"/>
                        <a:buFont typeface="Calibri"/>
                        <a:buNone/>
                      </a:pPr>
                      <a:r>
                        <a:rPr lang="en-US" sz="1400" b="0"/>
                        <a:t>Mean Size (nm) +/- Standard Error</a:t>
                      </a:r>
                      <a:endParaRPr sz="1400" b="0">
                        <a:solidFill>
                          <a:schemeClr val="dk1"/>
                        </a:solidFill>
                      </a:endParaRPr>
                    </a:p>
                  </a:txBody>
                  <a:tcPr marL="103625" marR="103625" marT="50300" marB="50300" anchor="ctr"/>
                </a:tc>
                <a:extLst>
                  <a:ext uri="{0D108BD9-81ED-4DB2-BD59-A6C34878D82A}">
                    <a16:rowId xmlns:a16="http://schemas.microsoft.com/office/drawing/2014/main" val="10001"/>
                  </a:ext>
                </a:extLst>
              </a:tr>
              <a:tr h="358525">
                <a:tc>
                  <a:txBody>
                    <a:bodyPr/>
                    <a:lstStyle/>
                    <a:p>
                      <a:pPr marL="0" marR="0" lvl="0" indent="0" algn="ctr" rtl="0">
                        <a:spcBef>
                          <a:spcPts val="0"/>
                        </a:spcBef>
                        <a:spcAft>
                          <a:spcPts val="0"/>
                        </a:spcAft>
                        <a:buNone/>
                      </a:pPr>
                      <a:r>
                        <a:rPr lang="en-US" sz="1400" b="0"/>
                        <a:t>1</a:t>
                      </a:r>
                      <a:endParaRPr/>
                    </a:p>
                  </a:txBody>
                  <a:tcPr marL="103625" marR="103625" marT="50300" marB="50300"/>
                </a:tc>
                <a:tc>
                  <a:txBody>
                    <a:bodyPr/>
                    <a:lstStyle/>
                    <a:p>
                      <a:pPr marL="0" marR="0" lvl="0" indent="0" algn="ctr" rtl="0">
                        <a:spcBef>
                          <a:spcPts val="0"/>
                        </a:spcBef>
                        <a:spcAft>
                          <a:spcPts val="0"/>
                        </a:spcAft>
                        <a:buNone/>
                      </a:pPr>
                      <a:r>
                        <a:rPr lang="en-US" sz="1400" b="0"/>
                        <a:t>3.74e9 +/- 1.43e8</a:t>
                      </a:r>
                      <a:endParaRPr/>
                    </a:p>
                  </a:txBody>
                  <a:tcPr marL="103625" marR="103625" marT="50300" marB="50300"/>
                </a:tc>
                <a:tc>
                  <a:txBody>
                    <a:bodyPr/>
                    <a:lstStyle/>
                    <a:p>
                      <a:pPr marL="0" marR="0" lvl="0" indent="0" algn="ctr" rtl="0">
                        <a:spcBef>
                          <a:spcPts val="0"/>
                        </a:spcBef>
                        <a:spcAft>
                          <a:spcPts val="0"/>
                        </a:spcAft>
                        <a:buNone/>
                      </a:pPr>
                      <a:r>
                        <a:rPr lang="en-US" sz="1400" b="0"/>
                        <a:t>124.9 +/- 2.0</a:t>
                      </a:r>
                      <a:endParaRPr sz="1400" b="0"/>
                    </a:p>
                  </a:txBody>
                  <a:tcPr marL="103625" marR="103625" marT="50300" marB="50300"/>
                </a:tc>
                <a:tc>
                  <a:txBody>
                    <a:bodyPr/>
                    <a:lstStyle/>
                    <a:p>
                      <a:pPr marL="0" marR="0" lvl="0" indent="0" algn="ctr" rtl="0">
                        <a:spcBef>
                          <a:spcPts val="0"/>
                        </a:spcBef>
                        <a:spcAft>
                          <a:spcPts val="0"/>
                        </a:spcAft>
                        <a:buNone/>
                      </a:pPr>
                      <a:r>
                        <a:rPr lang="en-US" sz="1400" b="0"/>
                        <a:t>2.95e10 +/- 2.61e9</a:t>
                      </a:r>
                      <a:endParaRPr/>
                    </a:p>
                  </a:txBody>
                  <a:tcPr marL="103625" marR="103625" marT="50300" marB="50300"/>
                </a:tc>
                <a:tc>
                  <a:txBody>
                    <a:bodyPr/>
                    <a:lstStyle/>
                    <a:p>
                      <a:pPr marL="0" marR="0" lvl="0" indent="0" algn="ctr" rtl="0">
                        <a:spcBef>
                          <a:spcPts val="0"/>
                        </a:spcBef>
                        <a:spcAft>
                          <a:spcPts val="0"/>
                        </a:spcAft>
                        <a:buNone/>
                      </a:pPr>
                      <a:r>
                        <a:rPr lang="en-US" sz="1400" b="0"/>
                        <a:t>120.4 +/- 2.7</a:t>
                      </a:r>
                      <a:endParaRPr sz="1400" b="0"/>
                    </a:p>
                  </a:txBody>
                  <a:tcPr marL="103625" marR="103625" marT="50300" marB="50300"/>
                </a:tc>
                <a:extLst>
                  <a:ext uri="{0D108BD9-81ED-4DB2-BD59-A6C34878D82A}">
                    <a16:rowId xmlns:a16="http://schemas.microsoft.com/office/drawing/2014/main" val="10002"/>
                  </a:ext>
                </a:extLst>
              </a:tr>
              <a:tr h="358525">
                <a:tc>
                  <a:txBody>
                    <a:bodyPr/>
                    <a:lstStyle/>
                    <a:p>
                      <a:pPr marL="0" marR="0" lvl="0" indent="0" algn="ctr" rtl="0">
                        <a:spcBef>
                          <a:spcPts val="0"/>
                        </a:spcBef>
                        <a:spcAft>
                          <a:spcPts val="0"/>
                        </a:spcAft>
                        <a:buNone/>
                      </a:pPr>
                      <a:r>
                        <a:rPr lang="en-US" sz="1400" b="0"/>
                        <a:t>2</a:t>
                      </a:r>
                      <a:endParaRPr/>
                    </a:p>
                  </a:txBody>
                  <a:tcPr marL="103625" marR="103625" marT="50300" marB="50300"/>
                </a:tc>
                <a:tc>
                  <a:txBody>
                    <a:bodyPr/>
                    <a:lstStyle/>
                    <a:p>
                      <a:pPr marL="0" marR="0" lvl="0" indent="0" algn="ctr" rtl="0">
                        <a:spcBef>
                          <a:spcPts val="0"/>
                        </a:spcBef>
                        <a:spcAft>
                          <a:spcPts val="0"/>
                        </a:spcAft>
                        <a:buNone/>
                      </a:pPr>
                      <a:r>
                        <a:rPr lang="en-US" sz="1400" b="0"/>
                        <a:t>2.02e9 +/- 8.06e7</a:t>
                      </a:r>
                      <a:endParaRPr sz="1400" b="0"/>
                    </a:p>
                  </a:txBody>
                  <a:tcPr marL="103625" marR="103625" marT="50300" marB="50300"/>
                </a:tc>
                <a:tc>
                  <a:txBody>
                    <a:bodyPr/>
                    <a:lstStyle/>
                    <a:p>
                      <a:pPr marL="0" marR="0" lvl="0" indent="0" algn="ctr" rtl="0">
                        <a:spcBef>
                          <a:spcPts val="0"/>
                        </a:spcBef>
                        <a:spcAft>
                          <a:spcPts val="0"/>
                        </a:spcAft>
                        <a:buNone/>
                      </a:pPr>
                      <a:r>
                        <a:rPr lang="en-US" sz="1400" b="0"/>
                        <a:t>125.1 +/- 1.2</a:t>
                      </a:r>
                      <a:endParaRPr/>
                    </a:p>
                  </a:txBody>
                  <a:tcPr marL="103625" marR="103625" marT="50300" marB="50300"/>
                </a:tc>
                <a:tc>
                  <a:txBody>
                    <a:bodyPr/>
                    <a:lstStyle/>
                    <a:p>
                      <a:pPr marL="0" marR="0" lvl="0" indent="0" algn="ctr" rtl="0">
                        <a:spcBef>
                          <a:spcPts val="0"/>
                        </a:spcBef>
                        <a:spcAft>
                          <a:spcPts val="0"/>
                        </a:spcAft>
                        <a:buNone/>
                      </a:pPr>
                      <a:r>
                        <a:rPr lang="en-US" sz="1400" b="0"/>
                        <a:t>2.75e10 +/- 1.83e9</a:t>
                      </a:r>
                      <a:endParaRPr sz="1400" b="0"/>
                    </a:p>
                  </a:txBody>
                  <a:tcPr marL="103625" marR="103625" marT="50300" marB="50300"/>
                </a:tc>
                <a:tc>
                  <a:txBody>
                    <a:bodyPr/>
                    <a:lstStyle/>
                    <a:p>
                      <a:pPr marL="0" marR="0" lvl="0" indent="0" algn="ctr" rtl="0">
                        <a:spcBef>
                          <a:spcPts val="0"/>
                        </a:spcBef>
                        <a:spcAft>
                          <a:spcPts val="0"/>
                        </a:spcAft>
                        <a:buNone/>
                      </a:pPr>
                      <a:r>
                        <a:rPr lang="en-US" sz="1400" b="0"/>
                        <a:t>115.8 +/- 3.6</a:t>
                      </a:r>
                      <a:endParaRPr/>
                    </a:p>
                  </a:txBody>
                  <a:tcPr marL="103625" marR="103625" marT="50300" marB="50300"/>
                </a:tc>
                <a:extLst>
                  <a:ext uri="{0D108BD9-81ED-4DB2-BD59-A6C34878D82A}">
                    <a16:rowId xmlns:a16="http://schemas.microsoft.com/office/drawing/2014/main" val="10003"/>
                  </a:ext>
                </a:extLst>
              </a:tr>
              <a:tr h="358525">
                <a:tc>
                  <a:txBody>
                    <a:bodyPr/>
                    <a:lstStyle/>
                    <a:p>
                      <a:pPr marL="0" marR="0" lvl="0" indent="0" algn="ctr" rtl="0">
                        <a:spcBef>
                          <a:spcPts val="0"/>
                        </a:spcBef>
                        <a:spcAft>
                          <a:spcPts val="0"/>
                        </a:spcAft>
                        <a:buNone/>
                      </a:pPr>
                      <a:r>
                        <a:rPr lang="en-US" sz="1400" b="0"/>
                        <a:t>3</a:t>
                      </a:r>
                      <a:endParaRPr/>
                    </a:p>
                  </a:txBody>
                  <a:tcPr marL="103625" marR="103625" marT="50300" marB="50300"/>
                </a:tc>
                <a:tc>
                  <a:txBody>
                    <a:bodyPr/>
                    <a:lstStyle/>
                    <a:p>
                      <a:pPr marL="0" marR="0" lvl="0" indent="0" algn="ctr" rtl="0">
                        <a:spcBef>
                          <a:spcPts val="0"/>
                        </a:spcBef>
                        <a:spcAft>
                          <a:spcPts val="0"/>
                        </a:spcAft>
                        <a:buNone/>
                      </a:pPr>
                      <a:r>
                        <a:rPr lang="en-US" sz="1400" b="0"/>
                        <a:t>1.1e9 +/- 9.93e7</a:t>
                      </a:r>
                      <a:endParaRPr sz="1400" b="0"/>
                    </a:p>
                  </a:txBody>
                  <a:tcPr marL="103625" marR="103625" marT="50300" marB="50300"/>
                </a:tc>
                <a:tc>
                  <a:txBody>
                    <a:bodyPr/>
                    <a:lstStyle/>
                    <a:p>
                      <a:pPr marL="0" marR="0" lvl="0" indent="0" algn="ctr" rtl="0">
                        <a:spcBef>
                          <a:spcPts val="0"/>
                        </a:spcBef>
                        <a:spcAft>
                          <a:spcPts val="0"/>
                        </a:spcAft>
                        <a:buNone/>
                      </a:pPr>
                      <a:r>
                        <a:rPr lang="en-US" sz="1400" b="0"/>
                        <a:t>113.6 +/- 1.4</a:t>
                      </a:r>
                      <a:endParaRPr/>
                    </a:p>
                  </a:txBody>
                  <a:tcPr marL="103625" marR="103625" marT="50300" marB="50300"/>
                </a:tc>
                <a:tc>
                  <a:txBody>
                    <a:bodyPr/>
                    <a:lstStyle/>
                    <a:p>
                      <a:pPr marL="0" marR="0" lvl="0" indent="0" algn="ctr" rtl="0">
                        <a:spcBef>
                          <a:spcPts val="0"/>
                        </a:spcBef>
                        <a:spcAft>
                          <a:spcPts val="0"/>
                        </a:spcAft>
                        <a:buNone/>
                      </a:pPr>
                      <a:r>
                        <a:rPr lang="en-US" sz="1400" b="0"/>
                        <a:t>3.39e10 +/- 2.68e9</a:t>
                      </a:r>
                      <a:endParaRPr sz="1400" b="0"/>
                    </a:p>
                  </a:txBody>
                  <a:tcPr marL="103625" marR="103625" marT="50300" marB="50300"/>
                </a:tc>
                <a:tc>
                  <a:txBody>
                    <a:bodyPr/>
                    <a:lstStyle/>
                    <a:p>
                      <a:pPr marL="0" marR="0" lvl="0" indent="0" algn="ctr" rtl="0">
                        <a:spcBef>
                          <a:spcPts val="0"/>
                        </a:spcBef>
                        <a:spcAft>
                          <a:spcPts val="0"/>
                        </a:spcAft>
                        <a:buNone/>
                      </a:pPr>
                      <a:r>
                        <a:rPr lang="en-US" sz="1400" b="0"/>
                        <a:t>92.2 +/- 1.8</a:t>
                      </a:r>
                      <a:endParaRPr/>
                    </a:p>
                  </a:txBody>
                  <a:tcPr marL="103625" marR="103625" marT="50300" marB="50300"/>
                </a:tc>
                <a:extLst>
                  <a:ext uri="{0D108BD9-81ED-4DB2-BD59-A6C34878D82A}">
                    <a16:rowId xmlns:a16="http://schemas.microsoft.com/office/drawing/2014/main" val="10004"/>
                  </a:ext>
                </a:extLst>
              </a:tr>
              <a:tr h="358525">
                <a:tc>
                  <a:txBody>
                    <a:bodyPr/>
                    <a:lstStyle/>
                    <a:p>
                      <a:pPr marL="0" marR="0" lvl="0" indent="0" algn="ctr" rtl="0">
                        <a:spcBef>
                          <a:spcPts val="0"/>
                        </a:spcBef>
                        <a:spcAft>
                          <a:spcPts val="0"/>
                        </a:spcAft>
                        <a:buNone/>
                      </a:pPr>
                      <a:r>
                        <a:rPr lang="en-US" sz="1400" b="0"/>
                        <a:t>4</a:t>
                      </a:r>
                      <a:endParaRPr/>
                    </a:p>
                  </a:txBody>
                  <a:tcPr marL="103625" marR="103625" marT="50300" marB="50300"/>
                </a:tc>
                <a:tc>
                  <a:txBody>
                    <a:bodyPr/>
                    <a:lstStyle/>
                    <a:p>
                      <a:pPr marL="0" marR="0" lvl="0" indent="0" algn="ctr" rtl="0">
                        <a:spcBef>
                          <a:spcPts val="0"/>
                        </a:spcBef>
                        <a:spcAft>
                          <a:spcPts val="0"/>
                        </a:spcAft>
                        <a:buNone/>
                      </a:pPr>
                      <a:r>
                        <a:rPr lang="en-US" sz="1400" b="0"/>
                        <a:t>1.07e9 +/- 1.17e8</a:t>
                      </a:r>
                      <a:endParaRPr/>
                    </a:p>
                  </a:txBody>
                  <a:tcPr marL="103625" marR="103625" marT="50300" marB="50300"/>
                </a:tc>
                <a:tc>
                  <a:txBody>
                    <a:bodyPr/>
                    <a:lstStyle/>
                    <a:p>
                      <a:pPr marL="0" marR="0" lvl="0" indent="0" algn="ctr" rtl="0">
                        <a:spcBef>
                          <a:spcPts val="0"/>
                        </a:spcBef>
                        <a:spcAft>
                          <a:spcPts val="0"/>
                        </a:spcAft>
                        <a:buNone/>
                      </a:pPr>
                      <a:r>
                        <a:rPr lang="en-US" sz="1400" b="0"/>
                        <a:t>116.8 +/- 2.8</a:t>
                      </a:r>
                      <a:endParaRPr/>
                    </a:p>
                  </a:txBody>
                  <a:tcPr marL="103625" marR="103625" marT="50300" marB="50300"/>
                </a:tc>
                <a:tc>
                  <a:txBody>
                    <a:bodyPr/>
                    <a:lstStyle/>
                    <a:p>
                      <a:pPr marL="0" marR="0" lvl="0" indent="0" algn="ctr" rtl="0">
                        <a:spcBef>
                          <a:spcPts val="0"/>
                        </a:spcBef>
                        <a:spcAft>
                          <a:spcPts val="0"/>
                        </a:spcAft>
                        <a:buNone/>
                      </a:pPr>
                      <a:r>
                        <a:rPr lang="en-US" sz="1400" b="0"/>
                        <a:t>4.49e10 +/- 1.45e9</a:t>
                      </a:r>
                      <a:endParaRPr/>
                    </a:p>
                  </a:txBody>
                  <a:tcPr marL="103625" marR="103625" marT="50300" marB="50300"/>
                </a:tc>
                <a:tc>
                  <a:txBody>
                    <a:bodyPr/>
                    <a:lstStyle/>
                    <a:p>
                      <a:pPr marL="0" marR="0" lvl="0" indent="0" algn="ctr" rtl="0">
                        <a:spcBef>
                          <a:spcPts val="0"/>
                        </a:spcBef>
                        <a:spcAft>
                          <a:spcPts val="0"/>
                        </a:spcAft>
                        <a:buNone/>
                      </a:pPr>
                      <a:r>
                        <a:rPr lang="en-US" sz="1400" b="0"/>
                        <a:t>107.3 +/- 2.0</a:t>
                      </a:r>
                      <a:endParaRPr/>
                    </a:p>
                  </a:txBody>
                  <a:tcPr marL="103625" marR="103625" marT="50300" marB="50300"/>
                </a:tc>
                <a:extLst>
                  <a:ext uri="{0D108BD9-81ED-4DB2-BD59-A6C34878D82A}">
                    <a16:rowId xmlns:a16="http://schemas.microsoft.com/office/drawing/2014/main" val="10005"/>
                  </a:ext>
                </a:extLst>
              </a:tr>
              <a:tr h="358525">
                <a:tc>
                  <a:txBody>
                    <a:bodyPr/>
                    <a:lstStyle/>
                    <a:p>
                      <a:pPr marL="0" marR="0" lvl="0" indent="0" algn="ctr" rtl="0">
                        <a:spcBef>
                          <a:spcPts val="0"/>
                        </a:spcBef>
                        <a:spcAft>
                          <a:spcPts val="0"/>
                        </a:spcAft>
                        <a:buNone/>
                      </a:pPr>
                      <a:r>
                        <a:rPr lang="en-US" sz="1400" b="0"/>
                        <a:t>5</a:t>
                      </a:r>
                      <a:endParaRPr/>
                    </a:p>
                  </a:txBody>
                  <a:tcPr marL="103625" marR="103625" marT="50300" marB="50300"/>
                </a:tc>
                <a:tc>
                  <a:txBody>
                    <a:bodyPr/>
                    <a:lstStyle/>
                    <a:p>
                      <a:pPr marL="0" marR="0" lvl="0" indent="0" algn="ctr" rtl="0">
                        <a:spcBef>
                          <a:spcPts val="0"/>
                        </a:spcBef>
                        <a:spcAft>
                          <a:spcPts val="0"/>
                        </a:spcAft>
                        <a:buNone/>
                      </a:pPr>
                      <a:r>
                        <a:rPr lang="en-US" sz="1400" b="0"/>
                        <a:t>1.06e9 +/- 2.63e7</a:t>
                      </a:r>
                      <a:endParaRPr/>
                    </a:p>
                  </a:txBody>
                  <a:tcPr marL="103625" marR="103625" marT="50300" marB="50300"/>
                </a:tc>
                <a:tc>
                  <a:txBody>
                    <a:bodyPr/>
                    <a:lstStyle/>
                    <a:p>
                      <a:pPr marL="0" marR="0" lvl="0" indent="0" algn="ctr" rtl="0">
                        <a:spcBef>
                          <a:spcPts val="0"/>
                        </a:spcBef>
                        <a:spcAft>
                          <a:spcPts val="0"/>
                        </a:spcAft>
                        <a:buNone/>
                      </a:pPr>
                      <a:r>
                        <a:rPr lang="en-US" sz="1400" b="0"/>
                        <a:t>114.9 +/- 2.5</a:t>
                      </a:r>
                      <a:endParaRPr/>
                    </a:p>
                  </a:txBody>
                  <a:tcPr marL="103625" marR="103625" marT="50300" marB="50300"/>
                </a:tc>
                <a:tc>
                  <a:txBody>
                    <a:bodyPr/>
                    <a:lstStyle/>
                    <a:p>
                      <a:pPr marL="0" marR="0" lvl="0" indent="0" algn="ctr" rtl="0">
                        <a:spcBef>
                          <a:spcPts val="0"/>
                        </a:spcBef>
                        <a:spcAft>
                          <a:spcPts val="0"/>
                        </a:spcAft>
                        <a:buNone/>
                      </a:pPr>
                      <a:r>
                        <a:rPr lang="en-US" sz="1400" b="0"/>
                        <a:t>2.28e10 +/- 3.62e9</a:t>
                      </a:r>
                      <a:endParaRPr/>
                    </a:p>
                  </a:txBody>
                  <a:tcPr marL="103625" marR="103625" marT="50300" marB="50300"/>
                </a:tc>
                <a:tc>
                  <a:txBody>
                    <a:bodyPr/>
                    <a:lstStyle/>
                    <a:p>
                      <a:pPr marL="0" marR="0" lvl="0" indent="0" algn="ctr" rtl="0">
                        <a:spcBef>
                          <a:spcPts val="0"/>
                        </a:spcBef>
                        <a:spcAft>
                          <a:spcPts val="0"/>
                        </a:spcAft>
                        <a:buNone/>
                      </a:pPr>
                      <a:r>
                        <a:rPr lang="en-US" sz="1400" b="0"/>
                        <a:t>108.0 +/- 1.8</a:t>
                      </a:r>
                      <a:endParaRPr/>
                    </a:p>
                  </a:txBody>
                  <a:tcPr marL="103625" marR="103625" marT="50300" marB="50300"/>
                </a:tc>
                <a:extLst>
                  <a:ext uri="{0D108BD9-81ED-4DB2-BD59-A6C34878D82A}">
                    <a16:rowId xmlns:a16="http://schemas.microsoft.com/office/drawing/2014/main" val="10006"/>
                  </a:ext>
                </a:extLst>
              </a:tr>
              <a:tr h="358525">
                <a:tc>
                  <a:txBody>
                    <a:bodyPr/>
                    <a:lstStyle/>
                    <a:p>
                      <a:pPr marL="0" marR="0" lvl="0" indent="0" algn="ctr" rtl="0">
                        <a:spcBef>
                          <a:spcPts val="0"/>
                        </a:spcBef>
                        <a:spcAft>
                          <a:spcPts val="0"/>
                        </a:spcAft>
                        <a:buNone/>
                      </a:pPr>
                      <a:r>
                        <a:rPr lang="en-US" sz="1400" b="0"/>
                        <a:t>6</a:t>
                      </a:r>
                      <a:endParaRPr/>
                    </a:p>
                  </a:txBody>
                  <a:tcPr marL="103625" marR="103625" marT="50300" marB="50300"/>
                </a:tc>
                <a:tc>
                  <a:txBody>
                    <a:bodyPr/>
                    <a:lstStyle/>
                    <a:p>
                      <a:pPr marL="0" marR="0" lvl="0" indent="0" algn="ctr" rtl="0">
                        <a:spcBef>
                          <a:spcPts val="0"/>
                        </a:spcBef>
                        <a:spcAft>
                          <a:spcPts val="0"/>
                        </a:spcAft>
                        <a:buNone/>
                      </a:pPr>
                      <a:r>
                        <a:rPr lang="en-US" sz="1400" b="0"/>
                        <a:t>9.93e8 +/- 4.66e7</a:t>
                      </a:r>
                      <a:endParaRPr/>
                    </a:p>
                  </a:txBody>
                  <a:tcPr marL="103625" marR="103625" marT="50300" marB="50300"/>
                </a:tc>
                <a:tc>
                  <a:txBody>
                    <a:bodyPr/>
                    <a:lstStyle/>
                    <a:p>
                      <a:pPr marL="0" marR="0" lvl="0" indent="0" algn="ctr" rtl="0">
                        <a:spcBef>
                          <a:spcPts val="0"/>
                        </a:spcBef>
                        <a:spcAft>
                          <a:spcPts val="0"/>
                        </a:spcAft>
                        <a:buNone/>
                      </a:pPr>
                      <a:r>
                        <a:rPr lang="en-US" sz="1400" b="0"/>
                        <a:t>112.7 +/- 0.8</a:t>
                      </a:r>
                      <a:endParaRPr sz="1400" b="0"/>
                    </a:p>
                  </a:txBody>
                  <a:tcPr marL="103625" marR="103625" marT="50300" marB="50300"/>
                </a:tc>
                <a:tc>
                  <a:txBody>
                    <a:bodyPr/>
                    <a:lstStyle/>
                    <a:p>
                      <a:pPr marL="0" marR="0" lvl="0" indent="0" algn="ctr" rtl="0">
                        <a:spcBef>
                          <a:spcPts val="0"/>
                        </a:spcBef>
                        <a:spcAft>
                          <a:spcPts val="0"/>
                        </a:spcAft>
                        <a:buNone/>
                      </a:pPr>
                      <a:r>
                        <a:rPr lang="en-US" sz="1400" b="0"/>
                        <a:t>1.58e10 +/- 1.88e9</a:t>
                      </a:r>
                      <a:endParaRPr/>
                    </a:p>
                  </a:txBody>
                  <a:tcPr marL="103625" marR="103625" marT="50300" marB="50300"/>
                </a:tc>
                <a:tc>
                  <a:txBody>
                    <a:bodyPr/>
                    <a:lstStyle/>
                    <a:p>
                      <a:pPr marL="0" marR="0" lvl="0" indent="0" algn="ctr" rtl="0">
                        <a:spcBef>
                          <a:spcPts val="0"/>
                        </a:spcBef>
                        <a:spcAft>
                          <a:spcPts val="0"/>
                        </a:spcAft>
                        <a:buNone/>
                      </a:pPr>
                      <a:r>
                        <a:rPr lang="en-US" sz="1400" b="0"/>
                        <a:t>109.4 +/- 1.8</a:t>
                      </a:r>
                      <a:endParaRPr sz="1400" b="0"/>
                    </a:p>
                  </a:txBody>
                  <a:tcPr marL="103625" marR="103625" marT="50300" marB="50300"/>
                </a:tc>
                <a:extLst>
                  <a:ext uri="{0D108BD9-81ED-4DB2-BD59-A6C34878D82A}">
                    <a16:rowId xmlns:a16="http://schemas.microsoft.com/office/drawing/2014/main" val="10007"/>
                  </a:ext>
                </a:extLst>
              </a:tr>
              <a:tr h="358525">
                <a:tc>
                  <a:txBody>
                    <a:bodyPr/>
                    <a:lstStyle/>
                    <a:p>
                      <a:pPr marL="0" marR="0" lvl="0" indent="0" algn="ctr" rtl="0">
                        <a:spcBef>
                          <a:spcPts val="0"/>
                        </a:spcBef>
                        <a:spcAft>
                          <a:spcPts val="0"/>
                        </a:spcAft>
                        <a:buNone/>
                      </a:pPr>
                      <a:r>
                        <a:rPr lang="en-US" sz="1400" b="0"/>
                        <a:t>7</a:t>
                      </a:r>
                      <a:endParaRPr/>
                    </a:p>
                  </a:txBody>
                  <a:tcPr marL="103625" marR="103625" marT="50300" marB="50300"/>
                </a:tc>
                <a:tc>
                  <a:txBody>
                    <a:bodyPr/>
                    <a:lstStyle/>
                    <a:p>
                      <a:pPr marL="0" marR="0" lvl="0" indent="0" algn="ctr" rtl="0">
                        <a:spcBef>
                          <a:spcPts val="0"/>
                        </a:spcBef>
                        <a:spcAft>
                          <a:spcPts val="0"/>
                        </a:spcAft>
                        <a:buNone/>
                      </a:pPr>
                      <a:r>
                        <a:rPr lang="en-US" sz="1400" b="0"/>
                        <a:t>1.46e9 +/- 2.86e7</a:t>
                      </a:r>
                      <a:endParaRPr/>
                    </a:p>
                  </a:txBody>
                  <a:tcPr marL="103625" marR="103625" marT="50300" marB="50300"/>
                </a:tc>
                <a:tc>
                  <a:txBody>
                    <a:bodyPr/>
                    <a:lstStyle/>
                    <a:p>
                      <a:pPr marL="0" marR="0" lvl="0" indent="0" algn="ctr" rtl="0">
                        <a:spcBef>
                          <a:spcPts val="0"/>
                        </a:spcBef>
                        <a:spcAft>
                          <a:spcPts val="0"/>
                        </a:spcAft>
                        <a:buNone/>
                      </a:pPr>
                      <a:r>
                        <a:rPr lang="en-US" sz="1400" b="0"/>
                        <a:t>114.5 +/- 5.6</a:t>
                      </a:r>
                      <a:endParaRPr/>
                    </a:p>
                  </a:txBody>
                  <a:tcPr marL="103625" marR="103625" marT="50300" marB="50300"/>
                </a:tc>
                <a:tc>
                  <a:txBody>
                    <a:bodyPr/>
                    <a:lstStyle/>
                    <a:p>
                      <a:pPr marL="0" marR="0" lvl="0" indent="0" algn="ctr" rtl="0">
                        <a:spcBef>
                          <a:spcPts val="0"/>
                        </a:spcBef>
                        <a:spcAft>
                          <a:spcPts val="0"/>
                        </a:spcAft>
                        <a:buNone/>
                      </a:pPr>
                      <a:r>
                        <a:rPr lang="en-US" sz="1400" b="0"/>
                        <a:t>2.74e9 +/- 4.98e8</a:t>
                      </a:r>
                      <a:endParaRPr/>
                    </a:p>
                  </a:txBody>
                  <a:tcPr marL="103625" marR="103625" marT="50300" marB="50300"/>
                </a:tc>
                <a:tc>
                  <a:txBody>
                    <a:bodyPr/>
                    <a:lstStyle/>
                    <a:p>
                      <a:pPr marL="0" marR="0" lvl="0" indent="0" algn="ctr" rtl="0">
                        <a:spcBef>
                          <a:spcPts val="0"/>
                        </a:spcBef>
                        <a:spcAft>
                          <a:spcPts val="0"/>
                        </a:spcAft>
                        <a:buNone/>
                      </a:pPr>
                      <a:r>
                        <a:rPr lang="en-US" sz="1400" b="0"/>
                        <a:t>115.7 +/- 9.4</a:t>
                      </a:r>
                      <a:endParaRPr/>
                    </a:p>
                  </a:txBody>
                  <a:tcPr marL="103625" marR="103625" marT="50300" marB="50300"/>
                </a:tc>
                <a:extLst>
                  <a:ext uri="{0D108BD9-81ED-4DB2-BD59-A6C34878D82A}">
                    <a16:rowId xmlns:a16="http://schemas.microsoft.com/office/drawing/2014/main" val="10008"/>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graphicFrame>
        <p:nvGraphicFramePr>
          <p:cNvPr id="317" name="Google Shape;317;p13"/>
          <p:cNvGraphicFramePr/>
          <p:nvPr/>
        </p:nvGraphicFramePr>
        <p:xfrm>
          <a:off x="1143000" y="152400"/>
          <a:ext cx="3000000" cy="3000000"/>
        </p:xfrm>
        <a:graphic>
          <a:graphicData uri="http://schemas.openxmlformats.org/drawingml/2006/table">
            <a:tbl>
              <a:tblPr firstRow="1" bandRow="1">
                <a:noFill/>
                <a:tableStyleId>{FED1847E-FC5C-4130-8F04-2CC574465D26}</a:tableStyleId>
              </a:tblPr>
              <a:tblGrid>
                <a:gridCol w="1132375">
                  <a:extLst>
                    <a:ext uri="{9D8B030D-6E8A-4147-A177-3AD203B41FA5}">
                      <a16:colId xmlns:a16="http://schemas.microsoft.com/office/drawing/2014/main" val="20000"/>
                    </a:ext>
                  </a:extLst>
                </a:gridCol>
                <a:gridCol w="655575">
                  <a:extLst>
                    <a:ext uri="{9D8B030D-6E8A-4147-A177-3AD203B41FA5}">
                      <a16:colId xmlns:a16="http://schemas.microsoft.com/office/drawing/2014/main" val="20001"/>
                    </a:ext>
                  </a:extLst>
                </a:gridCol>
                <a:gridCol w="1728350">
                  <a:extLst>
                    <a:ext uri="{9D8B030D-6E8A-4147-A177-3AD203B41FA5}">
                      <a16:colId xmlns:a16="http://schemas.microsoft.com/office/drawing/2014/main" val="20002"/>
                    </a:ext>
                  </a:extLst>
                </a:gridCol>
                <a:gridCol w="1013175">
                  <a:extLst>
                    <a:ext uri="{9D8B030D-6E8A-4147-A177-3AD203B41FA5}">
                      <a16:colId xmlns:a16="http://schemas.microsoft.com/office/drawing/2014/main" val="20003"/>
                    </a:ext>
                  </a:extLst>
                </a:gridCol>
                <a:gridCol w="880725">
                  <a:extLst>
                    <a:ext uri="{9D8B030D-6E8A-4147-A177-3AD203B41FA5}">
                      <a16:colId xmlns:a16="http://schemas.microsoft.com/office/drawing/2014/main" val="20004"/>
                    </a:ext>
                  </a:extLst>
                </a:gridCol>
              </a:tblGrid>
              <a:tr h="569975">
                <a:tc>
                  <a:txBody>
                    <a:bodyPr/>
                    <a:lstStyle/>
                    <a:p>
                      <a:pPr marL="0" marR="0" lvl="0" indent="0" algn="ctr" rtl="0">
                        <a:lnSpc>
                          <a:spcPct val="100000"/>
                        </a:lnSpc>
                        <a:spcBef>
                          <a:spcPts val="0"/>
                        </a:spcBef>
                        <a:spcAft>
                          <a:spcPts val="0"/>
                        </a:spcAft>
                        <a:buClr>
                          <a:schemeClr val="dk1"/>
                        </a:buClr>
                        <a:buSzPts val="1000"/>
                        <a:buFont typeface="Calibri"/>
                        <a:buNone/>
                      </a:pPr>
                      <a:r>
                        <a:rPr lang="en-US" sz="1000"/>
                        <a:t>Resting Pressures (mmHg)</a:t>
                      </a:r>
                      <a:endParaRPr sz="1000"/>
                    </a:p>
                  </a:txBody>
                  <a:tcPr marL="86350" marR="86350" marT="50300" marB="50300" anchor="ctr"/>
                </a:tc>
                <a:tc>
                  <a:txBody>
                    <a:bodyPr/>
                    <a:lstStyle/>
                    <a:p>
                      <a:pPr marL="0" marR="0" lvl="0" indent="0" algn="ctr" rtl="0">
                        <a:spcBef>
                          <a:spcPts val="0"/>
                        </a:spcBef>
                        <a:spcAft>
                          <a:spcPts val="0"/>
                        </a:spcAft>
                        <a:buNone/>
                      </a:pPr>
                      <a:r>
                        <a:rPr lang="en-US" sz="1000"/>
                        <a:t>N</a:t>
                      </a:r>
                      <a:endParaRPr/>
                    </a:p>
                  </a:txBody>
                  <a:tcPr marL="86350" marR="86350" marT="50300" marB="50300" anchor="ctr"/>
                </a:tc>
                <a:tc>
                  <a:txBody>
                    <a:bodyPr/>
                    <a:lstStyle/>
                    <a:p>
                      <a:pPr marL="0" marR="0" lvl="0" indent="0" algn="ctr" rtl="0">
                        <a:spcBef>
                          <a:spcPts val="0"/>
                        </a:spcBef>
                        <a:spcAft>
                          <a:spcPts val="0"/>
                        </a:spcAft>
                        <a:buNone/>
                      </a:pPr>
                      <a:r>
                        <a:rPr lang="en-US" sz="1000"/>
                        <a:t>Median [IQR]</a:t>
                      </a:r>
                      <a:endParaRPr/>
                    </a:p>
                  </a:txBody>
                  <a:tcPr marL="86350" marR="86350" marT="50300" marB="50300" anchor="ctr"/>
                </a:tc>
                <a:tc>
                  <a:txBody>
                    <a:bodyPr/>
                    <a:lstStyle/>
                    <a:p>
                      <a:pPr marL="0" marR="0" lvl="0" indent="0" algn="ctr" rtl="0">
                        <a:spcBef>
                          <a:spcPts val="0"/>
                        </a:spcBef>
                        <a:spcAft>
                          <a:spcPts val="0"/>
                        </a:spcAft>
                        <a:buNone/>
                      </a:pPr>
                      <a:r>
                        <a:rPr lang="en-US" sz="1000"/>
                        <a:t>Mean</a:t>
                      </a:r>
                      <a:endParaRPr/>
                    </a:p>
                  </a:txBody>
                  <a:tcPr marL="86350" marR="86350" marT="50300" marB="50300" anchor="ctr"/>
                </a:tc>
                <a:tc>
                  <a:txBody>
                    <a:bodyPr/>
                    <a:lstStyle/>
                    <a:p>
                      <a:pPr marL="0" marR="0" lvl="0" indent="0" algn="ctr" rtl="0">
                        <a:spcBef>
                          <a:spcPts val="0"/>
                        </a:spcBef>
                        <a:spcAft>
                          <a:spcPts val="0"/>
                        </a:spcAft>
                        <a:buNone/>
                      </a:pPr>
                      <a:r>
                        <a:rPr lang="en-US" sz="1000"/>
                        <a:t>SEM</a:t>
                      </a:r>
                      <a:endParaRPr/>
                    </a:p>
                  </a:txBody>
                  <a:tcPr marL="86350" marR="86350" marT="50300" marB="50300" anchor="ctr"/>
                </a:tc>
                <a:extLst>
                  <a:ext uri="{0D108BD9-81ED-4DB2-BD59-A6C34878D82A}">
                    <a16:rowId xmlns:a16="http://schemas.microsoft.com/office/drawing/2014/main" val="10000"/>
                  </a:ext>
                </a:extLst>
              </a:tr>
              <a:tr h="373525">
                <a:tc>
                  <a:txBody>
                    <a:bodyPr/>
                    <a:lstStyle/>
                    <a:p>
                      <a:pPr marL="0" marR="0" lvl="0" indent="0" algn="ctr" rtl="0">
                        <a:spcBef>
                          <a:spcPts val="0"/>
                        </a:spcBef>
                        <a:spcAft>
                          <a:spcPts val="0"/>
                        </a:spcAft>
                        <a:buNone/>
                      </a:pPr>
                      <a:r>
                        <a:rPr lang="en-US" sz="1000"/>
                        <a:t>Pre-injury</a:t>
                      </a:r>
                      <a:endParaRPr/>
                    </a:p>
                  </a:txBody>
                  <a:tcPr marL="86350" marR="86350" marT="50300" marB="50300" anchor="ctr"/>
                </a:tc>
                <a:tc>
                  <a:txBody>
                    <a:bodyPr/>
                    <a:lstStyle/>
                    <a:p>
                      <a:pPr marL="0" marR="0" lvl="0" indent="0" algn="ctr" rtl="0">
                        <a:spcBef>
                          <a:spcPts val="0"/>
                        </a:spcBef>
                        <a:spcAft>
                          <a:spcPts val="0"/>
                        </a:spcAft>
                        <a:buNone/>
                      </a:pPr>
                      <a:r>
                        <a:rPr lang="en-US" sz="1000"/>
                        <a:t>6</a:t>
                      </a:r>
                      <a:endParaRPr/>
                    </a:p>
                  </a:txBody>
                  <a:tcPr marL="86350" marR="86350" marT="50300" marB="50300" anchor="ctr"/>
                </a:tc>
                <a:tc>
                  <a:txBody>
                    <a:bodyPr/>
                    <a:lstStyle/>
                    <a:p>
                      <a:pPr marL="0" marR="0" lvl="0" indent="0" algn="ctr" rtl="0">
                        <a:spcBef>
                          <a:spcPts val="0"/>
                        </a:spcBef>
                        <a:spcAft>
                          <a:spcPts val="0"/>
                        </a:spcAft>
                        <a:buNone/>
                      </a:pPr>
                      <a:r>
                        <a:rPr lang="en-US" sz="1000"/>
                        <a:t>39.2 [24.68,52.93]</a:t>
                      </a:r>
                      <a:endParaRPr/>
                    </a:p>
                  </a:txBody>
                  <a:tcPr marL="86350" marR="86350" marT="50300" marB="50300" anchor="ctr"/>
                </a:tc>
                <a:tc>
                  <a:txBody>
                    <a:bodyPr/>
                    <a:lstStyle/>
                    <a:p>
                      <a:pPr marL="0" marR="0" lvl="0" indent="0" algn="ctr" rtl="0">
                        <a:spcBef>
                          <a:spcPts val="0"/>
                        </a:spcBef>
                        <a:spcAft>
                          <a:spcPts val="0"/>
                        </a:spcAft>
                        <a:buNone/>
                      </a:pPr>
                      <a:r>
                        <a:rPr lang="en-US" sz="1000"/>
                        <a:t>44.08</a:t>
                      </a:r>
                      <a:endParaRPr/>
                    </a:p>
                  </a:txBody>
                  <a:tcPr marL="86350" marR="86350" marT="50300" marB="50300" anchor="ctr"/>
                </a:tc>
                <a:tc>
                  <a:txBody>
                    <a:bodyPr/>
                    <a:lstStyle/>
                    <a:p>
                      <a:pPr marL="0" marR="0" lvl="0" indent="0" algn="ctr" rtl="0">
                        <a:spcBef>
                          <a:spcPts val="0"/>
                        </a:spcBef>
                        <a:spcAft>
                          <a:spcPts val="0"/>
                        </a:spcAft>
                        <a:buNone/>
                      </a:pPr>
                      <a:r>
                        <a:rPr lang="en-US" sz="1000"/>
                        <a:t>5.37</a:t>
                      </a:r>
                      <a:endParaRPr/>
                    </a:p>
                  </a:txBody>
                  <a:tcPr marL="86350" marR="86350" marT="50300" marB="50300" anchor="ctr"/>
                </a:tc>
                <a:extLst>
                  <a:ext uri="{0D108BD9-81ED-4DB2-BD59-A6C34878D82A}">
                    <a16:rowId xmlns:a16="http://schemas.microsoft.com/office/drawing/2014/main" val="10001"/>
                  </a:ext>
                </a:extLst>
              </a:tr>
              <a:tr h="402325">
                <a:tc>
                  <a:txBody>
                    <a:bodyPr/>
                    <a:lstStyle/>
                    <a:p>
                      <a:pPr marL="0" marR="0" lvl="0" indent="0" algn="ctr" rtl="0">
                        <a:spcBef>
                          <a:spcPts val="0"/>
                        </a:spcBef>
                        <a:spcAft>
                          <a:spcPts val="0"/>
                        </a:spcAft>
                        <a:buNone/>
                      </a:pPr>
                      <a:r>
                        <a:rPr lang="en-US" sz="1000"/>
                        <a:t>Post-Injury</a:t>
                      </a:r>
                      <a:endParaRPr/>
                    </a:p>
                  </a:txBody>
                  <a:tcPr marL="86350" marR="86350" marT="50300" marB="50300" anchor="ctr"/>
                </a:tc>
                <a:tc>
                  <a:txBody>
                    <a:bodyPr/>
                    <a:lstStyle/>
                    <a:p>
                      <a:pPr marL="0" marR="0" lvl="0" indent="0" algn="ctr" rtl="0">
                        <a:spcBef>
                          <a:spcPts val="0"/>
                        </a:spcBef>
                        <a:spcAft>
                          <a:spcPts val="0"/>
                        </a:spcAft>
                        <a:buNone/>
                      </a:pPr>
                      <a:r>
                        <a:rPr lang="en-US" sz="1000"/>
                        <a:t>6</a:t>
                      </a:r>
                      <a:endParaRPr/>
                    </a:p>
                  </a:txBody>
                  <a:tcPr marL="86350" marR="86350" marT="50300" marB="50300" anchor="ctr"/>
                </a:tc>
                <a:tc>
                  <a:txBody>
                    <a:bodyPr/>
                    <a:lstStyle/>
                    <a:p>
                      <a:pPr marL="0" marR="0" lvl="0" indent="0" algn="ctr" rtl="0">
                        <a:spcBef>
                          <a:spcPts val="0"/>
                        </a:spcBef>
                        <a:spcAft>
                          <a:spcPts val="0"/>
                        </a:spcAft>
                        <a:buNone/>
                      </a:pPr>
                      <a:r>
                        <a:rPr lang="en-US" sz="1000"/>
                        <a:t>35.5 [25.5, 41]</a:t>
                      </a:r>
                      <a:endParaRPr/>
                    </a:p>
                  </a:txBody>
                  <a:tcPr marL="86350" marR="86350" marT="50300" marB="50300" anchor="ctr"/>
                </a:tc>
                <a:tc>
                  <a:txBody>
                    <a:bodyPr/>
                    <a:lstStyle/>
                    <a:p>
                      <a:pPr marL="0" marR="0" lvl="0" indent="0" algn="ctr" rtl="0">
                        <a:spcBef>
                          <a:spcPts val="0"/>
                        </a:spcBef>
                        <a:spcAft>
                          <a:spcPts val="0"/>
                        </a:spcAft>
                        <a:buNone/>
                      </a:pPr>
                      <a:r>
                        <a:rPr lang="en-US" sz="1000"/>
                        <a:t>34.89</a:t>
                      </a:r>
                      <a:endParaRPr/>
                    </a:p>
                  </a:txBody>
                  <a:tcPr marL="86350" marR="86350" marT="50300" marB="50300" anchor="ctr"/>
                </a:tc>
                <a:tc>
                  <a:txBody>
                    <a:bodyPr/>
                    <a:lstStyle/>
                    <a:p>
                      <a:pPr marL="0" marR="0" lvl="0" indent="0" algn="ctr" rtl="0">
                        <a:spcBef>
                          <a:spcPts val="0"/>
                        </a:spcBef>
                        <a:spcAft>
                          <a:spcPts val="0"/>
                        </a:spcAft>
                        <a:buNone/>
                      </a:pPr>
                      <a:r>
                        <a:rPr lang="en-US" sz="1000"/>
                        <a:t>2.52</a:t>
                      </a:r>
                      <a:endParaRPr/>
                    </a:p>
                  </a:txBody>
                  <a:tcPr marL="86350" marR="86350" marT="50300" marB="50300" anchor="ctr"/>
                </a:tc>
                <a:extLst>
                  <a:ext uri="{0D108BD9-81ED-4DB2-BD59-A6C34878D82A}">
                    <a16:rowId xmlns:a16="http://schemas.microsoft.com/office/drawing/2014/main" val="10002"/>
                  </a:ext>
                </a:extLst>
              </a:tr>
              <a:tr h="373525">
                <a:tc>
                  <a:txBody>
                    <a:bodyPr/>
                    <a:lstStyle/>
                    <a:p>
                      <a:pPr marL="0" marR="0" lvl="0" indent="0" algn="ctr" rtl="0">
                        <a:spcBef>
                          <a:spcPts val="0"/>
                        </a:spcBef>
                        <a:spcAft>
                          <a:spcPts val="0"/>
                        </a:spcAft>
                        <a:buNone/>
                      </a:pPr>
                      <a:r>
                        <a:rPr lang="en-US" sz="1000"/>
                        <a:t>D7</a:t>
                      </a:r>
                      <a:endParaRPr/>
                    </a:p>
                  </a:txBody>
                  <a:tcPr marL="86350" marR="86350" marT="50300" marB="50300" anchor="ctr"/>
                </a:tc>
                <a:tc>
                  <a:txBody>
                    <a:bodyPr/>
                    <a:lstStyle/>
                    <a:p>
                      <a:pPr marL="0" marR="0" lvl="0" indent="0" algn="ctr" rtl="0">
                        <a:spcBef>
                          <a:spcPts val="0"/>
                        </a:spcBef>
                        <a:spcAft>
                          <a:spcPts val="0"/>
                        </a:spcAft>
                        <a:buNone/>
                      </a:pPr>
                      <a:r>
                        <a:rPr lang="en-US" sz="1000"/>
                        <a:t>6</a:t>
                      </a:r>
                      <a:endParaRPr/>
                    </a:p>
                  </a:txBody>
                  <a:tcPr marL="86350" marR="86350" marT="50300" marB="50300" anchor="ctr"/>
                </a:tc>
                <a:tc>
                  <a:txBody>
                    <a:bodyPr/>
                    <a:lstStyle/>
                    <a:p>
                      <a:pPr marL="0" marR="0" lvl="0" indent="0" algn="ctr" rtl="0">
                        <a:spcBef>
                          <a:spcPts val="0"/>
                        </a:spcBef>
                        <a:spcAft>
                          <a:spcPts val="0"/>
                        </a:spcAft>
                        <a:buNone/>
                      </a:pPr>
                      <a:r>
                        <a:rPr lang="en-US" sz="1000"/>
                        <a:t>13.9 [11.8, 18.23]</a:t>
                      </a:r>
                      <a:endParaRPr/>
                    </a:p>
                  </a:txBody>
                  <a:tcPr marL="86350" marR="86350" marT="50300" marB="50300" anchor="ctr"/>
                </a:tc>
                <a:tc>
                  <a:txBody>
                    <a:bodyPr/>
                    <a:lstStyle/>
                    <a:p>
                      <a:pPr marL="0" marR="0" lvl="0" indent="0" algn="ctr" rtl="0">
                        <a:spcBef>
                          <a:spcPts val="0"/>
                        </a:spcBef>
                        <a:spcAft>
                          <a:spcPts val="0"/>
                        </a:spcAft>
                        <a:buNone/>
                      </a:pPr>
                      <a:r>
                        <a:rPr lang="en-US" sz="1000"/>
                        <a:t>14.81</a:t>
                      </a:r>
                      <a:endParaRPr/>
                    </a:p>
                  </a:txBody>
                  <a:tcPr marL="86350" marR="86350" marT="50300" marB="50300" anchor="ctr"/>
                </a:tc>
                <a:tc>
                  <a:txBody>
                    <a:bodyPr/>
                    <a:lstStyle/>
                    <a:p>
                      <a:pPr marL="0" marR="0" lvl="0" indent="0" algn="ctr" rtl="0">
                        <a:spcBef>
                          <a:spcPts val="0"/>
                        </a:spcBef>
                        <a:spcAft>
                          <a:spcPts val="0"/>
                        </a:spcAft>
                        <a:buNone/>
                      </a:pPr>
                      <a:r>
                        <a:rPr lang="en-US" sz="1000"/>
                        <a:t>0.90</a:t>
                      </a:r>
                      <a:endParaRPr/>
                    </a:p>
                  </a:txBody>
                  <a:tcPr marL="86350" marR="86350" marT="50300" marB="50300" anchor="ctr"/>
                </a:tc>
                <a:extLst>
                  <a:ext uri="{0D108BD9-81ED-4DB2-BD59-A6C34878D82A}">
                    <a16:rowId xmlns:a16="http://schemas.microsoft.com/office/drawing/2014/main" val="10003"/>
                  </a:ext>
                </a:extLst>
              </a:tr>
              <a:tr h="402325">
                <a:tc>
                  <a:txBody>
                    <a:bodyPr/>
                    <a:lstStyle/>
                    <a:p>
                      <a:pPr marL="0" marR="0" lvl="0" indent="0" algn="ctr" rtl="0">
                        <a:spcBef>
                          <a:spcPts val="0"/>
                        </a:spcBef>
                        <a:spcAft>
                          <a:spcPts val="0"/>
                        </a:spcAft>
                        <a:buNone/>
                      </a:pPr>
                      <a:r>
                        <a:rPr lang="en-US" sz="1000"/>
                        <a:t>D42 Control</a:t>
                      </a:r>
                      <a:endParaRPr/>
                    </a:p>
                  </a:txBody>
                  <a:tcPr marL="86350" marR="86350" marT="50300" marB="50300" anchor="ctr"/>
                </a:tc>
                <a:tc>
                  <a:txBody>
                    <a:bodyPr/>
                    <a:lstStyle/>
                    <a:p>
                      <a:pPr marL="0" marR="0" lvl="0" indent="0" algn="ctr" rtl="0">
                        <a:spcBef>
                          <a:spcPts val="0"/>
                        </a:spcBef>
                        <a:spcAft>
                          <a:spcPts val="0"/>
                        </a:spcAft>
                        <a:buNone/>
                      </a:pPr>
                      <a:r>
                        <a:rPr lang="en-US" sz="1000"/>
                        <a:t>2</a:t>
                      </a:r>
                      <a:endParaRPr/>
                    </a:p>
                  </a:txBody>
                  <a:tcPr marL="86350" marR="86350" marT="50300" marB="50300" anchor="ctr"/>
                </a:tc>
                <a:tc>
                  <a:txBody>
                    <a:bodyPr/>
                    <a:lstStyle/>
                    <a:p>
                      <a:pPr marL="0" marR="0" lvl="0" indent="0" algn="ctr" rtl="0">
                        <a:spcBef>
                          <a:spcPts val="0"/>
                        </a:spcBef>
                        <a:spcAft>
                          <a:spcPts val="0"/>
                        </a:spcAft>
                        <a:buNone/>
                      </a:pPr>
                      <a:r>
                        <a:rPr lang="en-US" sz="1000"/>
                        <a:t>10.35 [7.65, 12.4]</a:t>
                      </a:r>
                      <a:endParaRPr sz="1000"/>
                    </a:p>
                  </a:txBody>
                  <a:tcPr marL="86350" marR="86350" marT="50300" marB="50300" anchor="ctr"/>
                </a:tc>
                <a:tc>
                  <a:txBody>
                    <a:bodyPr/>
                    <a:lstStyle/>
                    <a:p>
                      <a:pPr marL="0" marR="0" lvl="0" indent="0" algn="ctr" rtl="0">
                        <a:spcBef>
                          <a:spcPts val="0"/>
                        </a:spcBef>
                        <a:spcAft>
                          <a:spcPts val="0"/>
                        </a:spcAft>
                        <a:buNone/>
                      </a:pPr>
                      <a:r>
                        <a:rPr lang="en-US" sz="1000"/>
                        <a:t>10.08</a:t>
                      </a:r>
                      <a:endParaRPr/>
                    </a:p>
                  </a:txBody>
                  <a:tcPr marL="86350" marR="86350" marT="50300" marB="50300" anchor="ctr"/>
                </a:tc>
                <a:tc>
                  <a:txBody>
                    <a:bodyPr/>
                    <a:lstStyle/>
                    <a:p>
                      <a:pPr marL="0" marR="0" lvl="0" indent="0" algn="ctr" rtl="0">
                        <a:spcBef>
                          <a:spcPts val="0"/>
                        </a:spcBef>
                        <a:spcAft>
                          <a:spcPts val="0"/>
                        </a:spcAft>
                        <a:buNone/>
                      </a:pPr>
                      <a:r>
                        <a:rPr lang="en-US" sz="1000"/>
                        <a:t>1.01</a:t>
                      </a:r>
                      <a:endParaRPr/>
                    </a:p>
                  </a:txBody>
                  <a:tcPr marL="86350" marR="86350" marT="50300" marB="50300" anchor="ctr"/>
                </a:tc>
                <a:extLst>
                  <a:ext uri="{0D108BD9-81ED-4DB2-BD59-A6C34878D82A}">
                    <a16:rowId xmlns:a16="http://schemas.microsoft.com/office/drawing/2014/main" val="10004"/>
                  </a:ext>
                </a:extLst>
              </a:tr>
              <a:tr h="500275">
                <a:tc>
                  <a:txBody>
                    <a:bodyPr/>
                    <a:lstStyle/>
                    <a:p>
                      <a:pPr marL="0" marR="0" lvl="0" indent="0" algn="ctr" rtl="0">
                        <a:spcBef>
                          <a:spcPts val="0"/>
                        </a:spcBef>
                        <a:spcAft>
                          <a:spcPts val="0"/>
                        </a:spcAft>
                        <a:buNone/>
                      </a:pPr>
                      <a:r>
                        <a:rPr lang="en-US" sz="1000"/>
                        <a:t>D42 PEP</a:t>
                      </a:r>
                      <a:endParaRPr/>
                    </a:p>
                  </a:txBody>
                  <a:tcPr marL="86350" marR="86350" marT="50300" marB="50300" anchor="ctr"/>
                </a:tc>
                <a:tc>
                  <a:txBody>
                    <a:bodyPr/>
                    <a:lstStyle/>
                    <a:p>
                      <a:pPr marL="0" marR="0" lvl="0" indent="0" algn="ctr" rtl="0">
                        <a:spcBef>
                          <a:spcPts val="0"/>
                        </a:spcBef>
                        <a:spcAft>
                          <a:spcPts val="0"/>
                        </a:spcAft>
                        <a:buNone/>
                      </a:pPr>
                      <a:r>
                        <a:rPr lang="en-US" sz="1000"/>
                        <a:t>4</a:t>
                      </a:r>
                      <a:endParaRPr/>
                    </a:p>
                  </a:txBody>
                  <a:tcPr marL="86350" marR="86350" marT="50300" marB="50300" anchor="ctr"/>
                </a:tc>
                <a:tc>
                  <a:txBody>
                    <a:bodyPr/>
                    <a:lstStyle/>
                    <a:p>
                      <a:pPr marL="0" marR="0" lvl="0" indent="0" algn="ctr" rtl="0">
                        <a:spcBef>
                          <a:spcPts val="0"/>
                        </a:spcBef>
                        <a:spcAft>
                          <a:spcPts val="0"/>
                        </a:spcAft>
                        <a:buNone/>
                      </a:pPr>
                      <a:r>
                        <a:rPr lang="en-US" sz="1000"/>
                        <a:t>34.45 [31.63, 44.78]</a:t>
                      </a:r>
                      <a:endParaRPr/>
                    </a:p>
                  </a:txBody>
                  <a:tcPr marL="86350" marR="86350" marT="50300" marB="50300" anchor="ctr"/>
                </a:tc>
                <a:tc>
                  <a:txBody>
                    <a:bodyPr/>
                    <a:lstStyle/>
                    <a:p>
                      <a:pPr marL="0" marR="0" lvl="0" indent="0" algn="ctr" rtl="0">
                        <a:spcBef>
                          <a:spcPts val="0"/>
                        </a:spcBef>
                        <a:spcAft>
                          <a:spcPts val="0"/>
                        </a:spcAft>
                        <a:buNone/>
                      </a:pPr>
                      <a:r>
                        <a:rPr lang="en-US" sz="1000"/>
                        <a:t>37.97</a:t>
                      </a:r>
                      <a:endParaRPr/>
                    </a:p>
                  </a:txBody>
                  <a:tcPr marL="86350" marR="86350" marT="50300" marB="50300" anchor="ctr"/>
                </a:tc>
                <a:tc>
                  <a:txBody>
                    <a:bodyPr/>
                    <a:lstStyle/>
                    <a:p>
                      <a:pPr marL="0" marR="0" lvl="0" indent="0" algn="ctr" rtl="0">
                        <a:spcBef>
                          <a:spcPts val="0"/>
                        </a:spcBef>
                        <a:spcAft>
                          <a:spcPts val="0"/>
                        </a:spcAft>
                        <a:buNone/>
                      </a:pPr>
                      <a:r>
                        <a:rPr lang="en-US" sz="1000"/>
                        <a:t>2.37</a:t>
                      </a:r>
                      <a:endParaRPr/>
                    </a:p>
                  </a:txBody>
                  <a:tcPr marL="86350" marR="86350" marT="50300" marB="50300" anchor="ctr"/>
                </a:tc>
                <a:extLst>
                  <a:ext uri="{0D108BD9-81ED-4DB2-BD59-A6C34878D82A}">
                    <a16:rowId xmlns:a16="http://schemas.microsoft.com/office/drawing/2014/main" val="10005"/>
                  </a:ext>
                </a:extLst>
              </a:tr>
            </a:tbl>
          </a:graphicData>
        </a:graphic>
      </p:graphicFrame>
      <p:graphicFrame>
        <p:nvGraphicFramePr>
          <p:cNvPr id="318" name="Google Shape;318;p13"/>
          <p:cNvGraphicFramePr/>
          <p:nvPr/>
        </p:nvGraphicFramePr>
        <p:xfrm>
          <a:off x="1143000" y="3397826"/>
          <a:ext cx="3000000" cy="3000000"/>
        </p:xfrm>
        <a:graphic>
          <a:graphicData uri="http://schemas.openxmlformats.org/drawingml/2006/table">
            <a:tbl>
              <a:tblPr firstRow="1" bandRow="1">
                <a:noFill/>
                <a:tableStyleId>{FED1847E-FC5C-4130-8F04-2CC574465D26}</a:tableStyleId>
              </a:tblPr>
              <a:tblGrid>
                <a:gridCol w="1132375">
                  <a:extLst>
                    <a:ext uri="{9D8B030D-6E8A-4147-A177-3AD203B41FA5}">
                      <a16:colId xmlns:a16="http://schemas.microsoft.com/office/drawing/2014/main" val="20000"/>
                    </a:ext>
                  </a:extLst>
                </a:gridCol>
                <a:gridCol w="655575">
                  <a:extLst>
                    <a:ext uri="{9D8B030D-6E8A-4147-A177-3AD203B41FA5}">
                      <a16:colId xmlns:a16="http://schemas.microsoft.com/office/drawing/2014/main" val="20001"/>
                    </a:ext>
                  </a:extLst>
                </a:gridCol>
                <a:gridCol w="1728350">
                  <a:extLst>
                    <a:ext uri="{9D8B030D-6E8A-4147-A177-3AD203B41FA5}">
                      <a16:colId xmlns:a16="http://schemas.microsoft.com/office/drawing/2014/main" val="20002"/>
                    </a:ext>
                  </a:extLst>
                </a:gridCol>
                <a:gridCol w="1013175">
                  <a:extLst>
                    <a:ext uri="{9D8B030D-6E8A-4147-A177-3AD203B41FA5}">
                      <a16:colId xmlns:a16="http://schemas.microsoft.com/office/drawing/2014/main" val="20003"/>
                    </a:ext>
                  </a:extLst>
                </a:gridCol>
                <a:gridCol w="880725">
                  <a:extLst>
                    <a:ext uri="{9D8B030D-6E8A-4147-A177-3AD203B41FA5}">
                      <a16:colId xmlns:a16="http://schemas.microsoft.com/office/drawing/2014/main" val="20004"/>
                    </a:ext>
                  </a:extLst>
                </a:gridCol>
              </a:tblGrid>
              <a:tr h="569975">
                <a:tc>
                  <a:txBody>
                    <a:bodyPr/>
                    <a:lstStyle/>
                    <a:p>
                      <a:pPr marL="0" marR="0" lvl="0" indent="0" algn="ctr" rtl="0">
                        <a:lnSpc>
                          <a:spcPct val="100000"/>
                        </a:lnSpc>
                        <a:spcBef>
                          <a:spcPts val="0"/>
                        </a:spcBef>
                        <a:spcAft>
                          <a:spcPts val="0"/>
                        </a:spcAft>
                        <a:buClr>
                          <a:schemeClr val="dk1"/>
                        </a:buClr>
                        <a:buSzPts val="1000"/>
                        <a:buFont typeface="Calibri"/>
                        <a:buNone/>
                      </a:pPr>
                      <a:r>
                        <a:rPr lang="en-US" sz="1000"/>
                        <a:t>Resting Pressures (mmHg)</a:t>
                      </a:r>
                      <a:endParaRPr sz="1000"/>
                    </a:p>
                  </a:txBody>
                  <a:tcPr marL="86350" marR="86350" marT="50300" marB="50300" anchor="ctr"/>
                </a:tc>
                <a:tc>
                  <a:txBody>
                    <a:bodyPr/>
                    <a:lstStyle/>
                    <a:p>
                      <a:pPr marL="0" marR="0" lvl="0" indent="0" algn="ctr" rtl="0">
                        <a:spcBef>
                          <a:spcPts val="0"/>
                        </a:spcBef>
                        <a:spcAft>
                          <a:spcPts val="0"/>
                        </a:spcAft>
                        <a:buNone/>
                      </a:pPr>
                      <a:r>
                        <a:rPr lang="en-US" sz="1000"/>
                        <a:t>N</a:t>
                      </a:r>
                      <a:endParaRPr/>
                    </a:p>
                  </a:txBody>
                  <a:tcPr marL="86350" marR="86350" marT="50300" marB="50300" anchor="ctr"/>
                </a:tc>
                <a:tc>
                  <a:txBody>
                    <a:bodyPr/>
                    <a:lstStyle/>
                    <a:p>
                      <a:pPr marL="0" marR="0" lvl="0" indent="0" algn="ctr" rtl="0">
                        <a:spcBef>
                          <a:spcPts val="0"/>
                        </a:spcBef>
                        <a:spcAft>
                          <a:spcPts val="0"/>
                        </a:spcAft>
                        <a:buNone/>
                      </a:pPr>
                      <a:r>
                        <a:rPr lang="en-US" sz="1000"/>
                        <a:t>Median [IQR]</a:t>
                      </a:r>
                      <a:endParaRPr/>
                    </a:p>
                  </a:txBody>
                  <a:tcPr marL="86350" marR="86350" marT="50300" marB="50300" anchor="ctr"/>
                </a:tc>
                <a:tc>
                  <a:txBody>
                    <a:bodyPr/>
                    <a:lstStyle/>
                    <a:p>
                      <a:pPr marL="0" marR="0" lvl="0" indent="0" algn="ctr" rtl="0">
                        <a:spcBef>
                          <a:spcPts val="0"/>
                        </a:spcBef>
                        <a:spcAft>
                          <a:spcPts val="0"/>
                        </a:spcAft>
                        <a:buNone/>
                      </a:pPr>
                      <a:r>
                        <a:rPr lang="en-US" sz="1000"/>
                        <a:t>Mean</a:t>
                      </a:r>
                      <a:endParaRPr/>
                    </a:p>
                  </a:txBody>
                  <a:tcPr marL="86350" marR="86350" marT="50300" marB="50300" anchor="ctr"/>
                </a:tc>
                <a:tc>
                  <a:txBody>
                    <a:bodyPr/>
                    <a:lstStyle/>
                    <a:p>
                      <a:pPr marL="0" marR="0" lvl="0" indent="0" algn="ctr" rtl="0">
                        <a:spcBef>
                          <a:spcPts val="0"/>
                        </a:spcBef>
                        <a:spcAft>
                          <a:spcPts val="0"/>
                        </a:spcAft>
                        <a:buNone/>
                      </a:pPr>
                      <a:r>
                        <a:rPr lang="en-US" sz="1000"/>
                        <a:t>SEM</a:t>
                      </a:r>
                      <a:endParaRPr/>
                    </a:p>
                  </a:txBody>
                  <a:tcPr marL="86350" marR="86350" marT="50300" marB="50300" anchor="ctr"/>
                </a:tc>
                <a:extLst>
                  <a:ext uri="{0D108BD9-81ED-4DB2-BD59-A6C34878D82A}">
                    <a16:rowId xmlns:a16="http://schemas.microsoft.com/office/drawing/2014/main" val="10000"/>
                  </a:ext>
                </a:extLst>
              </a:tr>
              <a:tr h="373525">
                <a:tc>
                  <a:txBody>
                    <a:bodyPr/>
                    <a:lstStyle/>
                    <a:p>
                      <a:pPr marL="0" marR="0" lvl="0" indent="0" algn="ctr" rtl="0">
                        <a:spcBef>
                          <a:spcPts val="0"/>
                        </a:spcBef>
                        <a:spcAft>
                          <a:spcPts val="0"/>
                        </a:spcAft>
                        <a:buNone/>
                      </a:pPr>
                      <a:r>
                        <a:rPr lang="en-US" sz="1000"/>
                        <a:t>Pre-injury</a:t>
                      </a:r>
                      <a:endParaRPr/>
                    </a:p>
                  </a:txBody>
                  <a:tcPr marL="86350" marR="86350" marT="50300" marB="50300" anchor="ctr"/>
                </a:tc>
                <a:tc>
                  <a:txBody>
                    <a:bodyPr/>
                    <a:lstStyle/>
                    <a:p>
                      <a:pPr marL="0" marR="0" lvl="0" indent="0" algn="ctr" rtl="0">
                        <a:spcBef>
                          <a:spcPts val="0"/>
                        </a:spcBef>
                        <a:spcAft>
                          <a:spcPts val="0"/>
                        </a:spcAft>
                        <a:buNone/>
                      </a:pPr>
                      <a:r>
                        <a:rPr lang="en-US" sz="1000"/>
                        <a:t>4</a:t>
                      </a:r>
                      <a:endParaRPr/>
                    </a:p>
                  </a:txBody>
                  <a:tcPr marL="86350" marR="86350" marT="50300" marB="50300" anchor="ctr"/>
                </a:tc>
                <a:tc>
                  <a:txBody>
                    <a:bodyPr/>
                    <a:lstStyle/>
                    <a:p>
                      <a:pPr marL="0" marR="0" lvl="0" indent="0" algn="ctr" rtl="0">
                        <a:spcBef>
                          <a:spcPts val="0"/>
                        </a:spcBef>
                        <a:spcAft>
                          <a:spcPts val="0"/>
                        </a:spcAft>
                        <a:buNone/>
                      </a:pPr>
                      <a:r>
                        <a:rPr lang="en-US" sz="1000" u="none" strike="noStrike"/>
                        <a:t>35.3 [26.5, 45.83]</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37.13</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3.79</a:t>
                      </a:r>
                      <a:endParaRPr sz="1000" b="0" i="0" u="none" strike="noStrike">
                        <a:solidFill>
                          <a:srgbClr val="000000"/>
                        </a:solidFill>
                        <a:latin typeface="Calibri"/>
                        <a:ea typeface="Calibri"/>
                        <a:cs typeface="Calibri"/>
                        <a:sym typeface="Calibri"/>
                      </a:endParaRPr>
                    </a:p>
                  </a:txBody>
                  <a:tcPr marL="6000" marR="6000" marT="6975" marB="0" anchor="ctr"/>
                </a:tc>
                <a:extLst>
                  <a:ext uri="{0D108BD9-81ED-4DB2-BD59-A6C34878D82A}">
                    <a16:rowId xmlns:a16="http://schemas.microsoft.com/office/drawing/2014/main" val="10001"/>
                  </a:ext>
                </a:extLst>
              </a:tr>
              <a:tr h="402325">
                <a:tc>
                  <a:txBody>
                    <a:bodyPr/>
                    <a:lstStyle/>
                    <a:p>
                      <a:pPr marL="0" marR="0" lvl="0" indent="0" algn="ctr" rtl="0">
                        <a:spcBef>
                          <a:spcPts val="0"/>
                        </a:spcBef>
                        <a:spcAft>
                          <a:spcPts val="0"/>
                        </a:spcAft>
                        <a:buNone/>
                      </a:pPr>
                      <a:r>
                        <a:rPr lang="en-US" sz="1000"/>
                        <a:t>Post-Injury</a:t>
                      </a:r>
                      <a:endParaRPr/>
                    </a:p>
                  </a:txBody>
                  <a:tcPr marL="86350" marR="86350" marT="50300" marB="50300" anchor="ctr"/>
                </a:tc>
                <a:tc>
                  <a:txBody>
                    <a:bodyPr/>
                    <a:lstStyle/>
                    <a:p>
                      <a:pPr marL="0" marR="0" lvl="0" indent="0" algn="ctr" rtl="0">
                        <a:spcBef>
                          <a:spcPts val="0"/>
                        </a:spcBef>
                        <a:spcAft>
                          <a:spcPts val="0"/>
                        </a:spcAft>
                        <a:buNone/>
                      </a:pPr>
                      <a:r>
                        <a:rPr lang="en-US" sz="1000"/>
                        <a:t>4</a:t>
                      </a:r>
                      <a:endParaRPr/>
                    </a:p>
                  </a:txBody>
                  <a:tcPr marL="86350" marR="86350" marT="50300" marB="50300" anchor="ctr"/>
                </a:tc>
                <a:tc>
                  <a:txBody>
                    <a:bodyPr/>
                    <a:lstStyle/>
                    <a:p>
                      <a:pPr marL="0" marR="0" lvl="0" indent="0" algn="ctr" rtl="0">
                        <a:spcBef>
                          <a:spcPts val="0"/>
                        </a:spcBef>
                        <a:spcAft>
                          <a:spcPts val="0"/>
                        </a:spcAft>
                        <a:buNone/>
                      </a:pPr>
                      <a:r>
                        <a:rPr lang="en-US" sz="1000" u="none" strike="noStrike"/>
                        <a:t>24.7 [22.11, 34.25]</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29.52</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2.75</a:t>
                      </a:r>
                      <a:endParaRPr sz="1000" b="0" i="0" u="none" strike="noStrike">
                        <a:solidFill>
                          <a:srgbClr val="000000"/>
                        </a:solidFill>
                        <a:latin typeface="Calibri"/>
                        <a:ea typeface="Calibri"/>
                        <a:cs typeface="Calibri"/>
                        <a:sym typeface="Calibri"/>
                      </a:endParaRPr>
                    </a:p>
                  </a:txBody>
                  <a:tcPr marL="6000" marR="6000" marT="6975" marB="0" anchor="ctr"/>
                </a:tc>
                <a:extLst>
                  <a:ext uri="{0D108BD9-81ED-4DB2-BD59-A6C34878D82A}">
                    <a16:rowId xmlns:a16="http://schemas.microsoft.com/office/drawing/2014/main" val="10002"/>
                  </a:ext>
                </a:extLst>
              </a:tr>
              <a:tr h="373525">
                <a:tc>
                  <a:txBody>
                    <a:bodyPr/>
                    <a:lstStyle/>
                    <a:p>
                      <a:pPr marL="0" marR="0" lvl="0" indent="0" algn="ctr" rtl="0">
                        <a:spcBef>
                          <a:spcPts val="0"/>
                        </a:spcBef>
                        <a:spcAft>
                          <a:spcPts val="0"/>
                        </a:spcAft>
                        <a:buNone/>
                      </a:pPr>
                      <a:r>
                        <a:rPr lang="en-US" sz="1000"/>
                        <a:t>D7</a:t>
                      </a:r>
                      <a:endParaRPr/>
                    </a:p>
                  </a:txBody>
                  <a:tcPr marL="86350" marR="86350" marT="50300" marB="50300" anchor="ctr"/>
                </a:tc>
                <a:tc>
                  <a:txBody>
                    <a:bodyPr/>
                    <a:lstStyle/>
                    <a:p>
                      <a:pPr marL="0" marR="0" lvl="0" indent="0" algn="ctr" rtl="0">
                        <a:spcBef>
                          <a:spcPts val="0"/>
                        </a:spcBef>
                        <a:spcAft>
                          <a:spcPts val="0"/>
                        </a:spcAft>
                        <a:buNone/>
                      </a:pPr>
                      <a:r>
                        <a:rPr lang="en-US" sz="1000"/>
                        <a:t>4</a:t>
                      </a:r>
                      <a:endParaRPr/>
                    </a:p>
                  </a:txBody>
                  <a:tcPr marL="86350" marR="86350" marT="50300" marB="50300" anchor="ctr"/>
                </a:tc>
                <a:tc>
                  <a:txBody>
                    <a:bodyPr/>
                    <a:lstStyle/>
                    <a:p>
                      <a:pPr marL="0" marR="0" lvl="0" indent="0" algn="ctr" rtl="0">
                        <a:spcBef>
                          <a:spcPts val="0"/>
                        </a:spcBef>
                        <a:spcAft>
                          <a:spcPts val="0"/>
                        </a:spcAft>
                        <a:buNone/>
                      </a:pPr>
                      <a:r>
                        <a:rPr lang="en-US" sz="1000" u="none" strike="noStrike"/>
                        <a:t>9.38 [5.86, 11.72]</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8.94</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1.03</a:t>
                      </a:r>
                      <a:endParaRPr sz="1000" b="0" i="0" u="none" strike="noStrike">
                        <a:solidFill>
                          <a:srgbClr val="000000"/>
                        </a:solidFill>
                        <a:latin typeface="Calibri"/>
                        <a:ea typeface="Calibri"/>
                        <a:cs typeface="Calibri"/>
                        <a:sym typeface="Calibri"/>
                      </a:endParaRPr>
                    </a:p>
                  </a:txBody>
                  <a:tcPr marL="6000" marR="6000" marT="6975" marB="0" anchor="ctr"/>
                </a:tc>
                <a:extLst>
                  <a:ext uri="{0D108BD9-81ED-4DB2-BD59-A6C34878D82A}">
                    <a16:rowId xmlns:a16="http://schemas.microsoft.com/office/drawing/2014/main" val="10003"/>
                  </a:ext>
                </a:extLst>
              </a:tr>
              <a:tr h="402325">
                <a:tc>
                  <a:txBody>
                    <a:bodyPr/>
                    <a:lstStyle/>
                    <a:p>
                      <a:pPr marL="0" marR="0" lvl="0" indent="0" algn="ctr" rtl="0">
                        <a:spcBef>
                          <a:spcPts val="0"/>
                        </a:spcBef>
                        <a:spcAft>
                          <a:spcPts val="0"/>
                        </a:spcAft>
                        <a:buNone/>
                      </a:pPr>
                      <a:r>
                        <a:rPr lang="en-US" sz="1000"/>
                        <a:t>D42 Control</a:t>
                      </a:r>
                      <a:endParaRPr/>
                    </a:p>
                  </a:txBody>
                  <a:tcPr marL="86350" marR="86350" marT="50300" marB="50300" anchor="ctr"/>
                </a:tc>
                <a:tc>
                  <a:txBody>
                    <a:bodyPr/>
                    <a:lstStyle/>
                    <a:p>
                      <a:pPr marL="0" marR="0" lvl="0" indent="0" algn="ctr" rtl="0">
                        <a:spcBef>
                          <a:spcPts val="0"/>
                        </a:spcBef>
                        <a:spcAft>
                          <a:spcPts val="0"/>
                        </a:spcAft>
                        <a:buNone/>
                      </a:pPr>
                      <a:r>
                        <a:rPr lang="en-US" sz="1000"/>
                        <a:t>2</a:t>
                      </a:r>
                      <a:endParaRPr/>
                    </a:p>
                  </a:txBody>
                  <a:tcPr marL="86350" marR="86350" marT="50300" marB="50300" anchor="ctr"/>
                </a:tc>
                <a:tc>
                  <a:txBody>
                    <a:bodyPr/>
                    <a:lstStyle/>
                    <a:p>
                      <a:pPr marL="0" marR="0" lvl="0" indent="0" algn="ctr" rtl="0">
                        <a:spcBef>
                          <a:spcPts val="0"/>
                        </a:spcBef>
                        <a:spcAft>
                          <a:spcPts val="0"/>
                        </a:spcAft>
                        <a:buNone/>
                      </a:pPr>
                      <a:r>
                        <a:rPr lang="en-US" sz="1000" u="none" strike="noStrike"/>
                        <a:t>13.07 [12.3, 17.51]</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14.66</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1.58</a:t>
                      </a:r>
                      <a:endParaRPr sz="1000" b="0" i="0" u="none" strike="noStrike">
                        <a:solidFill>
                          <a:srgbClr val="000000"/>
                        </a:solidFill>
                        <a:latin typeface="Calibri"/>
                        <a:ea typeface="Calibri"/>
                        <a:cs typeface="Calibri"/>
                        <a:sym typeface="Calibri"/>
                      </a:endParaRPr>
                    </a:p>
                  </a:txBody>
                  <a:tcPr marL="6000" marR="6000" marT="6975" marB="0" anchor="ctr"/>
                </a:tc>
                <a:extLst>
                  <a:ext uri="{0D108BD9-81ED-4DB2-BD59-A6C34878D82A}">
                    <a16:rowId xmlns:a16="http://schemas.microsoft.com/office/drawing/2014/main" val="10004"/>
                  </a:ext>
                </a:extLst>
              </a:tr>
              <a:tr h="500275">
                <a:tc>
                  <a:txBody>
                    <a:bodyPr/>
                    <a:lstStyle/>
                    <a:p>
                      <a:pPr marL="0" marR="0" lvl="0" indent="0" algn="ctr" rtl="0">
                        <a:spcBef>
                          <a:spcPts val="0"/>
                        </a:spcBef>
                        <a:spcAft>
                          <a:spcPts val="0"/>
                        </a:spcAft>
                        <a:buNone/>
                      </a:pPr>
                      <a:r>
                        <a:rPr lang="en-US" sz="1000"/>
                        <a:t>D42 PEP</a:t>
                      </a:r>
                      <a:endParaRPr/>
                    </a:p>
                  </a:txBody>
                  <a:tcPr marL="86350" marR="86350" marT="50300" marB="50300" anchor="ctr"/>
                </a:tc>
                <a:tc>
                  <a:txBody>
                    <a:bodyPr/>
                    <a:lstStyle/>
                    <a:p>
                      <a:pPr marL="0" marR="0" lvl="0" indent="0" algn="ctr" rtl="0">
                        <a:spcBef>
                          <a:spcPts val="0"/>
                        </a:spcBef>
                        <a:spcAft>
                          <a:spcPts val="0"/>
                        </a:spcAft>
                        <a:buNone/>
                      </a:pPr>
                      <a:r>
                        <a:rPr lang="en-US" sz="1000"/>
                        <a:t>2</a:t>
                      </a:r>
                      <a:endParaRPr/>
                    </a:p>
                  </a:txBody>
                  <a:tcPr marL="86350" marR="86350" marT="50300" marB="50300" anchor="ctr"/>
                </a:tc>
                <a:tc>
                  <a:txBody>
                    <a:bodyPr/>
                    <a:lstStyle/>
                    <a:p>
                      <a:pPr marL="0" marR="0" lvl="0" indent="0" algn="ctr" rtl="0">
                        <a:spcBef>
                          <a:spcPts val="0"/>
                        </a:spcBef>
                        <a:spcAft>
                          <a:spcPts val="0"/>
                        </a:spcAft>
                        <a:buNone/>
                      </a:pPr>
                      <a:r>
                        <a:rPr lang="en-US" sz="1000" u="none" strike="noStrike"/>
                        <a:t>24.69 [23.2, 29.19]</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25.77</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1.66</a:t>
                      </a:r>
                      <a:endParaRPr sz="1000" b="0" i="0" u="none" strike="noStrike">
                        <a:solidFill>
                          <a:srgbClr val="000000"/>
                        </a:solidFill>
                        <a:latin typeface="Calibri"/>
                        <a:ea typeface="Calibri"/>
                        <a:cs typeface="Calibri"/>
                        <a:sym typeface="Calibri"/>
                      </a:endParaRPr>
                    </a:p>
                  </a:txBody>
                  <a:tcPr marL="6000" marR="6000" marT="6975" marB="0" anchor="ctr"/>
                </a:tc>
                <a:extLst>
                  <a:ext uri="{0D108BD9-81ED-4DB2-BD59-A6C34878D82A}">
                    <a16:rowId xmlns:a16="http://schemas.microsoft.com/office/drawing/2014/main" val="10005"/>
                  </a:ext>
                </a:extLst>
              </a:tr>
            </a:tbl>
          </a:graphicData>
        </a:graphic>
      </p:graphicFrame>
      <p:graphicFrame>
        <p:nvGraphicFramePr>
          <p:cNvPr id="319" name="Google Shape;319;p13"/>
          <p:cNvGraphicFramePr/>
          <p:nvPr/>
        </p:nvGraphicFramePr>
        <p:xfrm>
          <a:off x="1143000" y="6750626"/>
          <a:ext cx="3000000" cy="3000000"/>
        </p:xfrm>
        <a:graphic>
          <a:graphicData uri="http://schemas.openxmlformats.org/drawingml/2006/table">
            <a:tbl>
              <a:tblPr firstRow="1" bandRow="1">
                <a:noFill/>
                <a:tableStyleId>{FED1847E-FC5C-4130-8F04-2CC574465D26}</a:tableStyleId>
              </a:tblPr>
              <a:tblGrid>
                <a:gridCol w="1132375">
                  <a:extLst>
                    <a:ext uri="{9D8B030D-6E8A-4147-A177-3AD203B41FA5}">
                      <a16:colId xmlns:a16="http://schemas.microsoft.com/office/drawing/2014/main" val="20000"/>
                    </a:ext>
                  </a:extLst>
                </a:gridCol>
                <a:gridCol w="655575">
                  <a:extLst>
                    <a:ext uri="{9D8B030D-6E8A-4147-A177-3AD203B41FA5}">
                      <a16:colId xmlns:a16="http://schemas.microsoft.com/office/drawing/2014/main" val="20001"/>
                    </a:ext>
                  </a:extLst>
                </a:gridCol>
                <a:gridCol w="1728350">
                  <a:extLst>
                    <a:ext uri="{9D8B030D-6E8A-4147-A177-3AD203B41FA5}">
                      <a16:colId xmlns:a16="http://schemas.microsoft.com/office/drawing/2014/main" val="20002"/>
                    </a:ext>
                  </a:extLst>
                </a:gridCol>
                <a:gridCol w="1013175">
                  <a:extLst>
                    <a:ext uri="{9D8B030D-6E8A-4147-A177-3AD203B41FA5}">
                      <a16:colId xmlns:a16="http://schemas.microsoft.com/office/drawing/2014/main" val="20003"/>
                    </a:ext>
                  </a:extLst>
                </a:gridCol>
                <a:gridCol w="880725">
                  <a:extLst>
                    <a:ext uri="{9D8B030D-6E8A-4147-A177-3AD203B41FA5}">
                      <a16:colId xmlns:a16="http://schemas.microsoft.com/office/drawing/2014/main" val="20004"/>
                    </a:ext>
                  </a:extLst>
                </a:gridCol>
              </a:tblGrid>
              <a:tr h="569975">
                <a:tc>
                  <a:txBody>
                    <a:bodyPr/>
                    <a:lstStyle/>
                    <a:p>
                      <a:pPr marL="0" marR="0" lvl="0" indent="0" algn="ctr" rtl="0">
                        <a:lnSpc>
                          <a:spcPct val="100000"/>
                        </a:lnSpc>
                        <a:spcBef>
                          <a:spcPts val="0"/>
                        </a:spcBef>
                        <a:spcAft>
                          <a:spcPts val="0"/>
                        </a:spcAft>
                        <a:buClr>
                          <a:schemeClr val="dk1"/>
                        </a:buClr>
                        <a:buSzPts val="1000"/>
                        <a:buFont typeface="Calibri"/>
                        <a:buNone/>
                      </a:pPr>
                      <a:r>
                        <a:rPr lang="en-US" sz="1000"/>
                        <a:t>Resting Pressures (mmHg)</a:t>
                      </a:r>
                      <a:endParaRPr sz="1000"/>
                    </a:p>
                  </a:txBody>
                  <a:tcPr marL="86350" marR="86350" marT="50300" marB="50300" anchor="ctr"/>
                </a:tc>
                <a:tc>
                  <a:txBody>
                    <a:bodyPr/>
                    <a:lstStyle/>
                    <a:p>
                      <a:pPr marL="0" marR="0" lvl="0" indent="0" algn="ctr" rtl="0">
                        <a:spcBef>
                          <a:spcPts val="0"/>
                        </a:spcBef>
                        <a:spcAft>
                          <a:spcPts val="0"/>
                        </a:spcAft>
                        <a:buNone/>
                      </a:pPr>
                      <a:r>
                        <a:rPr lang="en-US" sz="1000"/>
                        <a:t>N</a:t>
                      </a:r>
                      <a:endParaRPr/>
                    </a:p>
                  </a:txBody>
                  <a:tcPr marL="86350" marR="86350" marT="50300" marB="50300" anchor="ctr"/>
                </a:tc>
                <a:tc>
                  <a:txBody>
                    <a:bodyPr/>
                    <a:lstStyle/>
                    <a:p>
                      <a:pPr marL="0" marR="0" lvl="0" indent="0" algn="ctr" rtl="0">
                        <a:spcBef>
                          <a:spcPts val="0"/>
                        </a:spcBef>
                        <a:spcAft>
                          <a:spcPts val="0"/>
                        </a:spcAft>
                        <a:buNone/>
                      </a:pPr>
                      <a:r>
                        <a:rPr lang="en-US" sz="1000"/>
                        <a:t>Median [IQR]</a:t>
                      </a:r>
                      <a:endParaRPr/>
                    </a:p>
                  </a:txBody>
                  <a:tcPr marL="86350" marR="86350" marT="50300" marB="50300" anchor="ctr"/>
                </a:tc>
                <a:tc>
                  <a:txBody>
                    <a:bodyPr/>
                    <a:lstStyle/>
                    <a:p>
                      <a:pPr marL="0" marR="0" lvl="0" indent="0" algn="ctr" rtl="0">
                        <a:spcBef>
                          <a:spcPts val="0"/>
                        </a:spcBef>
                        <a:spcAft>
                          <a:spcPts val="0"/>
                        </a:spcAft>
                        <a:buNone/>
                      </a:pPr>
                      <a:r>
                        <a:rPr lang="en-US" sz="1000"/>
                        <a:t>Mean</a:t>
                      </a:r>
                      <a:endParaRPr/>
                    </a:p>
                  </a:txBody>
                  <a:tcPr marL="86350" marR="86350" marT="50300" marB="50300" anchor="ctr"/>
                </a:tc>
                <a:tc>
                  <a:txBody>
                    <a:bodyPr/>
                    <a:lstStyle/>
                    <a:p>
                      <a:pPr marL="0" marR="0" lvl="0" indent="0" algn="ctr" rtl="0">
                        <a:spcBef>
                          <a:spcPts val="0"/>
                        </a:spcBef>
                        <a:spcAft>
                          <a:spcPts val="0"/>
                        </a:spcAft>
                        <a:buNone/>
                      </a:pPr>
                      <a:r>
                        <a:rPr lang="en-US" sz="1000"/>
                        <a:t>SEM</a:t>
                      </a:r>
                      <a:endParaRPr/>
                    </a:p>
                  </a:txBody>
                  <a:tcPr marL="86350" marR="86350" marT="50300" marB="50300" anchor="ctr"/>
                </a:tc>
                <a:extLst>
                  <a:ext uri="{0D108BD9-81ED-4DB2-BD59-A6C34878D82A}">
                    <a16:rowId xmlns:a16="http://schemas.microsoft.com/office/drawing/2014/main" val="10000"/>
                  </a:ext>
                </a:extLst>
              </a:tr>
              <a:tr h="373525">
                <a:tc>
                  <a:txBody>
                    <a:bodyPr/>
                    <a:lstStyle/>
                    <a:p>
                      <a:pPr marL="0" marR="0" lvl="0" indent="0" algn="ctr" rtl="0">
                        <a:spcBef>
                          <a:spcPts val="0"/>
                        </a:spcBef>
                        <a:spcAft>
                          <a:spcPts val="0"/>
                        </a:spcAft>
                        <a:buNone/>
                      </a:pPr>
                      <a:r>
                        <a:rPr lang="en-US" sz="1000"/>
                        <a:t>Pre-injury</a:t>
                      </a:r>
                      <a:endParaRPr/>
                    </a:p>
                  </a:txBody>
                  <a:tcPr marL="86350" marR="86350" marT="50300" marB="50300" anchor="ctr"/>
                </a:tc>
                <a:tc>
                  <a:txBody>
                    <a:bodyPr/>
                    <a:lstStyle/>
                    <a:p>
                      <a:pPr marL="0" marR="0" lvl="0" indent="0" algn="ctr" rtl="0">
                        <a:spcBef>
                          <a:spcPts val="0"/>
                        </a:spcBef>
                        <a:spcAft>
                          <a:spcPts val="0"/>
                        </a:spcAft>
                        <a:buNone/>
                      </a:pPr>
                      <a:r>
                        <a:rPr lang="en-US" sz="1000"/>
                        <a:t>10</a:t>
                      </a:r>
                      <a:endParaRPr/>
                    </a:p>
                  </a:txBody>
                  <a:tcPr marL="86350" marR="86350" marT="50300" marB="50300" anchor="ctr"/>
                </a:tc>
                <a:tc>
                  <a:txBody>
                    <a:bodyPr/>
                    <a:lstStyle/>
                    <a:p>
                      <a:pPr marL="0" marR="0" lvl="0" indent="0" algn="ctr" rtl="0">
                        <a:spcBef>
                          <a:spcPts val="0"/>
                        </a:spcBef>
                        <a:spcAft>
                          <a:spcPts val="0"/>
                        </a:spcAft>
                        <a:buNone/>
                      </a:pPr>
                      <a:r>
                        <a:rPr lang="en-US" sz="1000" u="none" strike="noStrike"/>
                        <a:t>38.20 [25.90, 46.48]</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41.30</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3.57</a:t>
                      </a:r>
                      <a:endParaRPr sz="1000" b="0" i="0" u="none" strike="noStrike">
                        <a:solidFill>
                          <a:srgbClr val="000000"/>
                        </a:solidFill>
                        <a:latin typeface="Calibri"/>
                        <a:ea typeface="Calibri"/>
                        <a:cs typeface="Calibri"/>
                        <a:sym typeface="Calibri"/>
                      </a:endParaRPr>
                    </a:p>
                  </a:txBody>
                  <a:tcPr marL="6000" marR="6000" marT="6975" marB="0" anchor="ctr"/>
                </a:tc>
                <a:extLst>
                  <a:ext uri="{0D108BD9-81ED-4DB2-BD59-A6C34878D82A}">
                    <a16:rowId xmlns:a16="http://schemas.microsoft.com/office/drawing/2014/main" val="10001"/>
                  </a:ext>
                </a:extLst>
              </a:tr>
              <a:tr h="402325">
                <a:tc>
                  <a:txBody>
                    <a:bodyPr/>
                    <a:lstStyle/>
                    <a:p>
                      <a:pPr marL="0" marR="0" lvl="0" indent="0" algn="ctr" rtl="0">
                        <a:spcBef>
                          <a:spcPts val="0"/>
                        </a:spcBef>
                        <a:spcAft>
                          <a:spcPts val="0"/>
                        </a:spcAft>
                        <a:buNone/>
                      </a:pPr>
                      <a:r>
                        <a:rPr lang="en-US" sz="1000"/>
                        <a:t>Post-Injury</a:t>
                      </a:r>
                      <a:endParaRPr/>
                    </a:p>
                  </a:txBody>
                  <a:tcPr marL="86350" marR="86350" marT="50300" marB="50300" anchor="ctr"/>
                </a:tc>
                <a:tc>
                  <a:txBody>
                    <a:bodyPr/>
                    <a:lstStyle/>
                    <a:p>
                      <a:pPr marL="0" marR="0" lvl="0" indent="0" algn="ctr" rtl="0">
                        <a:spcBef>
                          <a:spcPts val="0"/>
                        </a:spcBef>
                        <a:spcAft>
                          <a:spcPts val="0"/>
                        </a:spcAft>
                        <a:buNone/>
                      </a:pPr>
                      <a:r>
                        <a:rPr lang="en-US" sz="1000"/>
                        <a:t>10</a:t>
                      </a:r>
                      <a:endParaRPr/>
                    </a:p>
                  </a:txBody>
                  <a:tcPr marL="86350" marR="86350" marT="50300" marB="50300" anchor="ctr"/>
                </a:tc>
                <a:tc>
                  <a:txBody>
                    <a:bodyPr/>
                    <a:lstStyle/>
                    <a:p>
                      <a:pPr marL="0" marR="0" lvl="0" indent="0" algn="ctr" rtl="0">
                        <a:spcBef>
                          <a:spcPts val="0"/>
                        </a:spcBef>
                        <a:spcAft>
                          <a:spcPts val="0"/>
                        </a:spcAft>
                        <a:buNone/>
                      </a:pPr>
                      <a:r>
                        <a:rPr lang="en-US" sz="1000" u="none" strike="noStrike"/>
                        <a:t>31.00 [24.05, 39.40]</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32.74</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1.91</a:t>
                      </a:r>
                      <a:endParaRPr sz="1000" b="0" i="0" u="none" strike="noStrike">
                        <a:solidFill>
                          <a:srgbClr val="000000"/>
                        </a:solidFill>
                        <a:latin typeface="Calibri"/>
                        <a:ea typeface="Calibri"/>
                        <a:cs typeface="Calibri"/>
                        <a:sym typeface="Calibri"/>
                      </a:endParaRPr>
                    </a:p>
                  </a:txBody>
                  <a:tcPr marL="6000" marR="6000" marT="6975" marB="0" anchor="ctr"/>
                </a:tc>
                <a:extLst>
                  <a:ext uri="{0D108BD9-81ED-4DB2-BD59-A6C34878D82A}">
                    <a16:rowId xmlns:a16="http://schemas.microsoft.com/office/drawing/2014/main" val="10002"/>
                  </a:ext>
                </a:extLst>
              </a:tr>
              <a:tr h="373525">
                <a:tc>
                  <a:txBody>
                    <a:bodyPr/>
                    <a:lstStyle/>
                    <a:p>
                      <a:pPr marL="0" marR="0" lvl="0" indent="0" algn="ctr" rtl="0">
                        <a:spcBef>
                          <a:spcPts val="0"/>
                        </a:spcBef>
                        <a:spcAft>
                          <a:spcPts val="0"/>
                        </a:spcAft>
                        <a:buNone/>
                      </a:pPr>
                      <a:r>
                        <a:rPr lang="en-US" sz="1000"/>
                        <a:t>D7</a:t>
                      </a:r>
                      <a:endParaRPr/>
                    </a:p>
                  </a:txBody>
                  <a:tcPr marL="86350" marR="86350" marT="50300" marB="50300" anchor="ctr"/>
                </a:tc>
                <a:tc>
                  <a:txBody>
                    <a:bodyPr/>
                    <a:lstStyle/>
                    <a:p>
                      <a:pPr marL="0" marR="0" lvl="0" indent="0" algn="ctr" rtl="0">
                        <a:spcBef>
                          <a:spcPts val="0"/>
                        </a:spcBef>
                        <a:spcAft>
                          <a:spcPts val="0"/>
                        </a:spcAft>
                        <a:buNone/>
                      </a:pPr>
                      <a:r>
                        <a:rPr lang="en-US" sz="1000"/>
                        <a:t>10</a:t>
                      </a:r>
                      <a:endParaRPr/>
                    </a:p>
                  </a:txBody>
                  <a:tcPr marL="86350" marR="86350" marT="50300" marB="50300" anchor="ctr"/>
                </a:tc>
                <a:tc>
                  <a:txBody>
                    <a:bodyPr/>
                    <a:lstStyle/>
                    <a:p>
                      <a:pPr marL="0" marR="0" lvl="0" indent="0" algn="ctr" rtl="0">
                        <a:spcBef>
                          <a:spcPts val="0"/>
                        </a:spcBef>
                        <a:spcAft>
                          <a:spcPts val="0"/>
                        </a:spcAft>
                        <a:buNone/>
                      </a:pPr>
                      <a:r>
                        <a:rPr lang="en-US" sz="1000" u="none" strike="noStrike"/>
                        <a:t>12.19 [9.74, 15.05]</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12.46</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0.85</a:t>
                      </a:r>
                      <a:endParaRPr sz="1000" b="0" i="0" u="none" strike="noStrike">
                        <a:solidFill>
                          <a:srgbClr val="000000"/>
                        </a:solidFill>
                        <a:latin typeface="Calibri"/>
                        <a:ea typeface="Calibri"/>
                        <a:cs typeface="Calibri"/>
                        <a:sym typeface="Calibri"/>
                      </a:endParaRPr>
                    </a:p>
                  </a:txBody>
                  <a:tcPr marL="6000" marR="6000" marT="6975" marB="0" anchor="ctr"/>
                </a:tc>
                <a:extLst>
                  <a:ext uri="{0D108BD9-81ED-4DB2-BD59-A6C34878D82A}">
                    <a16:rowId xmlns:a16="http://schemas.microsoft.com/office/drawing/2014/main" val="10003"/>
                  </a:ext>
                </a:extLst>
              </a:tr>
              <a:tr h="402325">
                <a:tc>
                  <a:txBody>
                    <a:bodyPr/>
                    <a:lstStyle/>
                    <a:p>
                      <a:pPr marL="0" marR="0" lvl="0" indent="0" algn="ctr" rtl="0">
                        <a:spcBef>
                          <a:spcPts val="0"/>
                        </a:spcBef>
                        <a:spcAft>
                          <a:spcPts val="0"/>
                        </a:spcAft>
                        <a:buNone/>
                      </a:pPr>
                      <a:r>
                        <a:rPr lang="en-US" sz="1000"/>
                        <a:t>D42 Control</a:t>
                      </a:r>
                      <a:endParaRPr/>
                    </a:p>
                  </a:txBody>
                  <a:tcPr marL="86350" marR="86350" marT="50300" marB="50300" anchor="ctr"/>
                </a:tc>
                <a:tc>
                  <a:txBody>
                    <a:bodyPr/>
                    <a:lstStyle/>
                    <a:p>
                      <a:pPr marL="0" marR="0" lvl="0" indent="0" algn="ctr" rtl="0">
                        <a:spcBef>
                          <a:spcPts val="0"/>
                        </a:spcBef>
                        <a:spcAft>
                          <a:spcPts val="0"/>
                        </a:spcAft>
                        <a:buNone/>
                      </a:pPr>
                      <a:r>
                        <a:rPr lang="en-US" sz="1000"/>
                        <a:t>4</a:t>
                      </a:r>
                      <a:endParaRPr/>
                    </a:p>
                  </a:txBody>
                  <a:tcPr marL="86350" marR="86350" marT="50300" marB="50300" anchor="ctr"/>
                </a:tc>
                <a:tc>
                  <a:txBody>
                    <a:bodyPr/>
                    <a:lstStyle/>
                    <a:p>
                      <a:pPr marL="0" marR="0" lvl="0" indent="0" algn="ctr" rtl="0">
                        <a:spcBef>
                          <a:spcPts val="0"/>
                        </a:spcBef>
                        <a:spcAft>
                          <a:spcPts val="0"/>
                        </a:spcAft>
                        <a:buNone/>
                      </a:pPr>
                      <a:r>
                        <a:rPr lang="en-US" sz="1000" u="none" strike="noStrike"/>
                        <a:t>12.23 [10.25, 12.90]</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12.37</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1.13</a:t>
                      </a:r>
                      <a:endParaRPr sz="1000" b="0" i="0" u="none" strike="noStrike">
                        <a:solidFill>
                          <a:srgbClr val="000000"/>
                        </a:solidFill>
                        <a:latin typeface="Calibri"/>
                        <a:ea typeface="Calibri"/>
                        <a:cs typeface="Calibri"/>
                        <a:sym typeface="Calibri"/>
                      </a:endParaRPr>
                    </a:p>
                  </a:txBody>
                  <a:tcPr marL="6000" marR="6000" marT="6975" marB="0" anchor="ctr"/>
                </a:tc>
                <a:extLst>
                  <a:ext uri="{0D108BD9-81ED-4DB2-BD59-A6C34878D82A}">
                    <a16:rowId xmlns:a16="http://schemas.microsoft.com/office/drawing/2014/main" val="10004"/>
                  </a:ext>
                </a:extLst>
              </a:tr>
              <a:tr h="500275">
                <a:tc>
                  <a:txBody>
                    <a:bodyPr/>
                    <a:lstStyle/>
                    <a:p>
                      <a:pPr marL="0" marR="0" lvl="0" indent="0" algn="ctr" rtl="0">
                        <a:spcBef>
                          <a:spcPts val="0"/>
                        </a:spcBef>
                        <a:spcAft>
                          <a:spcPts val="0"/>
                        </a:spcAft>
                        <a:buNone/>
                      </a:pPr>
                      <a:r>
                        <a:rPr lang="en-US" sz="1000"/>
                        <a:t>D42 PEP</a:t>
                      </a:r>
                      <a:endParaRPr/>
                    </a:p>
                  </a:txBody>
                  <a:tcPr marL="86350" marR="86350" marT="50300" marB="50300" anchor="ctr"/>
                </a:tc>
                <a:tc>
                  <a:txBody>
                    <a:bodyPr/>
                    <a:lstStyle/>
                    <a:p>
                      <a:pPr marL="0" marR="0" lvl="0" indent="0" algn="ctr" rtl="0">
                        <a:spcBef>
                          <a:spcPts val="0"/>
                        </a:spcBef>
                        <a:spcAft>
                          <a:spcPts val="0"/>
                        </a:spcAft>
                        <a:buNone/>
                      </a:pPr>
                      <a:r>
                        <a:rPr lang="en-US" sz="1000"/>
                        <a:t>6</a:t>
                      </a:r>
                      <a:endParaRPr/>
                    </a:p>
                  </a:txBody>
                  <a:tcPr marL="86350" marR="86350" marT="50300" marB="50300" anchor="ctr"/>
                </a:tc>
                <a:tc>
                  <a:txBody>
                    <a:bodyPr/>
                    <a:lstStyle/>
                    <a:p>
                      <a:pPr marL="0" marR="0" lvl="0" indent="0" algn="ctr" rtl="0">
                        <a:spcBef>
                          <a:spcPts val="0"/>
                        </a:spcBef>
                        <a:spcAft>
                          <a:spcPts val="0"/>
                        </a:spcAft>
                        <a:buNone/>
                      </a:pPr>
                      <a:r>
                        <a:rPr lang="en-US" sz="1000" u="none" strike="noStrike"/>
                        <a:t>31.65 [29.61, 39.00]</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33.90</a:t>
                      </a:r>
                      <a:endParaRPr sz="1000" b="0" i="0" u="none" strike="noStrike">
                        <a:solidFill>
                          <a:srgbClr val="000000"/>
                        </a:solidFill>
                        <a:latin typeface="Calibri"/>
                        <a:ea typeface="Calibri"/>
                        <a:cs typeface="Calibri"/>
                        <a:sym typeface="Calibri"/>
                      </a:endParaRPr>
                    </a:p>
                  </a:txBody>
                  <a:tcPr marL="6000" marR="6000" marT="6975" marB="0" anchor="ctr"/>
                </a:tc>
                <a:tc>
                  <a:txBody>
                    <a:bodyPr/>
                    <a:lstStyle/>
                    <a:p>
                      <a:pPr marL="0" marR="0" lvl="0" indent="0" algn="ctr" rtl="0">
                        <a:spcBef>
                          <a:spcPts val="0"/>
                        </a:spcBef>
                        <a:spcAft>
                          <a:spcPts val="0"/>
                        </a:spcAft>
                        <a:buNone/>
                      </a:pPr>
                      <a:r>
                        <a:rPr lang="en-US" sz="1000" u="none" strike="noStrike"/>
                        <a:t>2.15</a:t>
                      </a:r>
                      <a:endParaRPr sz="1000" b="0" i="0" u="none" strike="noStrike">
                        <a:solidFill>
                          <a:srgbClr val="000000"/>
                        </a:solidFill>
                        <a:latin typeface="Calibri"/>
                        <a:ea typeface="Calibri"/>
                        <a:cs typeface="Calibri"/>
                        <a:sym typeface="Calibri"/>
                      </a:endParaRPr>
                    </a:p>
                  </a:txBody>
                  <a:tcPr marL="6000" marR="6000" marT="6975" marB="0" anchor="ctr"/>
                </a:tc>
                <a:extLst>
                  <a:ext uri="{0D108BD9-81ED-4DB2-BD59-A6C34878D82A}">
                    <a16:rowId xmlns:a16="http://schemas.microsoft.com/office/drawing/2014/main" val="10005"/>
                  </a:ext>
                </a:extLst>
              </a:tr>
            </a:tbl>
          </a:graphicData>
        </a:graphic>
      </p:graphicFrame>
      <p:sp>
        <p:nvSpPr>
          <p:cNvPr id="320" name="Google Shape;320;p13"/>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321" name="Google Shape;321;p13"/>
          <p:cNvSpPr txBox="1"/>
          <p:nvPr/>
        </p:nvSpPr>
        <p:spPr>
          <a:xfrm>
            <a:off x="1066800" y="2743200"/>
            <a:ext cx="64008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Table 4. Mean and median urethral pressures following  cystoscopic collagen and PEP delivery </a:t>
            </a:r>
            <a:endParaRPr/>
          </a:p>
        </p:txBody>
      </p:sp>
      <p:sp>
        <p:nvSpPr>
          <p:cNvPr id="322" name="Google Shape;322;p13"/>
          <p:cNvSpPr txBox="1"/>
          <p:nvPr/>
        </p:nvSpPr>
        <p:spPr>
          <a:xfrm>
            <a:off x="1066800" y="6029980"/>
            <a:ext cx="64008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Table 5. Mean and median urethral sphincter pressures following collagen and PEP delivery with prototype injection device.   </a:t>
            </a:r>
            <a:endParaRPr/>
          </a:p>
        </p:txBody>
      </p:sp>
      <p:sp>
        <p:nvSpPr>
          <p:cNvPr id="323" name="Google Shape;323;p13"/>
          <p:cNvSpPr txBox="1"/>
          <p:nvPr/>
        </p:nvSpPr>
        <p:spPr>
          <a:xfrm>
            <a:off x="1143000" y="9372600"/>
            <a:ext cx="64008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Table 6. Mean and Median pooled urethral sphincter pressures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graphicFrame>
        <p:nvGraphicFramePr>
          <p:cNvPr id="329" name="Google Shape;329;p14"/>
          <p:cNvGraphicFramePr/>
          <p:nvPr/>
        </p:nvGraphicFramePr>
        <p:xfrm>
          <a:off x="1143000" y="487257"/>
          <a:ext cx="3000000" cy="3000000"/>
        </p:xfrm>
        <a:graphic>
          <a:graphicData uri="http://schemas.openxmlformats.org/drawingml/2006/table">
            <a:tbl>
              <a:tblPr firstRow="1" bandRow="1">
                <a:noFill/>
                <a:tableStyleId>{FED1847E-FC5C-4130-8F04-2CC574465D26}</a:tableStyleId>
              </a:tblPr>
              <a:tblGrid>
                <a:gridCol w="1132375">
                  <a:extLst>
                    <a:ext uri="{9D8B030D-6E8A-4147-A177-3AD203B41FA5}">
                      <a16:colId xmlns:a16="http://schemas.microsoft.com/office/drawing/2014/main" val="20000"/>
                    </a:ext>
                  </a:extLst>
                </a:gridCol>
                <a:gridCol w="655575">
                  <a:extLst>
                    <a:ext uri="{9D8B030D-6E8A-4147-A177-3AD203B41FA5}">
                      <a16:colId xmlns:a16="http://schemas.microsoft.com/office/drawing/2014/main" val="20001"/>
                    </a:ext>
                  </a:extLst>
                </a:gridCol>
                <a:gridCol w="1728350">
                  <a:extLst>
                    <a:ext uri="{9D8B030D-6E8A-4147-A177-3AD203B41FA5}">
                      <a16:colId xmlns:a16="http://schemas.microsoft.com/office/drawing/2014/main" val="20002"/>
                    </a:ext>
                  </a:extLst>
                </a:gridCol>
                <a:gridCol w="11319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tblGrid>
              <a:tr h="569975">
                <a:tc>
                  <a:txBody>
                    <a:bodyPr/>
                    <a:lstStyle/>
                    <a:p>
                      <a:pPr marL="0" marR="0" lvl="0" indent="0" algn="ctr" rtl="0">
                        <a:lnSpc>
                          <a:spcPct val="100000"/>
                        </a:lnSpc>
                        <a:spcBef>
                          <a:spcPts val="0"/>
                        </a:spcBef>
                        <a:spcAft>
                          <a:spcPts val="0"/>
                        </a:spcAft>
                        <a:buClr>
                          <a:schemeClr val="dk1"/>
                        </a:buClr>
                        <a:buSzPts val="1200"/>
                        <a:buFont typeface="Calibri"/>
                        <a:buNone/>
                      </a:pPr>
                      <a:endParaRPr sz="1200">
                        <a:latin typeface="Calibri"/>
                        <a:ea typeface="Calibri"/>
                        <a:cs typeface="Calibri"/>
                        <a:sym typeface="Calibri"/>
                      </a:endParaRPr>
                    </a:p>
                  </a:txBody>
                  <a:tcPr marL="91450" marR="91450" marT="45725" marB="45725" anchor="ctr"/>
                </a:tc>
                <a:tc>
                  <a:txBody>
                    <a:bodyPr/>
                    <a:lstStyle/>
                    <a:p>
                      <a:pPr marL="0" marR="0" lvl="0" indent="0" algn="ctr" rtl="0">
                        <a:spcBef>
                          <a:spcPts val="0"/>
                        </a:spcBef>
                        <a:spcAft>
                          <a:spcPts val="0"/>
                        </a:spcAft>
                        <a:buNone/>
                      </a:pPr>
                      <a:r>
                        <a:rPr lang="en-US" sz="1200" b="1">
                          <a:latin typeface="Calibri"/>
                          <a:ea typeface="Calibri"/>
                          <a:cs typeface="Calibri"/>
                          <a:sym typeface="Calibri"/>
                        </a:rPr>
                        <a:t>N</a:t>
                      </a:r>
                      <a:endParaRPr/>
                    </a:p>
                  </a:txBody>
                  <a:tcPr marL="91450" marR="91450" marT="45725" marB="45725" anchor="ctr"/>
                </a:tc>
                <a:tc>
                  <a:txBody>
                    <a:bodyPr/>
                    <a:lstStyle/>
                    <a:p>
                      <a:pPr marL="0" marR="0" lvl="0" indent="0" algn="ctr" rtl="0">
                        <a:spcBef>
                          <a:spcPts val="0"/>
                        </a:spcBef>
                        <a:spcAft>
                          <a:spcPts val="0"/>
                        </a:spcAft>
                        <a:buNone/>
                      </a:pPr>
                      <a:r>
                        <a:rPr lang="en-US" sz="1200" b="1">
                          <a:latin typeface="Calibri"/>
                          <a:ea typeface="Calibri"/>
                          <a:cs typeface="Calibri"/>
                          <a:sym typeface="Calibri"/>
                        </a:rPr>
                        <a:t>Median [IQR]</a:t>
                      </a:r>
                      <a:endParaRPr/>
                    </a:p>
                  </a:txBody>
                  <a:tcPr marL="91450" marR="91450" marT="45725" marB="45725" anchor="ctr"/>
                </a:tc>
                <a:tc>
                  <a:txBody>
                    <a:bodyPr/>
                    <a:lstStyle/>
                    <a:p>
                      <a:pPr marL="0" marR="0" lvl="0" indent="0" algn="ctr" rtl="0">
                        <a:spcBef>
                          <a:spcPts val="0"/>
                        </a:spcBef>
                        <a:spcAft>
                          <a:spcPts val="0"/>
                        </a:spcAft>
                        <a:buNone/>
                      </a:pPr>
                      <a:r>
                        <a:rPr lang="en-US" sz="1200" b="1">
                          <a:latin typeface="Calibri"/>
                          <a:ea typeface="Calibri"/>
                          <a:cs typeface="Calibri"/>
                          <a:sym typeface="Calibri"/>
                        </a:rPr>
                        <a:t>Mean ± SEM</a:t>
                      </a:r>
                      <a:endParaRPr/>
                    </a:p>
                  </a:txBody>
                  <a:tcPr marL="91450" marR="91450" marT="45725" marB="45725" anchor="ctr"/>
                </a:tc>
                <a:tc>
                  <a:txBody>
                    <a:bodyPr/>
                    <a:lstStyle/>
                    <a:p>
                      <a:pPr marL="0" marR="0" lvl="0" indent="0" algn="ctr" rtl="0">
                        <a:spcBef>
                          <a:spcPts val="0"/>
                        </a:spcBef>
                        <a:spcAft>
                          <a:spcPts val="0"/>
                        </a:spcAft>
                        <a:buNone/>
                      </a:pPr>
                      <a:r>
                        <a:rPr lang="en-US" sz="1200" b="1">
                          <a:latin typeface="Calibri"/>
                          <a:ea typeface="Calibri"/>
                          <a:cs typeface="Calibri"/>
                          <a:sym typeface="Calibri"/>
                        </a:rPr>
                        <a:t>P-value</a:t>
                      </a:r>
                      <a:endParaRPr/>
                    </a:p>
                  </a:txBody>
                  <a:tcPr marL="91450" marR="91450" marT="45725" marB="45725" anchor="ctr"/>
                </a:tc>
                <a:extLst>
                  <a:ext uri="{0D108BD9-81ED-4DB2-BD59-A6C34878D82A}">
                    <a16:rowId xmlns:a16="http://schemas.microsoft.com/office/drawing/2014/main" val="10000"/>
                  </a:ext>
                </a:extLst>
              </a:tr>
              <a:tr h="373525">
                <a:tc>
                  <a:txBody>
                    <a:bodyPr/>
                    <a:lstStyle/>
                    <a:p>
                      <a:pPr marL="0" marR="0" lvl="0" indent="0" algn="ctr" rtl="0">
                        <a:spcBef>
                          <a:spcPts val="0"/>
                        </a:spcBef>
                        <a:spcAft>
                          <a:spcPts val="0"/>
                        </a:spcAft>
                        <a:buNone/>
                      </a:pPr>
                      <a:r>
                        <a:rPr lang="en-US" sz="1200">
                          <a:latin typeface="Calibri"/>
                          <a:ea typeface="Calibri"/>
                          <a:cs typeface="Calibri"/>
                          <a:sym typeface="Calibri"/>
                        </a:rPr>
                        <a:t>Intact</a:t>
                      </a:r>
                      <a:endParaRPr/>
                    </a:p>
                  </a:txBody>
                  <a:tcPr marL="91450" marR="91450" marT="45725" marB="45725" anchor="ctr"/>
                </a:tc>
                <a:tc>
                  <a:txBody>
                    <a:bodyPr/>
                    <a:lstStyle/>
                    <a:p>
                      <a:pPr marL="0" marR="0" lvl="0" indent="0" algn="ctr" rtl="0">
                        <a:spcBef>
                          <a:spcPts val="0"/>
                        </a:spcBef>
                        <a:spcAft>
                          <a:spcPts val="0"/>
                        </a:spcAft>
                        <a:buNone/>
                      </a:pPr>
                      <a:r>
                        <a:rPr lang="en-US" sz="1200">
                          <a:latin typeface="Calibri"/>
                          <a:ea typeface="Calibri"/>
                          <a:cs typeface="Calibri"/>
                          <a:sym typeface="Calibri"/>
                        </a:rPr>
                        <a:t>9</a:t>
                      </a:r>
                      <a:endParaRPr/>
                    </a:p>
                  </a:txBody>
                  <a:tcPr marL="91450" marR="91450" marT="45725" marB="45725" anchor="ctr"/>
                </a:tc>
                <a:tc>
                  <a:txBody>
                    <a:bodyPr/>
                    <a:lstStyle/>
                    <a:p>
                      <a:pPr marL="0" marR="0" lvl="0" indent="0" algn="ctr" rtl="0">
                        <a:spcBef>
                          <a:spcPts val="0"/>
                        </a:spcBef>
                        <a:spcAft>
                          <a:spcPts val="0"/>
                        </a:spcAft>
                        <a:buNone/>
                      </a:pPr>
                      <a:r>
                        <a:rPr lang="en-US" sz="1200">
                          <a:latin typeface="Calibri"/>
                          <a:ea typeface="Calibri"/>
                          <a:cs typeface="Calibri"/>
                          <a:sym typeface="Calibri"/>
                        </a:rPr>
                        <a:t>0.396 [0.283, 0.657]</a:t>
                      </a:r>
                      <a:endParaRPr sz="1200">
                        <a:latin typeface="Calibri"/>
                        <a:ea typeface="Calibri"/>
                        <a:cs typeface="Calibri"/>
                        <a:sym typeface="Calibri"/>
                      </a:endParaRPr>
                    </a:p>
                  </a:txBody>
                  <a:tcPr marL="91450" marR="91450" marT="45725" marB="45725" anchor="ctr"/>
                </a:tc>
                <a:tc>
                  <a:txBody>
                    <a:bodyPr/>
                    <a:lstStyle/>
                    <a:p>
                      <a:pPr marL="0" marR="0" lvl="0" indent="0" algn="ctr" rtl="0">
                        <a:spcBef>
                          <a:spcPts val="0"/>
                        </a:spcBef>
                        <a:spcAft>
                          <a:spcPts val="0"/>
                        </a:spcAft>
                        <a:buNone/>
                      </a:pPr>
                      <a:r>
                        <a:rPr lang="en-US" sz="1200">
                          <a:latin typeface="Calibri"/>
                          <a:ea typeface="Calibri"/>
                          <a:cs typeface="Calibri"/>
                          <a:sym typeface="Calibri"/>
                        </a:rPr>
                        <a:t>0.451 ± 0.097</a:t>
                      </a:r>
                      <a:endParaRPr/>
                    </a:p>
                  </a:txBody>
                  <a:tcPr marL="91450" marR="91450" marT="45725" marB="45725" anchor="ctr"/>
                </a:tc>
                <a:tc>
                  <a:txBody>
                    <a:bodyPr/>
                    <a:lstStyle/>
                    <a:p>
                      <a:pPr marL="0" marR="0" lvl="0" indent="0" algn="ctr" rtl="0">
                        <a:spcBef>
                          <a:spcPts val="0"/>
                        </a:spcBef>
                        <a:spcAft>
                          <a:spcPts val="0"/>
                        </a:spcAft>
                        <a:buNone/>
                      </a:pPr>
                      <a:endParaRPr sz="1200">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1"/>
                  </a:ext>
                </a:extLst>
              </a:tr>
              <a:tr h="402325">
                <a:tc>
                  <a:txBody>
                    <a:bodyPr/>
                    <a:lstStyle/>
                    <a:p>
                      <a:pPr marL="0" marR="0" lvl="0" indent="0" algn="ctr" rtl="0">
                        <a:spcBef>
                          <a:spcPts val="0"/>
                        </a:spcBef>
                        <a:spcAft>
                          <a:spcPts val="0"/>
                        </a:spcAft>
                        <a:buNone/>
                      </a:pPr>
                      <a:r>
                        <a:rPr lang="en-US" sz="1200">
                          <a:latin typeface="Calibri"/>
                          <a:ea typeface="Calibri"/>
                          <a:cs typeface="Calibri"/>
                          <a:sym typeface="Calibri"/>
                        </a:rPr>
                        <a:t>Collagen</a:t>
                      </a:r>
                      <a:endParaRPr/>
                    </a:p>
                  </a:txBody>
                  <a:tcPr marL="91450" marR="91450" marT="45725" marB="45725" anchor="ctr"/>
                </a:tc>
                <a:tc>
                  <a:txBody>
                    <a:bodyPr/>
                    <a:lstStyle/>
                    <a:p>
                      <a:pPr marL="0" marR="0" lvl="0" indent="0" algn="ctr" rtl="0">
                        <a:spcBef>
                          <a:spcPts val="0"/>
                        </a:spcBef>
                        <a:spcAft>
                          <a:spcPts val="0"/>
                        </a:spcAft>
                        <a:buNone/>
                      </a:pPr>
                      <a:r>
                        <a:rPr lang="en-US" sz="1200">
                          <a:latin typeface="Calibri"/>
                          <a:ea typeface="Calibri"/>
                          <a:cs typeface="Calibri"/>
                          <a:sym typeface="Calibri"/>
                        </a:rPr>
                        <a:t>18</a:t>
                      </a:r>
                      <a:endParaRPr/>
                    </a:p>
                  </a:txBody>
                  <a:tcPr marL="91450" marR="91450" marT="45725" marB="45725" anchor="ctr"/>
                </a:tc>
                <a:tc>
                  <a:txBody>
                    <a:bodyPr/>
                    <a:lstStyle/>
                    <a:p>
                      <a:pPr marL="0" marR="0" lvl="0" indent="0" algn="ctr" rtl="0">
                        <a:spcBef>
                          <a:spcPts val="0"/>
                        </a:spcBef>
                        <a:spcAft>
                          <a:spcPts val="0"/>
                        </a:spcAft>
                        <a:buNone/>
                      </a:pPr>
                      <a:r>
                        <a:rPr lang="en-US" sz="1200">
                          <a:latin typeface="Calibri"/>
                          <a:ea typeface="Calibri"/>
                          <a:cs typeface="Calibri"/>
                          <a:sym typeface="Calibri"/>
                        </a:rPr>
                        <a:t>0.925 [0.687, 1.171]</a:t>
                      </a:r>
                      <a:endParaRPr/>
                    </a:p>
                  </a:txBody>
                  <a:tcPr marL="91450" marR="91450" marT="45725" marB="45725" anchor="ctr"/>
                </a:tc>
                <a:tc>
                  <a:txBody>
                    <a:bodyPr/>
                    <a:lstStyle/>
                    <a:p>
                      <a:pPr marL="0" marR="0" lvl="0" indent="0" algn="ctr" rtl="0">
                        <a:spcBef>
                          <a:spcPts val="0"/>
                        </a:spcBef>
                        <a:spcAft>
                          <a:spcPts val="0"/>
                        </a:spcAft>
                        <a:buNone/>
                      </a:pPr>
                      <a:r>
                        <a:rPr lang="en-US" sz="1200">
                          <a:latin typeface="Calibri"/>
                          <a:ea typeface="Calibri"/>
                          <a:cs typeface="Calibri"/>
                          <a:sym typeface="Calibri"/>
                        </a:rPr>
                        <a:t>0.921</a:t>
                      </a:r>
                      <a:endParaRPr/>
                    </a:p>
                  </a:txBody>
                  <a:tcPr marL="91450" marR="91450" marT="45725" marB="45725" anchor="ctr"/>
                </a:tc>
                <a:tc>
                  <a:txBody>
                    <a:bodyPr/>
                    <a:lstStyle/>
                    <a:p>
                      <a:pPr marL="0" marR="0" lvl="0" indent="0" algn="ctr" rtl="0">
                        <a:spcBef>
                          <a:spcPts val="0"/>
                        </a:spcBef>
                        <a:spcAft>
                          <a:spcPts val="0"/>
                        </a:spcAft>
                        <a:buNone/>
                      </a:pPr>
                      <a:r>
                        <a:rPr lang="en-US" sz="1200">
                          <a:latin typeface="Calibri"/>
                          <a:ea typeface="Calibri"/>
                          <a:cs typeface="Calibri"/>
                          <a:sym typeface="Calibri"/>
                        </a:rPr>
                        <a:t>0.0867</a:t>
                      </a:r>
                      <a:endParaRPr/>
                    </a:p>
                  </a:txBody>
                  <a:tcPr marL="91450" marR="91450" marT="45725" marB="45725" anchor="ctr"/>
                </a:tc>
                <a:extLst>
                  <a:ext uri="{0D108BD9-81ED-4DB2-BD59-A6C34878D82A}">
                    <a16:rowId xmlns:a16="http://schemas.microsoft.com/office/drawing/2014/main" val="10002"/>
                  </a:ext>
                </a:extLst>
              </a:tr>
              <a:tr h="373525">
                <a:tc>
                  <a:txBody>
                    <a:bodyPr/>
                    <a:lstStyle/>
                    <a:p>
                      <a:pPr marL="0" marR="0" lvl="0" indent="0" algn="ctr" rtl="0">
                        <a:spcBef>
                          <a:spcPts val="0"/>
                        </a:spcBef>
                        <a:spcAft>
                          <a:spcPts val="0"/>
                        </a:spcAft>
                        <a:buNone/>
                      </a:pPr>
                      <a:r>
                        <a:rPr lang="en-US" sz="1200">
                          <a:latin typeface="Calibri"/>
                          <a:ea typeface="Calibri"/>
                          <a:cs typeface="Calibri"/>
                          <a:sym typeface="Calibri"/>
                        </a:rPr>
                        <a:t>PEP</a:t>
                      </a:r>
                      <a:endParaRPr/>
                    </a:p>
                  </a:txBody>
                  <a:tcPr marL="91450" marR="91450" marT="45725" marB="45725" anchor="ctr"/>
                </a:tc>
                <a:tc>
                  <a:txBody>
                    <a:bodyPr/>
                    <a:lstStyle/>
                    <a:p>
                      <a:pPr marL="0" marR="0" lvl="0" indent="0" algn="ctr" rtl="0">
                        <a:spcBef>
                          <a:spcPts val="0"/>
                        </a:spcBef>
                        <a:spcAft>
                          <a:spcPts val="0"/>
                        </a:spcAft>
                        <a:buNone/>
                      </a:pPr>
                      <a:r>
                        <a:rPr lang="en-US" sz="1200">
                          <a:latin typeface="Calibri"/>
                          <a:ea typeface="Calibri"/>
                          <a:cs typeface="Calibri"/>
                          <a:sym typeface="Calibri"/>
                        </a:rPr>
                        <a:t>15</a:t>
                      </a:r>
                      <a:endParaRPr/>
                    </a:p>
                  </a:txBody>
                  <a:tcPr marL="91450" marR="91450" marT="45725" marB="45725" anchor="ctr"/>
                </a:tc>
                <a:tc>
                  <a:txBody>
                    <a:bodyPr/>
                    <a:lstStyle/>
                    <a:p>
                      <a:pPr marL="0" marR="0" lvl="0" indent="0" algn="ctr" rtl="0">
                        <a:spcBef>
                          <a:spcPts val="0"/>
                        </a:spcBef>
                        <a:spcAft>
                          <a:spcPts val="0"/>
                        </a:spcAft>
                        <a:buNone/>
                      </a:pPr>
                      <a:r>
                        <a:rPr lang="en-US" sz="1200">
                          <a:latin typeface="Calibri"/>
                          <a:ea typeface="Calibri"/>
                          <a:cs typeface="Calibri"/>
                          <a:sym typeface="Calibri"/>
                        </a:rPr>
                        <a:t>2.748 [1.377, 4.463]</a:t>
                      </a:r>
                      <a:endParaRPr/>
                    </a:p>
                  </a:txBody>
                  <a:tcPr marL="91450" marR="91450" marT="45725" marB="45725" anchor="ctr"/>
                </a:tc>
                <a:tc>
                  <a:txBody>
                    <a:bodyPr/>
                    <a:lstStyle/>
                    <a:p>
                      <a:pPr marL="0" marR="0" lvl="0" indent="0" algn="ctr" rtl="0">
                        <a:spcBef>
                          <a:spcPts val="0"/>
                        </a:spcBef>
                        <a:spcAft>
                          <a:spcPts val="0"/>
                        </a:spcAft>
                        <a:buNone/>
                      </a:pPr>
                      <a:r>
                        <a:rPr lang="en-US" sz="1200">
                          <a:latin typeface="Calibri"/>
                          <a:ea typeface="Calibri"/>
                          <a:cs typeface="Calibri"/>
                          <a:sym typeface="Calibri"/>
                        </a:rPr>
                        <a:t>3.461</a:t>
                      </a:r>
                      <a:endParaRPr/>
                    </a:p>
                  </a:txBody>
                  <a:tcPr marL="91450" marR="91450" marT="45725" marB="45725" anchor="ctr"/>
                </a:tc>
                <a:tc>
                  <a:txBody>
                    <a:bodyPr/>
                    <a:lstStyle/>
                    <a:p>
                      <a:pPr marL="0" marR="0" lvl="0" indent="0" algn="ctr" rtl="0">
                        <a:spcBef>
                          <a:spcPts val="0"/>
                        </a:spcBef>
                        <a:spcAft>
                          <a:spcPts val="0"/>
                        </a:spcAft>
                        <a:buNone/>
                      </a:pPr>
                      <a:r>
                        <a:rPr lang="en-US" sz="1200">
                          <a:latin typeface="Calibri"/>
                          <a:ea typeface="Calibri"/>
                          <a:cs typeface="Calibri"/>
                          <a:sym typeface="Calibri"/>
                        </a:rPr>
                        <a:t>0.737</a:t>
                      </a:r>
                      <a:endParaRPr/>
                    </a:p>
                  </a:txBody>
                  <a:tcPr marL="91450" marR="91450" marT="45725" marB="45725" anchor="ctr"/>
                </a:tc>
                <a:extLst>
                  <a:ext uri="{0D108BD9-81ED-4DB2-BD59-A6C34878D82A}">
                    <a16:rowId xmlns:a16="http://schemas.microsoft.com/office/drawing/2014/main" val="10003"/>
                  </a:ext>
                </a:extLst>
              </a:tr>
            </a:tbl>
          </a:graphicData>
        </a:graphic>
      </p:graphicFrame>
      <p:graphicFrame>
        <p:nvGraphicFramePr>
          <p:cNvPr id="330" name="Google Shape;330;p14"/>
          <p:cNvGraphicFramePr/>
          <p:nvPr/>
        </p:nvGraphicFramePr>
        <p:xfrm>
          <a:off x="1143000" y="6400422"/>
          <a:ext cx="3000000" cy="3000000"/>
        </p:xfrm>
        <a:graphic>
          <a:graphicData uri="http://schemas.openxmlformats.org/drawingml/2006/table">
            <a:tbl>
              <a:tblPr firstRow="1" bandRow="1">
                <a:noFill/>
                <a:tableStyleId>{FED1847E-FC5C-4130-8F04-2CC574465D26}</a:tableStyleId>
              </a:tblPr>
              <a:tblGrid>
                <a:gridCol w="1132375">
                  <a:extLst>
                    <a:ext uri="{9D8B030D-6E8A-4147-A177-3AD203B41FA5}">
                      <a16:colId xmlns:a16="http://schemas.microsoft.com/office/drawing/2014/main" val="20000"/>
                    </a:ext>
                  </a:extLst>
                </a:gridCol>
                <a:gridCol w="655575">
                  <a:extLst>
                    <a:ext uri="{9D8B030D-6E8A-4147-A177-3AD203B41FA5}">
                      <a16:colId xmlns:a16="http://schemas.microsoft.com/office/drawing/2014/main" val="20001"/>
                    </a:ext>
                  </a:extLst>
                </a:gridCol>
                <a:gridCol w="1728350">
                  <a:extLst>
                    <a:ext uri="{9D8B030D-6E8A-4147-A177-3AD203B41FA5}">
                      <a16:colId xmlns:a16="http://schemas.microsoft.com/office/drawing/2014/main" val="20002"/>
                    </a:ext>
                  </a:extLst>
                </a:gridCol>
                <a:gridCol w="1013175">
                  <a:extLst>
                    <a:ext uri="{9D8B030D-6E8A-4147-A177-3AD203B41FA5}">
                      <a16:colId xmlns:a16="http://schemas.microsoft.com/office/drawing/2014/main" val="20003"/>
                    </a:ext>
                  </a:extLst>
                </a:gridCol>
                <a:gridCol w="880725">
                  <a:extLst>
                    <a:ext uri="{9D8B030D-6E8A-4147-A177-3AD203B41FA5}">
                      <a16:colId xmlns:a16="http://schemas.microsoft.com/office/drawing/2014/main" val="20004"/>
                    </a:ext>
                  </a:extLst>
                </a:gridCol>
              </a:tblGrid>
              <a:tr h="569975">
                <a:tc>
                  <a:txBody>
                    <a:bodyPr/>
                    <a:lstStyle/>
                    <a:p>
                      <a:pPr marL="0" marR="0" lvl="0" indent="0" algn="ctr" rtl="0">
                        <a:spcBef>
                          <a:spcPts val="0"/>
                        </a:spcBef>
                        <a:spcAft>
                          <a:spcPts val="0"/>
                        </a:spcAft>
                        <a:buNone/>
                      </a:pP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N</a:t>
                      </a:r>
                      <a:endParaRPr/>
                    </a:p>
                  </a:txBody>
                  <a:tcPr marL="9525" marR="9525" marT="9525" marB="0" anchor="ctr"/>
                </a:tc>
                <a:tc>
                  <a:txBody>
                    <a:bodyPr/>
                    <a:lstStyle/>
                    <a:p>
                      <a:pPr marL="0" marR="0" lvl="0" indent="0" algn="ctr" rtl="0">
                        <a:spcBef>
                          <a:spcPts val="0"/>
                        </a:spcBef>
                        <a:spcAft>
                          <a:spcPts val="0"/>
                        </a:spcAft>
                        <a:buNone/>
                      </a:pPr>
                      <a:r>
                        <a:rPr lang="en-US" sz="1200" b="1" u="none" strike="noStrike">
                          <a:latin typeface="Calibri"/>
                          <a:ea typeface="Calibri"/>
                          <a:cs typeface="Calibri"/>
                          <a:sym typeface="Calibri"/>
                        </a:rPr>
                        <a:t>M2:M1</a:t>
                      </a:r>
                      <a:endParaRPr/>
                    </a:p>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Average</a:t>
                      </a:r>
                      <a:endParaRPr/>
                    </a:p>
                  </a:txBody>
                  <a:tcPr marL="9525" marR="9525" marT="9525" marB="0" anchor="ctr"/>
                </a:tc>
                <a:tc>
                  <a:txBody>
                    <a:bodyPr/>
                    <a:lstStyle/>
                    <a:p>
                      <a:pPr marL="0" marR="0" lvl="0" indent="0" algn="ctr" rtl="0">
                        <a:spcBef>
                          <a:spcPts val="0"/>
                        </a:spcBef>
                        <a:spcAft>
                          <a:spcPts val="0"/>
                        </a:spcAft>
                        <a:buNone/>
                      </a:pPr>
                      <a:r>
                        <a:rPr lang="en-US" sz="1200" b="1" u="none" strike="noStrike">
                          <a:latin typeface="Calibri"/>
                          <a:ea typeface="Calibri"/>
                          <a:cs typeface="Calibri"/>
                          <a:sym typeface="Calibri"/>
                        </a:rPr>
                        <a:t>M1:M2</a:t>
                      </a:r>
                      <a:endParaRPr/>
                    </a:p>
                    <a:p>
                      <a:pPr marL="0" marR="0" lvl="0" indent="0" algn="ctr" rtl="0">
                        <a:spcBef>
                          <a:spcPts val="0"/>
                        </a:spcBef>
                        <a:spcAft>
                          <a:spcPts val="0"/>
                        </a:spcAft>
                        <a:buNone/>
                      </a:pPr>
                      <a:r>
                        <a:rPr lang="en-US" sz="1200" b="1" i="0" u="none" strike="noStrike">
                          <a:solidFill>
                            <a:srgbClr val="000000"/>
                          </a:solidFill>
                          <a:latin typeface="Calibri"/>
                          <a:ea typeface="Calibri"/>
                          <a:cs typeface="Calibri"/>
                          <a:sym typeface="Calibri"/>
                        </a:rPr>
                        <a:t>Average</a:t>
                      </a:r>
                      <a:endParaRPr/>
                    </a:p>
                  </a:txBody>
                  <a:tcPr marL="9525" marR="9525" marT="9525" marB="0" anchor="ctr"/>
                </a:tc>
                <a:tc>
                  <a:txBody>
                    <a:bodyPr/>
                    <a:lstStyle/>
                    <a:p>
                      <a:pPr marL="0" marR="0" lvl="0" indent="0" algn="ctr" rtl="0">
                        <a:spcBef>
                          <a:spcPts val="0"/>
                        </a:spcBef>
                        <a:spcAft>
                          <a:spcPts val="0"/>
                        </a:spcAft>
                        <a:buNone/>
                      </a:pPr>
                      <a:r>
                        <a:rPr lang="en-US" sz="1200" b="1" u="none" strike="noStrike">
                          <a:latin typeface="Calibri"/>
                          <a:ea typeface="Calibri"/>
                          <a:cs typeface="Calibri"/>
                          <a:sym typeface="Calibri"/>
                        </a:rPr>
                        <a:t>%Image Macrophages</a:t>
                      </a:r>
                      <a:endParaRPr sz="1200" b="1" i="0" u="none" strike="noStrike">
                        <a:solidFill>
                          <a:srgbClr val="00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0"/>
                  </a:ext>
                </a:extLst>
              </a:tr>
              <a:tr h="373525">
                <a:tc>
                  <a:txBody>
                    <a:bodyPr/>
                    <a:lstStyle/>
                    <a:p>
                      <a:pPr marL="0" marR="0" lvl="0" indent="0" algn="ctr" rtl="0">
                        <a:spcBef>
                          <a:spcPts val="0"/>
                        </a:spcBef>
                        <a:spcAft>
                          <a:spcPts val="0"/>
                        </a:spcAft>
                        <a:buNone/>
                      </a:pPr>
                      <a:r>
                        <a:rPr lang="en-US" sz="1200" b="0" i="0" u="none" strike="noStrike">
                          <a:solidFill>
                            <a:schemeClr val="dk1"/>
                          </a:solidFill>
                          <a:latin typeface="Calibri"/>
                          <a:ea typeface="Calibri"/>
                          <a:cs typeface="Calibri"/>
                          <a:sym typeface="Calibri"/>
                        </a:rPr>
                        <a:t>Intact</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12</a:t>
                      </a:r>
                      <a:endParaRPr/>
                    </a:p>
                  </a:txBody>
                  <a:tcPr marL="9525" marR="9525" marT="9525" marB="0" anchor="ct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0.15</a:t>
                      </a:r>
                      <a:endParaRPr/>
                    </a:p>
                  </a:txBody>
                  <a:tcPr marL="6350" marR="6350" marT="6350" marB="0" anchor="ct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6.52</a:t>
                      </a:r>
                      <a:endParaRPr/>
                    </a:p>
                  </a:txBody>
                  <a:tcPr marL="6350" marR="6350" marT="6350" marB="0" anchor="ctr"/>
                </a:tc>
                <a:tc>
                  <a:txBody>
                    <a:bodyPr/>
                    <a:lstStyle/>
                    <a:p>
                      <a:pPr marL="0" marR="0" lvl="0" indent="0" algn="ctr" rtl="0">
                        <a:spcBef>
                          <a:spcPts val="0"/>
                        </a:spcBef>
                        <a:spcAft>
                          <a:spcPts val="0"/>
                        </a:spcAft>
                        <a:buNone/>
                      </a:pPr>
                      <a:r>
                        <a:rPr lang="en-US" sz="1200" b="0" u="none" strike="noStrike">
                          <a:latin typeface="Calibri"/>
                          <a:ea typeface="Calibri"/>
                          <a:cs typeface="Calibri"/>
                          <a:sym typeface="Calibri"/>
                        </a:rPr>
                        <a:t>0.42</a:t>
                      </a:r>
                      <a:endParaRPr sz="1200" b="0" i="0" u="none" strike="noStrike">
                        <a:solidFill>
                          <a:srgbClr val="00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402325">
                <a:tc>
                  <a:txBody>
                    <a:bodyPr/>
                    <a:lstStyle/>
                    <a:p>
                      <a:pPr marL="0" marR="0" lvl="0" indent="0" algn="ctr" rtl="0">
                        <a:spcBef>
                          <a:spcPts val="0"/>
                        </a:spcBef>
                        <a:spcAft>
                          <a:spcPts val="0"/>
                        </a:spcAft>
                        <a:buNone/>
                      </a:pPr>
                      <a:r>
                        <a:rPr lang="en-US" sz="1200" b="0" u="none" strike="noStrike">
                          <a:latin typeface="Calibri"/>
                          <a:ea typeface="Calibri"/>
                          <a:cs typeface="Calibri"/>
                          <a:sym typeface="Calibri"/>
                        </a:rPr>
                        <a:t>Collagen</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15</a:t>
                      </a:r>
                      <a:endParaRPr/>
                    </a:p>
                  </a:txBody>
                  <a:tcPr marL="9525" marR="9525" marT="9525" marB="0" anchor="ct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0.21</a:t>
                      </a:r>
                      <a:endParaRPr/>
                    </a:p>
                  </a:txBody>
                  <a:tcPr marL="6350" marR="6350" marT="6350" marB="0" anchor="ct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4.71</a:t>
                      </a:r>
                      <a:endParaRPr/>
                    </a:p>
                  </a:txBody>
                  <a:tcPr marL="6350" marR="6350" marT="6350" marB="0" anchor="ctr"/>
                </a:tc>
                <a:tc>
                  <a:txBody>
                    <a:bodyPr/>
                    <a:lstStyle/>
                    <a:p>
                      <a:pPr marL="0" marR="0" lvl="0" indent="0" algn="ctr" rtl="0">
                        <a:spcBef>
                          <a:spcPts val="0"/>
                        </a:spcBef>
                        <a:spcAft>
                          <a:spcPts val="0"/>
                        </a:spcAft>
                        <a:buNone/>
                      </a:pPr>
                      <a:r>
                        <a:rPr lang="en-US" sz="1200" b="0" u="none" strike="noStrike">
                          <a:latin typeface="Calibri"/>
                          <a:ea typeface="Calibri"/>
                          <a:cs typeface="Calibri"/>
                          <a:sym typeface="Calibri"/>
                        </a:rPr>
                        <a:t>0.93</a:t>
                      </a:r>
                      <a:endParaRPr sz="1200" b="0" i="0" u="none" strike="noStrike">
                        <a:solidFill>
                          <a:srgbClr val="00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373525">
                <a:tc>
                  <a:txBody>
                    <a:bodyPr/>
                    <a:lstStyle/>
                    <a:p>
                      <a:pPr marL="0" marR="0" lvl="0" indent="0" algn="ctr" rtl="0">
                        <a:spcBef>
                          <a:spcPts val="0"/>
                        </a:spcBef>
                        <a:spcAft>
                          <a:spcPts val="0"/>
                        </a:spcAft>
                        <a:buNone/>
                      </a:pPr>
                      <a:r>
                        <a:rPr lang="en-US" sz="1200" b="0" u="none" strike="noStrike">
                          <a:latin typeface="Calibri"/>
                          <a:ea typeface="Calibri"/>
                          <a:cs typeface="Calibri"/>
                          <a:sym typeface="Calibri"/>
                        </a:rPr>
                        <a:t>PEP</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20</a:t>
                      </a:r>
                      <a:endParaRPr/>
                    </a:p>
                  </a:txBody>
                  <a:tcPr marL="9525" marR="9525" marT="9525" marB="0" anchor="ct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1.64</a:t>
                      </a:r>
                      <a:endParaRPr/>
                    </a:p>
                  </a:txBody>
                  <a:tcPr marL="6350" marR="6350" marT="6350" marB="0" anchor="ctr"/>
                </a:tc>
                <a:tc>
                  <a:txBody>
                    <a:bodyPr/>
                    <a:lstStyle/>
                    <a:p>
                      <a:pPr marL="0" marR="0" lvl="0" indent="0" algn="ctr" rtl="0">
                        <a:spcBef>
                          <a:spcPts val="0"/>
                        </a:spcBef>
                        <a:spcAft>
                          <a:spcPts val="0"/>
                        </a:spcAft>
                        <a:buNone/>
                      </a:pPr>
                      <a:r>
                        <a:rPr lang="en-US" sz="1200" b="0" i="0" u="none" strike="noStrike">
                          <a:solidFill>
                            <a:srgbClr val="000000"/>
                          </a:solidFill>
                          <a:latin typeface="Calibri"/>
                          <a:ea typeface="Calibri"/>
                          <a:cs typeface="Calibri"/>
                          <a:sym typeface="Calibri"/>
                        </a:rPr>
                        <a:t>0.61</a:t>
                      </a:r>
                      <a:endParaRPr/>
                    </a:p>
                  </a:txBody>
                  <a:tcPr marL="6350" marR="6350" marT="6350" marB="0" anchor="ctr"/>
                </a:tc>
                <a:tc>
                  <a:txBody>
                    <a:bodyPr/>
                    <a:lstStyle/>
                    <a:p>
                      <a:pPr marL="0" marR="0" lvl="0" indent="0" algn="ctr" rtl="0">
                        <a:spcBef>
                          <a:spcPts val="0"/>
                        </a:spcBef>
                        <a:spcAft>
                          <a:spcPts val="0"/>
                        </a:spcAft>
                        <a:buNone/>
                      </a:pPr>
                      <a:r>
                        <a:rPr lang="en-US" sz="1200" b="0" u="none" strike="noStrike">
                          <a:latin typeface="Calibri"/>
                          <a:ea typeface="Calibri"/>
                          <a:cs typeface="Calibri"/>
                          <a:sym typeface="Calibri"/>
                        </a:rPr>
                        <a:t>2.93</a:t>
                      </a:r>
                      <a:endParaRPr sz="1200" b="0" i="0" u="none" strike="noStrike">
                        <a:solidFill>
                          <a:srgbClr val="00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bl>
          </a:graphicData>
        </a:graphic>
      </p:graphicFrame>
      <p:sp>
        <p:nvSpPr>
          <p:cNvPr id="331" name="Google Shape;331;p14"/>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332" name="Google Shape;332;p14"/>
          <p:cNvSpPr txBox="1"/>
          <p:nvPr/>
        </p:nvSpPr>
        <p:spPr>
          <a:xfrm>
            <a:off x="685800" y="2206631"/>
            <a:ext cx="64008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Table 7. ImageJ Quantification of EdU+ cell count per Desmin + Tissue Area Immunostaining</a:t>
            </a:r>
            <a:endParaRPr/>
          </a:p>
        </p:txBody>
      </p:sp>
      <p:sp>
        <p:nvSpPr>
          <p:cNvPr id="333" name="Google Shape;333;p14"/>
          <p:cNvSpPr txBox="1"/>
          <p:nvPr/>
        </p:nvSpPr>
        <p:spPr>
          <a:xfrm>
            <a:off x="647699" y="8133306"/>
            <a:ext cx="6400800"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Table 9. ImageJ Quantification of  percent area immunostained for M1</a:t>
            </a:r>
            <a:r>
              <a:rPr lang="en-US" sz="1400" b="1" baseline="30000">
                <a:solidFill>
                  <a:schemeClr val="dk1"/>
                </a:solidFill>
                <a:latin typeface="Calibri"/>
                <a:ea typeface="Calibri"/>
                <a:cs typeface="Calibri"/>
                <a:sym typeface="Calibri"/>
              </a:rPr>
              <a:t>*</a:t>
            </a:r>
            <a:r>
              <a:rPr lang="en-US" sz="1400" b="1">
                <a:solidFill>
                  <a:schemeClr val="dk1"/>
                </a:solidFill>
                <a:latin typeface="Calibri"/>
                <a:ea typeface="Calibri"/>
                <a:cs typeface="Calibri"/>
                <a:sym typeface="Calibri"/>
              </a:rPr>
              <a:t> and M2 (CD163)  macrophages</a:t>
            </a:r>
            <a:endParaRPr/>
          </a:p>
          <a:p>
            <a:pPr marL="0" marR="0" lvl="0" indent="0" algn="l" rtl="0">
              <a:spcBef>
                <a:spcPts val="0"/>
              </a:spcBef>
              <a:spcAft>
                <a:spcPts val="0"/>
              </a:spcAft>
              <a:buNone/>
            </a:pPr>
            <a:endParaRPr sz="14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400">
                <a:solidFill>
                  <a:schemeClr val="dk1"/>
                </a:solidFill>
                <a:latin typeface="Calibri"/>
                <a:ea typeface="Calibri"/>
                <a:cs typeface="Calibri"/>
                <a:sym typeface="Calibri"/>
              </a:rPr>
              <a:t>* As there was no porcine specific M1 antibodies, the M1 population was calculated by subtracting M2 from the Mφ (a non-specific porcine antibody for macrophages). </a:t>
            </a:r>
            <a:endParaRPr/>
          </a:p>
        </p:txBody>
      </p:sp>
      <p:graphicFrame>
        <p:nvGraphicFramePr>
          <p:cNvPr id="334" name="Google Shape;334;p14"/>
          <p:cNvGraphicFramePr/>
          <p:nvPr/>
        </p:nvGraphicFramePr>
        <p:xfrm>
          <a:off x="1104899" y="3422083"/>
          <a:ext cx="3000000" cy="3000000"/>
        </p:xfrm>
        <a:graphic>
          <a:graphicData uri="http://schemas.openxmlformats.org/drawingml/2006/table">
            <a:tbl>
              <a:tblPr firstRow="1" bandRow="1">
                <a:noFill/>
                <a:tableStyleId>{FED1847E-FC5C-4130-8F04-2CC574465D26}</a:tableStyleId>
              </a:tblPr>
              <a:tblGrid>
                <a:gridCol w="936375">
                  <a:extLst>
                    <a:ext uri="{9D8B030D-6E8A-4147-A177-3AD203B41FA5}">
                      <a16:colId xmlns:a16="http://schemas.microsoft.com/office/drawing/2014/main" val="20000"/>
                    </a:ext>
                  </a:extLst>
                </a:gridCol>
                <a:gridCol w="936375">
                  <a:extLst>
                    <a:ext uri="{9D8B030D-6E8A-4147-A177-3AD203B41FA5}">
                      <a16:colId xmlns:a16="http://schemas.microsoft.com/office/drawing/2014/main" val="20001"/>
                    </a:ext>
                  </a:extLst>
                </a:gridCol>
                <a:gridCol w="489450">
                  <a:extLst>
                    <a:ext uri="{9D8B030D-6E8A-4147-A177-3AD203B41FA5}">
                      <a16:colId xmlns:a16="http://schemas.microsoft.com/office/drawing/2014/main" val="20002"/>
                    </a:ext>
                  </a:extLst>
                </a:gridCol>
                <a:gridCol w="1481875">
                  <a:extLst>
                    <a:ext uri="{9D8B030D-6E8A-4147-A177-3AD203B41FA5}">
                      <a16:colId xmlns:a16="http://schemas.microsoft.com/office/drawing/2014/main" val="20003"/>
                    </a:ext>
                  </a:extLst>
                </a:gridCol>
                <a:gridCol w="837825">
                  <a:extLst>
                    <a:ext uri="{9D8B030D-6E8A-4147-A177-3AD203B41FA5}">
                      <a16:colId xmlns:a16="http://schemas.microsoft.com/office/drawing/2014/main" val="20004"/>
                    </a:ext>
                  </a:extLst>
                </a:gridCol>
                <a:gridCol w="728300">
                  <a:extLst>
                    <a:ext uri="{9D8B030D-6E8A-4147-A177-3AD203B41FA5}">
                      <a16:colId xmlns:a16="http://schemas.microsoft.com/office/drawing/2014/main" val="20005"/>
                    </a:ext>
                  </a:extLst>
                </a:gridCol>
              </a:tblGrid>
              <a:tr h="569975">
                <a:tc>
                  <a:txBody>
                    <a:bodyPr/>
                    <a:lstStyle/>
                    <a:p>
                      <a:pPr marL="0" marR="0" lvl="0" indent="0" algn="ctr" rtl="0">
                        <a:spcBef>
                          <a:spcPts val="0"/>
                        </a:spcBef>
                        <a:spcAft>
                          <a:spcPts val="0"/>
                        </a:spcAft>
                        <a:buNone/>
                      </a:pPr>
                      <a:endParaRPr sz="1200" b="1"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b="1" u="none" strike="noStrike">
                          <a:latin typeface="Calibri"/>
                          <a:ea typeface="Calibri"/>
                          <a:cs typeface="Calibri"/>
                          <a:sym typeface="Calibri"/>
                        </a:rPr>
                        <a:t>N</a:t>
                      </a:r>
                      <a:endParaRPr sz="1200" b="1"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b="1" u="none" strike="noStrike">
                          <a:latin typeface="Calibri"/>
                          <a:ea typeface="Calibri"/>
                          <a:cs typeface="Calibri"/>
                          <a:sym typeface="Calibri"/>
                        </a:rPr>
                        <a:t>PD-L1 Area %</a:t>
                      </a:r>
                      <a:endParaRPr sz="1200" b="1"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b="1" u="none" strike="noStrike">
                          <a:latin typeface="Calibri"/>
                          <a:ea typeface="Calibri"/>
                          <a:cs typeface="Calibri"/>
                          <a:sym typeface="Calibri"/>
                        </a:rPr>
                        <a:t>SEM</a:t>
                      </a:r>
                      <a:endParaRPr sz="1200" b="1"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b="1" u="none" strike="noStrike">
                          <a:latin typeface="Calibri"/>
                          <a:ea typeface="Calibri"/>
                          <a:cs typeface="Calibri"/>
                          <a:sym typeface="Calibri"/>
                        </a:rPr>
                        <a:t>p65 Area %</a:t>
                      </a:r>
                      <a:endParaRPr sz="1200" b="1"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b="1" u="none" strike="noStrike">
                          <a:latin typeface="Calibri"/>
                          <a:ea typeface="Calibri"/>
                          <a:cs typeface="Calibri"/>
                          <a:sym typeface="Calibri"/>
                        </a:rPr>
                        <a:t>SEM</a:t>
                      </a:r>
                      <a:endParaRPr sz="1200" b="1" i="0" u="none" strike="noStrike">
                        <a:solidFill>
                          <a:srgbClr val="00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0"/>
                  </a:ext>
                </a:extLst>
              </a:tr>
              <a:tr h="373525">
                <a:tc>
                  <a:txBody>
                    <a:bodyPr/>
                    <a:lstStyle/>
                    <a:p>
                      <a:pPr marL="0" marR="0" lvl="0" indent="0" algn="ctr" rtl="0">
                        <a:spcBef>
                          <a:spcPts val="0"/>
                        </a:spcBef>
                        <a:spcAft>
                          <a:spcPts val="0"/>
                        </a:spcAft>
                        <a:buNone/>
                      </a:pPr>
                      <a:r>
                        <a:rPr lang="en-US" sz="1200" b="1" i="0" u="none" strike="noStrike">
                          <a:solidFill>
                            <a:schemeClr val="dk1"/>
                          </a:solidFill>
                          <a:latin typeface="Calibri"/>
                          <a:ea typeface="Calibri"/>
                          <a:cs typeface="Calibri"/>
                          <a:sym typeface="Calibri"/>
                        </a:rPr>
                        <a:t>Intact</a:t>
                      </a:r>
                      <a:endParaRPr sz="1200" b="1"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15</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0.092</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0.017</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0.0067</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0.0023</a:t>
                      </a:r>
                      <a:endParaRPr sz="1200" b="0" i="0" u="none" strike="noStrike">
                        <a:solidFill>
                          <a:srgbClr val="00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402325">
                <a:tc>
                  <a:txBody>
                    <a:bodyPr/>
                    <a:lstStyle/>
                    <a:p>
                      <a:pPr marL="0" marR="0" lvl="0" indent="0" algn="ctr" rtl="0">
                        <a:spcBef>
                          <a:spcPts val="0"/>
                        </a:spcBef>
                        <a:spcAft>
                          <a:spcPts val="0"/>
                        </a:spcAft>
                        <a:buNone/>
                      </a:pPr>
                      <a:r>
                        <a:rPr lang="en-US" sz="1200" b="1" u="none" strike="noStrike">
                          <a:latin typeface="Calibri"/>
                          <a:ea typeface="Calibri"/>
                          <a:cs typeface="Calibri"/>
                          <a:sym typeface="Calibri"/>
                        </a:rPr>
                        <a:t>Collagen</a:t>
                      </a:r>
                      <a:endParaRPr sz="1200" b="1"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15</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0.42</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0.095</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0.032</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0.0089</a:t>
                      </a:r>
                      <a:endParaRPr sz="1200" b="0" i="0" u="none" strike="noStrike">
                        <a:solidFill>
                          <a:srgbClr val="00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373525">
                <a:tc>
                  <a:txBody>
                    <a:bodyPr/>
                    <a:lstStyle/>
                    <a:p>
                      <a:pPr marL="0" marR="0" lvl="0" indent="0" algn="ctr" rtl="0">
                        <a:spcBef>
                          <a:spcPts val="0"/>
                        </a:spcBef>
                        <a:spcAft>
                          <a:spcPts val="0"/>
                        </a:spcAft>
                        <a:buNone/>
                      </a:pPr>
                      <a:r>
                        <a:rPr lang="en-US" sz="1200" b="1" u="none" strike="noStrike">
                          <a:latin typeface="Calibri"/>
                          <a:ea typeface="Calibri"/>
                          <a:cs typeface="Calibri"/>
                          <a:sym typeface="Calibri"/>
                        </a:rPr>
                        <a:t>PEP</a:t>
                      </a:r>
                      <a:endParaRPr sz="1200" b="1"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15</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0.86</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0.19</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0.46</a:t>
                      </a:r>
                      <a:endParaRPr sz="1200" b="0" i="0" u="none" strike="noStrike">
                        <a:solidFill>
                          <a:srgbClr val="000000"/>
                        </a:solidFill>
                        <a:latin typeface="Calibri"/>
                        <a:ea typeface="Calibri"/>
                        <a:cs typeface="Calibri"/>
                        <a:sym typeface="Calibri"/>
                      </a:endParaRPr>
                    </a:p>
                  </a:txBody>
                  <a:tcPr marL="9525" marR="9525" marT="9525" marB="0" anchor="ctr"/>
                </a:tc>
                <a:tc>
                  <a:txBody>
                    <a:bodyPr/>
                    <a:lstStyle/>
                    <a:p>
                      <a:pPr marL="0" marR="0" lvl="0" indent="0" algn="ctr" rtl="0">
                        <a:spcBef>
                          <a:spcPts val="0"/>
                        </a:spcBef>
                        <a:spcAft>
                          <a:spcPts val="0"/>
                        </a:spcAft>
                        <a:buNone/>
                      </a:pPr>
                      <a:r>
                        <a:rPr lang="en-US" sz="1200" u="none" strike="noStrike">
                          <a:latin typeface="Calibri"/>
                          <a:ea typeface="Calibri"/>
                          <a:cs typeface="Calibri"/>
                          <a:sym typeface="Calibri"/>
                        </a:rPr>
                        <a:t>0.13</a:t>
                      </a:r>
                      <a:endParaRPr sz="1200" b="0" i="0" u="none" strike="noStrike">
                        <a:solidFill>
                          <a:srgbClr val="00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bl>
          </a:graphicData>
        </a:graphic>
      </p:graphicFrame>
      <p:sp>
        <p:nvSpPr>
          <p:cNvPr id="335" name="Google Shape;335;p14"/>
          <p:cNvSpPr txBox="1"/>
          <p:nvPr/>
        </p:nvSpPr>
        <p:spPr>
          <a:xfrm>
            <a:off x="647699" y="5156140"/>
            <a:ext cx="6400800" cy="73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Table 8. ImageJ Quantification of PD-L1 and NF-</a:t>
            </a:r>
            <a:r>
              <a:rPr lang="en-US" sz="1400">
                <a:solidFill>
                  <a:schemeClr val="dk1"/>
                </a:solidFill>
                <a:latin typeface="Calibri"/>
                <a:ea typeface="Calibri"/>
                <a:cs typeface="Calibri"/>
                <a:sym typeface="Calibri"/>
              </a:rPr>
              <a:t>κ</a:t>
            </a:r>
            <a:r>
              <a:rPr lang="en-US" sz="1400" b="1">
                <a:solidFill>
                  <a:schemeClr val="dk1"/>
                </a:solidFill>
                <a:latin typeface="Calibri"/>
                <a:ea typeface="Calibri"/>
                <a:cs typeface="Calibri"/>
                <a:sym typeface="Calibri"/>
              </a:rPr>
              <a:t>B p65 Immunostaining Relative to Total Tissue Area</a:t>
            </a:r>
            <a:endParaRPr sz="1400" b="1">
              <a:solidFill>
                <a:schemeClr val="dk1"/>
              </a:solidFill>
              <a:latin typeface="Calibri"/>
              <a:ea typeface="Calibri"/>
              <a:cs typeface="Calibri"/>
              <a:sym typeface="Calibri"/>
            </a:endParaRPr>
          </a:p>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graphicFrame>
        <p:nvGraphicFramePr>
          <p:cNvPr id="341" name="Google Shape;341;p15"/>
          <p:cNvGraphicFramePr/>
          <p:nvPr/>
        </p:nvGraphicFramePr>
        <p:xfrm>
          <a:off x="762000" y="1298377"/>
          <a:ext cx="3000000" cy="3000000"/>
        </p:xfrm>
        <a:graphic>
          <a:graphicData uri="http://schemas.openxmlformats.org/drawingml/2006/table">
            <a:tbl>
              <a:tblPr firstRow="1" bandRow="1">
                <a:noFill/>
                <a:tableStyleId>{FED1847E-FC5C-4130-8F04-2CC574465D26}</a:tableStyleId>
              </a:tblPr>
              <a:tblGrid>
                <a:gridCol w="11430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306500">
                  <a:extLst>
                    <a:ext uri="{9D8B030D-6E8A-4147-A177-3AD203B41FA5}">
                      <a16:colId xmlns:a16="http://schemas.microsoft.com/office/drawing/2014/main" val="20002"/>
                    </a:ext>
                  </a:extLst>
                </a:gridCol>
                <a:gridCol w="1013175">
                  <a:extLst>
                    <a:ext uri="{9D8B030D-6E8A-4147-A177-3AD203B41FA5}">
                      <a16:colId xmlns:a16="http://schemas.microsoft.com/office/drawing/2014/main" val="20003"/>
                    </a:ext>
                  </a:extLst>
                </a:gridCol>
                <a:gridCol w="1490325">
                  <a:extLst>
                    <a:ext uri="{9D8B030D-6E8A-4147-A177-3AD203B41FA5}">
                      <a16:colId xmlns:a16="http://schemas.microsoft.com/office/drawing/2014/main" val="20004"/>
                    </a:ext>
                  </a:extLst>
                </a:gridCol>
              </a:tblGrid>
              <a:tr h="569975">
                <a:tc>
                  <a:txBody>
                    <a:bodyPr/>
                    <a:lstStyle/>
                    <a:p>
                      <a:pPr marL="0" marR="0" lvl="0" indent="0" algn="ctr" rtl="0">
                        <a:lnSpc>
                          <a:spcPct val="100000"/>
                        </a:lnSpc>
                        <a:spcBef>
                          <a:spcPts val="0"/>
                        </a:spcBef>
                        <a:spcAft>
                          <a:spcPts val="0"/>
                        </a:spcAft>
                        <a:buClr>
                          <a:schemeClr val="dk1"/>
                        </a:buClr>
                        <a:buSzPts val="1400"/>
                        <a:buFont typeface="Calibri"/>
                        <a:buNone/>
                      </a:pPr>
                      <a:r>
                        <a:rPr lang="en-US" sz="1400" b="1"/>
                        <a:t>1° Antibody</a:t>
                      </a:r>
                      <a:endParaRPr/>
                    </a:p>
                  </a:txBody>
                  <a:tcPr marL="86350" marR="86350" marT="50300" marB="50300" anchor="ctr"/>
                </a:tc>
                <a:tc>
                  <a:txBody>
                    <a:bodyPr/>
                    <a:lstStyle/>
                    <a:p>
                      <a:pPr marL="0" marR="0" lvl="0" indent="0" algn="ctr" rtl="0">
                        <a:spcBef>
                          <a:spcPts val="0"/>
                        </a:spcBef>
                        <a:spcAft>
                          <a:spcPts val="0"/>
                        </a:spcAft>
                        <a:buNone/>
                      </a:pPr>
                      <a:r>
                        <a:rPr lang="en-US" sz="1400" b="1"/>
                        <a:t>Company</a:t>
                      </a:r>
                      <a:endParaRPr/>
                    </a:p>
                  </a:txBody>
                  <a:tcPr marL="86350" marR="86350" marT="50300" marB="50300" anchor="ctr"/>
                </a:tc>
                <a:tc>
                  <a:txBody>
                    <a:bodyPr/>
                    <a:lstStyle/>
                    <a:p>
                      <a:pPr marL="0" marR="0" lvl="0" indent="0" algn="ctr" rtl="0">
                        <a:spcBef>
                          <a:spcPts val="0"/>
                        </a:spcBef>
                        <a:spcAft>
                          <a:spcPts val="0"/>
                        </a:spcAft>
                        <a:buNone/>
                      </a:pPr>
                      <a:r>
                        <a:rPr lang="en-US" sz="1400" b="1"/>
                        <a:t>Catalog #</a:t>
                      </a:r>
                      <a:endParaRPr sz="1400" b="1"/>
                    </a:p>
                  </a:txBody>
                  <a:tcPr marL="86350" marR="86350" marT="50300" marB="50300" anchor="ctr"/>
                </a:tc>
                <a:tc>
                  <a:txBody>
                    <a:bodyPr/>
                    <a:lstStyle/>
                    <a:p>
                      <a:pPr marL="0" marR="0" lvl="0" indent="0" algn="ctr" rtl="0">
                        <a:spcBef>
                          <a:spcPts val="0"/>
                        </a:spcBef>
                        <a:spcAft>
                          <a:spcPts val="0"/>
                        </a:spcAft>
                        <a:buNone/>
                      </a:pPr>
                      <a:r>
                        <a:rPr lang="en-US" sz="1400" b="1"/>
                        <a:t>Species</a:t>
                      </a:r>
                      <a:endParaRPr/>
                    </a:p>
                  </a:txBody>
                  <a:tcPr marL="86350" marR="86350" marT="50300" marB="50300" anchor="ctr"/>
                </a:tc>
                <a:tc>
                  <a:txBody>
                    <a:bodyPr/>
                    <a:lstStyle/>
                    <a:p>
                      <a:pPr marL="0" marR="0" lvl="0" indent="0" algn="ctr" rtl="0">
                        <a:spcBef>
                          <a:spcPts val="0"/>
                        </a:spcBef>
                        <a:spcAft>
                          <a:spcPts val="0"/>
                        </a:spcAft>
                        <a:buNone/>
                      </a:pPr>
                      <a:r>
                        <a:rPr lang="en-US" sz="1400" b="1"/>
                        <a:t>Dilution</a:t>
                      </a:r>
                      <a:endParaRPr/>
                    </a:p>
                  </a:txBody>
                  <a:tcPr marL="86350" marR="86350" marT="50300" marB="50300" anchor="ctr"/>
                </a:tc>
                <a:extLst>
                  <a:ext uri="{0D108BD9-81ED-4DB2-BD59-A6C34878D82A}">
                    <a16:rowId xmlns:a16="http://schemas.microsoft.com/office/drawing/2014/main" val="10000"/>
                  </a:ext>
                </a:extLst>
              </a:tr>
              <a:tr h="373525">
                <a:tc>
                  <a:txBody>
                    <a:bodyPr/>
                    <a:lstStyle/>
                    <a:p>
                      <a:pPr marL="0" marR="0" lvl="0" indent="0" algn="ctr" rtl="0">
                        <a:spcBef>
                          <a:spcPts val="0"/>
                        </a:spcBef>
                        <a:spcAft>
                          <a:spcPts val="0"/>
                        </a:spcAft>
                        <a:buNone/>
                      </a:pPr>
                      <a:r>
                        <a:rPr lang="en-US" sz="1400" b="0"/>
                        <a:t>Desmin</a:t>
                      </a:r>
                      <a:endParaRPr sz="1400" b="0"/>
                    </a:p>
                  </a:txBody>
                  <a:tcPr marL="86350" marR="86350" marT="50300" marB="50300" anchor="ctr"/>
                </a:tc>
                <a:tc>
                  <a:txBody>
                    <a:bodyPr/>
                    <a:lstStyle/>
                    <a:p>
                      <a:pPr marL="0" marR="0" lvl="0" indent="0" algn="ctr" rtl="0">
                        <a:spcBef>
                          <a:spcPts val="0"/>
                        </a:spcBef>
                        <a:spcAft>
                          <a:spcPts val="0"/>
                        </a:spcAft>
                        <a:buNone/>
                      </a:pPr>
                      <a:r>
                        <a:rPr lang="en-US" sz="1400" b="0"/>
                        <a:t>Abcam</a:t>
                      </a:r>
                      <a:endParaRPr sz="1400" b="0"/>
                    </a:p>
                  </a:txBody>
                  <a:tcPr marL="86350" marR="86350" marT="50300" marB="50300" anchor="ctr"/>
                </a:tc>
                <a:tc>
                  <a:txBody>
                    <a:bodyPr/>
                    <a:lstStyle/>
                    <a:p>
                      <a:pPr marL="0" marR="0" lvl="0" indent="0" algn="ctr" rtl="0">
                        <a:spcBef>
                          <a:spcPts val="0"/>
                        </a:spcBef>
                        <a:spcAft>
                          <a:spcPts val="0"/>
                        </a:spcAft>
                        <a:buNone/>
                      </a:pPr>
                      <a:r>
                        <a:rPr lang="en-US" sz="1400" b="0"/>
                        <a:t>ab32362</a:t>
                      </a:r>
                      <a:endParaRPr/>
                    </a:p>
                  </a:txBody>
                  <a:tcPr marL="86350" marR="86350" marT="50300" marB="50300" anchor="ctr"/>
                </a:tc>
                <a:tc>
                  <a:txBody>
                    <a:bodyPr/>
                    <a:lstStyle/>
                    <a:p>
                      <a:pPr marL="0" marR="0" lvl="0" indent="0" algn="ctr" rtl="0">
                        <a:spcBef>
                          <a:spcPts val="0"/>
                        </a:spcBef>
                        <a:spcAft>
                          <a:spcPts val="0"/>
                        </a:spcAft>
                        <a:buNone/>
                      </a:pPr>
                      <a:r>
                        <a:rPr lang="en-US" sz="1400" b="0"/>
                        <a:t>Rabbit</a:t>
                      </a:r>
                      <a:endParaRPr/>
                    </a:p>
                  </a:txBody>
                  <a:tcPr marL="86350" marR="86350" marT="50300" marB="50300" anchor="ctr"/>
                </a:tc>
                <a:tc>
                  <a:txBody>
                    <a:bodyPr/>
                    <a:lstStyle/>
                    <a:p>
                      <a:pPr marL="0" marR="0" lvl="0" indent="0" algn="ctr" rtl="0">
                        <a:spcBef>
                          <a:spcPts val="0"/>
                        </a:spcBef>
                        <a:spcAft>
                          <a:spcPts val="0"/>
                        </a:spcAft>
                        <a:buNone/>
                      </a:pPr>
                      <a:r>
                        <a:rPr lang="en-US" sz="1400" b="0"/>
                        <a:t>1:250</a:t>
                      </a:r>
                      <a:endParaRPr/>
                    </a:p>
                  </a:txBody>
                  <a:tcPr marL="86350" marR="86350" marT="50300" marB="50300" anchor="ctr"/>
                </a:tc>
                <a:extLst>
                  <a:ext uri="{0D108BD9-81ED-4DB2-BD59-A6C34878D82A}">
                    <a16:rowId xmlns:a16="http://schemas.microsoft.com/office/drawing/2014/main" val="10001"/>
                  </a:ext>
                </a:extLst>
              </a:tr>
              <a:tr h="402325">
                <a:tc>
                  <a:txBody>
                    <a:bodyPr/>
                    <a:lstStyle/>
                    <a:p>
                      <a:pPr marL="0" marR="0" lvl="0" indent="0" algn="ctr" rtl="0">
                        <a:spcBef>
                          <a:spcPts val="0"/>
                        </a:spcBef>
                        <a:spcAft>
                          <a:spcPts val="0"/>
                        </a:spcAft>
                        <a:buNone/>
                      </a:pPr>
                      <a:r>
                        <a:rPr lang="en-US" sz="1400" b="0"/>
                        <a:t>NF-</a:t>
                      </a:r>
                      <a:r>
                        <a:rPr lang="en-US" sz="1400" b="0">
                          <a:solidFill>
                            <a:schemeClr val="dk1"/>
                          </a:solidFill>
                          <a:latin typeface="Calibri"/>
                          <a:ea typeface="Calibri"/>
                          <a:cs typeface="Calibri"/>
                          <a:sym typeface="Calibri"/>
                        </a:rPr>
                        <a:t>κ</a:t>
                      </a:r>
                      <a:r>
                        <a:rPr lang="en-US" sz="1400" b="0"/>
                        <a:t>B p65</a:t>
                      </a:r>
                      <a:endParaRPr sz="1400" b="0"/>
                    </a:p>
                  </a:txBody>
                  <a:tcPr marL="86350" marR="86350" marT="50300" marB="50300" anchor="ctr"/>
                </a:tc>
                <a:tc>
                  <a:txBody>
                    <a:bodyPr/>
                    <a:lstStyle/>
                    <a:p>
                      <a:pPr marL="0" marR="0" lvl="0" indent="0" algn="ctr" rtl="0">
                        <a:spcBef>
                          <a:spcPts val="0"/>
                        </a:spcBef>
                        <a:spcAft>
                          <a:spcPts val="0"/>
                        </a:spcAft>
                        <a:buNone/>
                      </a:pPr>
                      <a:r>
                        <a:rPr lang="en-US" sz="1400" b="0"/>
                        <a:t>Santa Cruz</a:t>
                      </a:r>
                      <a:endParaRPr/>
                    </a:p>
                  </a:txBody>
                  <a:tcPr marL="86350" marR="86350" marT="50300" marB="50300" anchor="ctr"/>
                </a:tc>
                <a:tc>
                  <a:txBody>
                    <a:bodyPr/>
                    <a:lstStyle/>
                    <a:p>
                      <a:pPr marL="0" marR="0" lvl="0" indent="0" algn="ctr" rtl="0">
                        <a:spcBef>
                          <a:spcPts val="0"/>
                        </a:spcBef>
                        <a:spcAft>
                          <a:spcPts val="0"/>
                        </a:spcAft>
                        <a:buNone/>
                      </a:pPr>
                      <a:r>
                        <a:rPr lang="en-US" sz="1400" b="0"/>
                        <a:t>Sc-8008</a:t>
                      </a:r>
                      <a:endParaRPr/>
                    </a:p>
                  </a:txBody>
                  <a:tcPr marL="86350" marR="86350" marT="50300" marB="50300" anchor="ctr"/>
                </a:tc>
                <a:tc>
                  <a:txBody>
                    <a:bodyPr/>
                    <a:lstStyle/>
                    <a:p>
                      <a:pPr marL="0" marR="0" lvl="0" indent="0" algn="ctr" rtl="0">
                        <a:spcBef>
                          <a:spcPts val="0"/>
                        </a:spcBef>
                        <a:spcAft>
                          <a:spcPts val="0"/>
                        </a:spcAft>
                        <a:buNone/>
                      </a:pPr>
                      <a:r>
                        <a:rPr lang="en-US" sz="1400" b="0"/>
                        <a:t>Mouse</a:t>
                      </a:r>
                      <a:endParaRPr/>
                    </a:p>
                  </a:txBody>
                  <a:tcPr marL="86350" marR="86350" marT="50300" marB="50300" anchor="ctr"/>
                </a:tc>
                <a:tc>
                  <a:txBody>
                    <a:bodyPr/>
                    <a:lstStyle/>
                    <a:p>
                      <a:pPr marL="0" marR="0" lvl="0" indent="0" algn="ctr" rtl="0">
                        <a:spcBef>
                          <a:spcPts val="0"/>
                        </a:spcBef>
                        <a:spcAft>
                          <a:spcPts val="0"/>
                        </a:spcAft>
                        <a:buNone/>
                      </a:pPr>
                      <a:r>
                        <a:rPr lang="en-US" sz="1400" b="0"/>
                        <a:t>IHC: 1:200</a:t>
                      </a:r>
                      <a:endParaRPr/>
                    </a:p>
                    <a:p>
                      <a:pPr marL="0" marR="0" lvl="0" indent="0" algn="ctr" rtl="0">
                        <a:spcBef>
                          <a:spcPts val="0"/>
                        </a:spcBef>
                        <a:spcAft>
                          <a:spcPts val="0"/>
                        </a:spcAft>
                        <a:buNone/>
                      </a:pPr>
                      <a:r>
                        <a:rPr lang="en-US" sz="1400" b="0"/>
                        <a:t>WB: 1:1000</a:t>
                      </a:r>
                      <a:endParaRPr/>
                    </a:p>
                  </a:txBody>
                  <a:tcPr marL="86350" marR="86350" marT="50300" marB="50300" anchor="ctr"/>
                </a:tc>
                <a:extLst>
                  <a:ext uri="{0D108BD9-81ED-4DB2-BD59-A6C34878D82A}">
                    <a16:rowId xmlns:a16="http://schemas.microsoft.com/office/drawing/2014/main" val="10002"/>
                  </a:ext>
                </a:extLst>
              </a:tr>
              <a:tr h="373525">
                <a:tc>
                  <a:txBody>
                    <a:bodyPr/>
                    <a:lstStyle/>
                    <a:p>
                      <a:pPr marL="0" marR="0" lvl="0" indent="0" algn="ctr" rtl="0">
                        <a:spcBef>
                          <a:spcPts val="0"/>
                        </a:spcBef>
                        <a:spcAft>
                          <a:spcPts val="0"/>
                        </a:spcAft>
                        <a:buNone/>
                      </a:pPr>
                      <a:r>
                        <a:rPr lang="en-US" sz="1400" b="0"/>
                        <a:t>PD-L1</a:t>
                      </a:r>
                      <a:endParaRPr/>
                    </a:p>
                  </a:txBody>
                  <a:tcPr marL="86350" marR="86350" marT="50300" marB="50300" anchor="ctr"/>
                </a:tc>
                <a:tc>
                  <a:txBody>
                    <a:bodyPr/>
                    <a:lstStyle/>
                    <a:p>
                      <a:pPr marL="0" marR="0" lvl="0" indent="0" algn="ctr" rtl="0">
                        <a:spcBef>
                          <a:spcPts val="0"/>
                        </a:spcBef>
                        <a:spcAft>
                          <a:spcPts val="0"/>
                        </a:spcAft>
                        <a:buNone/>
                      </a:pPr>
                      <a:r>
                        <a:rPr lang="en-US" sz="1400" b="0"/>
                        <a:t>Cell Signaling </a:t>
                      </a:r>
                      <a:endParaRPr sz="1400" b="0"/>
                    </a:p>
                  </a:txBody>
                  <a:tcPr marL="86350" marR="86350" marT="50300" marB="50300" anchor="ctr"/>
                </a:tc>
                <a:tc>
                  <a:txBody>
                    <a:bodyPr/>
                    <a:lstStyle/>
                    <a:p>
                      <a:pPr marL="0" marR="0" lvl="0" indent="0" algn="ctr" rtl="0">
                        <a:spcBef>
                          <a:spcPts val="0"/>
                        </a:spcBef>
                        <a:spcAft>
                          <a:spcPts val="0"/>
                        </a:spcAft>
                        <a:buNone/>
                      </a:pPr>
                      <a:r>
                        <a:rPr lang="en-US" sz="1400" b="0"/>
                        <a:t>13684S</a:t>
                      </a:r>
                      <a:endParaRPr/>
                    </a:p>
                  </a:txBody>
                  <a:tcPr marL="86350" marR="86350" marT="50300" marB="50300" anchor="ctr"/>
                </a:tc>
                <a:tc>
                  <a:txBody>
                    <a:bodyPr/>
                    <a:lstStyle/>
                    <a:p>
                      <a:pPr marL="0" marR="0" lvl="0" indent="0" algn="ctr" rtl="0">
                        <a:spcBef>
                          <a:spcPts val="0"/>
                        </a:spcBef>
                        <a:spcAft>
                          <a:spcPts val="0"/>
                        </a:spcAft>
                        <a:buNone/>
                      </a:pPr>
                      <a:r>
                        <a:rPr lang="en-US" sz="1400" b="0"/>
                        <a:t>Rabbit</a:t>
                      </a:r>
                      <a:endParaRPr/>
                    </a:p>
                  </a:txBody>
                  <a:tcPr marL="86350" marR="86350" marT="50300" marB="50300" anchor="ctr"/>
                </a:tc>
                <a:tc>
                  <a:txBody>
                    <a:bodyPr/>
                    <a:lstStyle/>
                    <a:p>
                      <a:pPr marL="0" marR="0" lvl="0" indent="0" algn="ctr" rtl="0">
                        <a:spcBef>
                          <a:spcPts val="0"/>
                        </a:spcBef>
                        <a:spcAft>
                          <a:spcPts val="0"/>
                        </a:spcAft>
                        <a:buNone/>
                      </a:pPr>
                      <a:r>
                        <a:rPr lang="en-US" sz="1400" b="0"/>
                        <a:t>IHC: 1:200</a:t>
                      </a:r>
                      <a:endParaRPr/>
                    </a:p>
                    <a:p>
                      <a:pPr marL="0" marR="0" lvl="0" indent="0" algn="ctr" rtl="0">
                        <a:spcBef>
                          <a:spcPts val="0"/>
                        </a:spcBef>
                        <a:spcAft>
                          <a:spcPts val="0"/>
                        </a:spcAft>
                        <a:buNone/>
                      </a:pPr>
                      <a:r>
                        <a:rPr lang="en-US" sz="1400" b="0"/>
                        <a:t>WB: 1:1000</a:t>
                      </a:r>
                      <a:endParaRPr/>
                    </a:p>
                  </a:txBody>
                  <a:tcPr marL="86350" marR="86350" marT="50300" marB="50300" anchor="ctr"/>
                </a:tc>
                <a:extLst>
                  <a:ext uri="{0D108BD9-81ED-4DB2-BD59-A6C34878D82A}">
                    <a16:rowId xmlns:a16="http://schemas.microsoft.com/office/drawing/2014/main" val="10003"/>
                  </a:ext>
                </a:extLst>
              </a:tr>
              <a:tr h="402325">
                <a:tc>
                  <a:txBody>
                    <a:bodyPr/>
                    <a:lstStyle/>
                    <a:p>
                      <a:pPr marL="0" marR="0" lvl="0" indent="0" algn="ctr" rtl="0">
                        <a:spcBef>
                          <a:spcPts val="0"/>
                        </a:spcBef>
                        <a:spcAft>
                          <a:spcPts val="0"/>
                        </a:spcAft>
                        <a:buNone/>
                      </a:pPr>
                      <a:r>
                        <a:rPr lang="en-US" sz="1400" b="0">
                          <a:solidFill>
                            <a:schemeClr val="dk1"/>
                          </a:solidFill>
                        </a:rPr>
                        <a:t>Mφ</a:t>
                      </a:r>
                      <a:endParaRPr sz="1400" b="0">
                        <a:solidFill>
                          <a:schemeClr val="dk1"/>
                        </a:solidFill>
                      </a:endParaRPr>
                    </a:p>
                  </a:txBody>
                  <a:tcPr marL="86350" marR="86350" marT="50300" marB="50300" anchor="ctr"/>
                </a:tc>
                <a:tc>
                  <a:txBody>
                    <a:bodyPr/>
                    <a:lstStyle/>
                    <a:p>
                      <a:pPr marL="0" marR="0" lvl="0" indent="0" algn="ctr" rtl="0">
                        <a:spcBef>
                          <a:spcPts val="0"/>
                        </a:spcBef>
                        <a:spcAft>
                          <a:spcPts val="0"/>
                        </a:spcAft>
                        <a:buNone/>
                      </a:pPr>
                      <a:r>
                        <a:rPr lang="en-US" sz="1400" b="0"/>
                        <a:t>LifeSpan BioScience</a:t>
                      </a:r>
                      <a:endParaRPr sz="1400" b="0"/>
                    </a:p>
                  </a:txBody>
                  <a:tcPr marL="86350" marR="86350" marT="50300" marB="50300" anchor="ctr"/>
                </a:tc>
                <a:tc>
                  <a:txBody>
                    <a:bodyPr/>
                    <a:lstStyle/>
                    <a:p>
                      <a:pPr marL="0" marR="0" lvl="0" indent="0" algn="ctr" rtl="0">
                        <a:spcBef>
                          <a:spcPts val="0"/>
                        </a:spcBef>
                        <a:spcAft>
                          <a:spcPts val="0"/>
                        </a:spcAft>
                        <a:buNone/>
                      </a:pPr>
                      <a:r>
                        <a:rPr lang="en-US" sz="1400" b="0"/>
                        <a:t>LS-B9966</a:t>
                      </a:r>
                      <a:endParaRPr/>
                    </a:p>
                  </a:txBody>
                  <a:tcPr marL="86350" marR="86350" marT="50300" marB="50300" anchor="ctr"/>
                </a:tc>
                <a:tc>
                  <a:txBody>
                    <a:bodyPr/>
                    <a:lstStyle/>
                    <a:p>
                      <a:pPr marL="0" marR="0" lvl="0" indent="0" algn="ctr" rtl="0">
                        <a:spcBef>
                          <a:spcPts val="0"/>
                        </a:spcBef>
                        <a:spcAft>
                          <a:spcPts val="0"/>
                        </a:spcAft>
                        <a:buNone/>
                      </a:pPr>
                      <a:r>
                        <a:rPr lang="en-US" sz="1400" b="0"/>
                        <a:t>Mouse</a:t>
                      </a:r>
                      <a:endParaRPr/>
                    </a:p>
                  </a:txBody>
                  <a:tcPr marL="86350" marR="86350" marT="50300" marB="50300" anchor="ctr"/>
                </a:tc>
                <a:tc>
                  <a:txBody>
                    <a:bodyPr/>
                    <a:lstStyle/>
                    <a:p>
                      <a:pPr marL="0" marR="0" lvl="0" indent="0" algn="ctr" rtl="0">
                        <a:spcBef>
                          <a:spcPts val="0"/>
                        </a:spcBef>
                        <a:spcAft>
                          <a:spcPts val="0"/>
                        </a:spcAft>
                        <a:buNone/>
                      </a:pPr>
                      <a:r>
                        <a:rPr lang="en-US" sz="1400" b="0"/>
                        <a:t>1:100</a:t>
                      </a:r>
                      <a:endParaRPr/>
                    </a:p>
                  </a:txBody>
                  <a:tcPr marL="86350" marR="86350" marT="50300" marB="50300" anchor="ctr"/>
                </a:tc>
                <a:extLst>
                  <a:ext uri="{0D108BD9-81ED-4DB2-BD59-A6C34878D82A}">
                    <a16:rowId xmlns:a16="http://schemas.microsoft.com/office/drawing/2014/main" val="10004"/>
                  </a:ext>
                </a:extLst>
              </a:tr>
              <a:tr h="500275">
                <a:tc>
                  <a:txBody>
                    <a:bodyPr/>
                    <a:lstStyle/>
                    <a:p>
                      <a:pPr marL="0" marR="0" lvl="0" indent="0" algn="ctr" rtl="0">
                        <a:spcBef>
                          <a:spcPts val="0"/>
                        </a:spcBef>
                        <a:spcAft>
                          <a:spcPts val="0"/>
                        </a:spcAft>
                        <a:buNone/>
                      </a:pPr>
                      <a:r>
                        <a:rPr lang="en-US" sz="1400" b="0"/>
                        <a:t>CD 163</a:t>
                      </a:r>
                      <a:endParaRPr/>
                    </a:p>
                  </a:txBody>
                  <a:tcPr marL="86350" marR="86350" marT="50300" marB="50300" anchor="ctr"/>
                </a:tc>
                <a:tc>
                  <a:txBody>
                    <a:bodyPr/>
                    <a:lstStyle/>
                    <a:p>
                      <a:pPr marL="0" marR="0" lvl="0" indent="0" algn="ctr" rtl="0">
                        <a:spcBef>
                          <a:spcPts val="0"/>
                        </a:spcBef>
                        <a:spcAft>
                          <a:spcPts val="0"/>
                        </a:spcAft>
                        <a:buNone/>
                      </a:pPr>
                      <a:r>
                        <a:rPr lang="en-US" sz="1400" b="0"/>
                        <a:t>Abcam</a:t>
                      </a:r>
                      <a:endParaRPr sz="1400" b="0"/>
                    </a:p>
                  </a:txBody>
                  <a:tcPr marL="86350" marR="86350" marT="50300" marB="50300" anchor="ctr"/>
                </a:tc>
                <a:tc>
                  <a:txBody>
                    <a:bodyPr/>
                    <a:lstStyle/>
                    <a:p>
                      <a:pPr marL="0" marR="0" lvl="0" indent="0" algn="ctr" rtl="0">
                        <a:spcBef>
                          <a:spcPts val="0"/>
                        </a:spcBef>
                        <a:spcAft>
                          <a:spcPts val="0"/>
                        </a:spcAft>
                        <a:buNone/>
                      </a:pPr>
                      <a:r>
                        <a:rPr lang="en-US" sz="1400" b="0"/>
                        <a:t>ab87099</a:t>
                      </a:r>
                      <a:endParaRPr/>
                    </a:p>
                  </a:txBody>
                  <a:tcPr marL="86350" marR="86350" marT="50300" marB="50300" anchor="ctr"/>
                </a:tc>
                <a:tc>
                  <a:txBody>
                    <a:bodyPr/>
                    <a:lstStyle/>
                    <a:p>
                      <a:pPr marL="0" marR="0" lvl="0" indent="0" algn="ctr" rtl="0">
                        <a:spcBef>
                          <a:spcPts val="0"/>
                        </a:spcBef>
                        <a:spcAft>
                          <a:spcPts val="0"/>
                        </a:spcAft>
                        <a:buNone/>
                      </a:pPr>
                      <a:r>
                        <a:rPr lang="en-US" sz="1400" b="0"/>
                        <a:t>Rabbit</a:t>
                      </a:r>
                      <a:endParaRPr/>
                    </a:p>
                  </a:txBody>
                  <a:tcPr marL="86350" marR="86350" marT="50300" marB="50300" anchor="ctr"/>
                </a:tc>
                <a:tc>
                  <a:txBody>
                    <a:bodyPr/>
                    <a:lstStyle/>
                    <a:p>
                      <a:pPr marL="0" marR="0" lvl="0" indent="0" algn="ctr" rtl="0">
                        <a:spcBef>
                          <a:spcPts val="0"/>
                        </a:spcBef>
                        <a:spcAft>
                          <a:spcPts val="0"/>
                        </a:spcAft>
                        <a:buNone/>
                      </a:pPr>
                      <a:r>
                        <a:rPr lang="en-US" sz="1400" b="0"/>
                        <a:t>1:200</a:t>
                      </a:r>
                      <a:endParaRPr/>
                    </a:p>
                  </a:txBody>
                  <a:tcPr marL="86350" marR="86350" marT="50300" marB="50300" anchor="ctr"/>
                </a:tc>
                <a:extLst>
                  <a:ext uri="{0D108BD9-81ED-4DB2-BD59-A6C34878D82A}">
                    <a16:rowId xmlns:a16="http://schemas.microsoft.com/office/drawing/2014/main" val="10005"/>
                  </a:ext>
                </a:extLst>
              </a:tr>
              <a:tr h="500275">
                <a:tc>
                  <a:txBody>
                    <a:bodyPr/>
                    <a:lstStyle/>
                    <a:p>
                      <a:pPr marL="0" marR="0" lvl="0" indent="0" algn="ctr" rtl="0">
                        <a:spcBef>
                          <a:spcPts val="0"/>
                        </a:spcBef>
                        <a:spcAft>
                          <a:spcPts val="0"/>
                        </a:spcAft>
                        <a:buNone/>
                      </a:pPr>
                      <a:r>
                        <a:rPr lang="en-US" sz="1400" b="0"/>
                        <a:t>CD63</a:t>
                      </a:r>
                      <a:endParaRPr/>
                    </a:p>
                  </a:txBody>
                  <a:tcPr marL="86350" marR="86350" marT="50300" marB="50300" anchor="ctr"/>
                </a:tc>
                <a:tc>
                  <a:txBody>
                    <a:bodyPr/>
                    <a:lstStyle/>
                    <a:p>
                      <a:pPr marL="0" marR="0" lvl="0" indent="0" algn="ctr" rtl="0">
                        <a:spcBef>
                          <a:spcPts val="0"/>
                        </a:spcBef>
                        <a:spcAft>
                          <a:spcPts val="0"/>
                        </a:spcAft>
                        <a:buNone/>
                      </a:pPr>
                      <a:r>
                        <a:rPr lang="en-US" sz="1400" b="0"/>
                        <a:t>Abcam</a:t>
                      </a:r>
                      <a:endParaRPr sz="1400" b="0"/>
                    </a:p>
                  </a:txBody>
                  <a:tcPr marL="86350" marR="86350" marT="50300" marB="50300" anchor="ctr"/>
                </a:tc>
                <a:tc>
                  <a:txBody>
                    <a:bodyPr/>
                    <a:lstStyle/>
                    <a:p>
                      <a:pPr marL="0" marR="0" lvl="0" indent="0" algn="ctr" rtl="0">
                        <a:spcBef>
                          <a:spcPts val="0"/>
                        </a:spcBef>
                        <a:spcAft>
                          <a:spcPts val="0"/>
                        </a:spcAft>
                        <a:buNone/>
                      </a:pPr>
                      <a:r>
                        <a:rPr lang="en-US" sz="1400" b="0"/>
                        <a:t>ab271296</a:t>
                      </a:r>
                      <a:endParaRPr/>
                    </a:p>
                  </a:txBody>
                  <a:tcPr marL="86350" marR="86350" marT="50300" marB="50300" anchor="ctr"/>
                </a:tc>
                <a:tc>
                  <a:txBody>
                    <a:bodyPr/>
                    <a:lstStyle/>
                    <a:p>
                      <a:pPr marL="0" marR="0" lvl="0" indent="0" algn="ctr" rtl="0">
                        <a:spcBef>
                          <a:spcPts val="0"/>
                        </a:spcBef>
                        <a:spcAft>
                          <a:spcPts val="0"/>
                        </a:spcAft>
                        <a:buNone/>
                      </a:pPr>
                      <a:r>
                        <a:rPr lang="en-US" sz="1400" b="0"/>
                        <a:t>Mouse</a:t>
                      </a:r>
                      <a:endParaRPr/>
                    </a:p>
                  </a:txBody>
                  <a:tcPr marL="86350" marR="86350" marT="50300" marB="50300" anchor="ctr"/>
                </a:tc>
                <a:tc>
                  <a:txBody>
                    <a:bodyPr/>
                    <a:lstStyle/>
                    <a:p>
                      <a:pPr marL="0" marR="0" lvl="0" indent="0" algn="ctr" rtl="0">
                        <a:spcBef>
                          <a:spcPts val="0"/>
                        </a:spcBef>
                        <a:spcAft>
                          <a:spcPts val="0"/>
                        </a:spcAft>
                        <a:buNone/>
                      </a:pPr>
                      <a:r>
                        <a:rPr lang="en-US" sz="1400" b="0"/>
                        <a:t>1:1000</a:t>
                      </a:r>
                      <a:endParaRPr/>
                    </a:p>
                  </a:txBody>
                  <a:tcPr marL="86350" marR="86350" marT="50300" marB="50300" anchor="ctr"/>
                </a:tc>
                <a:extLst>
                  <a:ext uri="{0D108BD9-81ED-4DB2-BD59-A6C34878D82A}">
                    <a16:rowId xmlns:a16="http://schemas.microsoft.com/office/drawing/2014/main" val="10006"/>
                  </a:ext>
                </a:extLst>
              </a:tr>
              <a:tr h="500275">
                <a:tc>
                  <a:txBody>
                    <a:bodyPr/>
                    <a:lstStyle/>
                    <a:p>
                      <a:pPr marL="0" marR="0" lvl="0" indent="0" algn="ctr" rtl="0">
                        <a:spcBef>
                          <a:spcPts val="0"/>
                        </a:spcBef>
                        <a:spcAft>
                          <a:spcPts val="0"/>
                        </a:spcAft>
                        <a:buNone/>
                      </a:pPr>
                      <a:r>
                        <a:rPr lang="en-US" sz="1400" b="0"/>
                        <a:t>CD9</a:t>
                      </a:r>
                      <a:endParaRPr/>
                    </a:p>
                  </a:txBody>
                  <a:tcPr marL="86350" marR="86350" marT="50300" marB="50300" anchor="ctr"/>
                </a:tc>
                <a:tc>
                  <a:txBody>
                    <a:bodyPr/>
                    <a:lstStyle/>
                    <a:p>
                      <a:pPr marL="0" marR="0" lvl="0" indent="0" algn="ctr" rtl="0">
                        <a:lnSpc>
                          <a:spcPct val="100000"/>
                        </a:lnSpc>
                        <a:spcBef>
                          <a:spcPts val="0"/>
                        </a:spcBef>
                        <a:spcAft>
                          <a:spcPts val="0"/>
                        </a:spcAft>
                        <a:buClr>
                          <a:schemeClr val="dk1"/>
                        </a:buClr>
                        <a:buSzPts val="1400"/>
                        <a:buFont typeface="Calibri"/>
                        <a:buNone/>
                      </a:pPr>
                      <a:r>
                        <a:rPr lang="en-US" sz="1400" b="0"/>
                        <a:t>Cell Signaling</a:t>
                      </a:r>
                      <a:endParaRPr/>
                    </a:p>
                  </a:txBody>
                  <a:tcPr marL="86350" marR="86350" marT="50300" marB="50300" anchor="ctr"/>
                </a:tc>
                <a:tc>
                  <a:txBody>
                    <a:bodyPr/>
                    <a:lstStyle/>
                    <a:p>
                      <a:pPr marL="0" marR="0" lvl="0" indent="0" algn="ctr" rtl="0">
                        <a:spcBef>
                          <a:spcPts val="0"/>
                        </a:spcBef>
                        <a:spcAft>
                          <a:spcPts val="0"/>
                        </a:spcAft>
                        <a:buNone/>
                      </a:pPr>
                      <a:r>
                        <a:rPr lang="en-US" sz="1400" b="0"/>
                        <a:t>D801A</a:t>
                      </a:r>
                      <a:endParaRPr/>
                    </a:p>
                  </a:txBody>
                  <a:tcPr marL="86350" marR="86350" marT="50300" marB="50300" anchor="ctr"/>
                </a:tc>
                <a:tc>
                  <a:txBody>
                    <a:bodyPr/>
                    <a:lstStyle/>
                    <a:p>
                      <a:pPr marL="0" marR="0" lvl="0" indent="0" algn="ctr" rtl="0">
                        <a:spcBef>
                          <a:spcPts val="0"/>
                        </a:spcBef>
                        <a:spcAft>
                          <a:spcPts val="0"/>
                        </a:spcAft>
                        <a:buNone/>
                      </a:pPr>
                      <a:r>
                        <a:rPr lang="en-US" sz="1400" b="0"/>
                        <a:t>Rabbit</a:t>
                      </a:r>
                      <a:endParaRPr/>
                    </a:p>
                  </a:txBody>
                  <a:tcPr marL="86350" marR="86350" marT="50300" marB="50300" anchor="ctr"/>
                </a:tc>
                <a:tc>
                  <a:txBody>
                    <a:bodyPr/>
                    <a:lstStyle/>
                    <a:p>
                      <a:pPr marL="0" marR="0" lvl="0" indent="0" algn="ctr" rtl="0">
                        <a:spcBef>
                          <a:spcPts val="0"/>
                        </a:spcBef>
                        <a:spcAft>
                          <a:spcPts val="0"/>
                        </a:spcAft>
                        <a:buNone/>
                      </a:pPr>
                      <a:r>
                        <a:rPr lang="en-US" sz="1400" b="0"/>
                        <a:t>1:1000</a:t>
                      </a:r>
                      <a:endParaRPr/>
                    </a:p>
                  </a:txBody>
                  <a:tcPr marL="86350" marR="86350" marT="50300" marB="50300" anchor="ctr"/>
                </a:tc>
                <a:extLst>
                  <a:ext uri="{0D108BD9-81ED-4DB2-BD59-A6C34878D82A}">
                    <a16:rowId xmlns:a16="http://schemas.microsoft.com/office/drawing/2014/main" val="10007"/>
                  </a:ext>
                </a:extLst>
              </a:tr>
              <a:tr h="500275">
                <a:tc>
                  <a:txBody>
                    <a:bodyPr/>
                    <a:lstStyle/>
                    <a:p>
                      <a:pPr marL="0" marR="0" lvl="0" indent="0" algn="ctr" rtl="0">
                        <a:spcBef>
                          <a:spcPts val="0"/>
                        </a:spcBef>
                        <a:spcAft>
                          <a:spcPts val="0"/>
                        </a:spcAft>
                        <a:buNone/>
                      </a:pPr>
                      <a:r>
                        <a:rPr lang="en-US" sz="1400" b="0"/>
                        <a:t>Flotillin-1</a:t>
                      </a:r>
                      <a:endParaRPr/>
                    </a:p>
                  </a:txBody>
                  <a:tcPr marL="86350" marR="86350" marT="50300" marB="50300" anchor="ctr"/>
                </a:tc>
                <a:tc>
                  <a:txBody>
                    <a:bodyPr/>
                    <a:lstStyle/>
                    <a:p>
                      <a:pPr marL="0" marR="0" lvl="0" indent="0" algn="ctr" rtl="0">
                        <a:spcBef>
                          <a:spcPts val="0"/>
                        </a:spcBef>
                        <a:spcAft>
                          <a:spcPts val="0"/>
                        </a:spcAft>
                        <a:buNone/>
                      </a:pPr>
                      <a:r>
                        <a:rPr lang="en-US" sz="1400" b="0"/>
                        <a:t>Cell Signaling</a:t>
                      </a:r>
                      <a:endParaRPr/>
                    </a:p>
                  </a:txBody>
                  <a:tcPr marL="86350" marR="86350" marT="50300" marB="50300" anchor="ctr"/>
                </a:tc>
                <a:tc>
                  <a:txBody>
                    <a:bodyPr/>
                    <a:lstStyle/>
                    <a:p>
                      <a:pPr marL="0" marR="0" lvl="0" indent="0" algn="ctr" rtl="0">
                        <a:spcBef>
                          <a:spcPts val="0"/>
                        </a:spcBef>
                        <a:spcAft>
                          <a:spcPts val="0"/>
                        </a:spcAft>
                        <a:buNone/>
                      </a:pPr>
                      <a:r>
                        <a:rPr lang="en-US" sz="1400" b="0"/>
                        <a:t>3253S</a:t>
                      </a:r>
                      <a:endParaRPr/>
                    </a:p>
                  </a:txBody>
                  <a:tcPr marL="86350" marR="86350" marT="50300" marB="50300" anchor="ctr"/>
                </a:tc>
                <a:tc>
                  <a:txBody>
                    <a:bodyPr/>
                    <a:lstStyle/>
                    <a:p>
                      <a:pPr marL="0" marR="0" lvl="0" indent="0" algn="ctr" rtl="0">
                        <a:spcBef>
                          <a:spcPts val="0"/>
                        </a:spcBef>
                        <a:spcAft>
                          <a:spcPts val="0"/>
                        </a:spcAft>
                        <a:buNone/>
                      </a:pPr>
                      <a:r>
                        <a:rPr lang="en-US" sz="1400" b="0"/>
                        <a:t>Rabbit</a:t>
                      </a:r>
                      <a:endParaRPr/>
                    </a:p>
                  </a:txBody>
                  <a:tcPr marL="86350" marR="86350" marT="50300" marB="50300" anchor="ctr"/>
                </a:tc>
                <a:tc>
                  <a:txBody>
                    <a:bodyPr/>
                    <a:lstStyle/>
                    <a:p>
                      <a:pPr marL="0" marR="0" lvl="0" indent="0" algn="ctr" rtl="0">
                        <a:spcBef>
                          <a:spcPts val="0"/>
                        </a:spcBef>
                        <a:spcAft>
                          <a:spcPts val="0"/>
                        </a:spcAft>
                        <a:buNone/>
                      </a:pPr>
                      <a:r>
                        <a:rPr lang="en-US" sz="1400" b="0"/>
                        <a:t>1:1000</a:t>
                      </a:r>
                      <a:endParaRPr/>
                    </a:p>
                  </a:txBody>
                  <a:tcPr marL="86350" marR="86350" marT="50300" marB="50300" anchor="ctr"/>
                </a:tc>
                <a:extLst>
                  <a:ext uri="{0D108BD9-81ED-4DB2-BD59-A6C34878D82A}">
                    <a16:rowId xmlns:a16="http://schemas.microsoft.com/office/drawing/2014/main" val="10008"/>
                  </a:ext>
                </a:extLst>
              </a:tr>
              <a:tr h="500275">
                <a:tc>
                  <a:txBody>
                    <a:bodyPr/>
                    <a:lstStyle/>
                    <a:p>
                      <a:pPr marL="0" marR="0" lvl="0" indent="0" algn="ctr" rtl="0">
                        <a:spcBef>
                          <a:spcPts val="0"/>
                        </a:spcBef>
                        <a:spcAft>
                          <a:spcPts val="0"/>
                        </a:spcAft>
                        <a:buNone/>
                      </a:pPr>
                      <a:r>
                        <a:rPr lang="en-US" sz="1400" b="0"/>
                        <a:t>Pax7</a:t>
                      </a:r>
                      <a:endParaRPr/>
                    </a:p>
                  </a:txBody>
                  <a:tcPr marL="86350" marR="86350" marT="50300" marB="50300" anchor="ctr"/>
                </a:tc>
                <a:tc>
                  <a:txBody>
                    <a:bodyPr/>
                    <a:lstStyle/>
                    <a:p>
                      <a:pPr marL="0" marR="0" lvl="0" indent="0" algn="ctr" rtl="0">
                        <a:spcBef>
                          <a:spcPts val="0"/>
                        </a:spcBef>
                        <a:spcAft>
                          <a:spcPts val="0"/>
                        </a:spcAft>
                        <a:buNone/>
                      </a:pPr>
                      <a:r>
                        <a:rPr lang="en-US" sz="1400" b="0"/>
                        <a:t>ThermoFisher</a:t>
                      </a:r>
                      <a:endParaRPr sz="1400" b="0"/>
                    </a:p>
                  </a:txBody>
                  <a:tcPr marL="86350" marR="86350" marT="50300" marB="50300" anchor="ctr"/>
                </a:tc>
                <a:tc>
                  <a:txBody>
                    <a:bodyPr/>
                    <a:lstStyle/>
                    <a:p>
                      <a:pPr marL="0" marR="0" lvl="0" indent="0" algn="ctr" rtl="0">
                        <a:spcBef>
                          <a:spcPts val="0"/>
                        </a:spcBef>
                        <a:spcAft>
                          <a:spcPts val="0"/>
                        </a:spcAft>
                        <a:buNone/>
                      </a:pPr>
                      <a:r>
                        <a:rPr lang="en-US" sz="1400" b="0"/>
                        <a:t>PA1-117</a:t>
                      </a:r>
                      <a:endParaRPr/>
                    </a:p>
                  </a:txBody>
                  <a:tcPr marL="86350" marR="86350" marT="50300" marB="50300" anchor="ctr"/>
                </a:tc>
                <a:tc>
                  <a:txBody>
                    <a:bodyPr/>
                    <a:lstStyle/>
                    <a:p>
                      <a:pPr marL="0" marR="0" lvl="0" indent="0" algn="ctr" rtl="0">
                        <a:spcBef>
                          <a:spcPts val="0"/>
                        </a:spcBef>
                        <a:spcAft>
                          <a:spcPts val="0"/>
                        </a:spcAft>
                        <a:buNone/>
                      </a:pPr>
                      <a:r>
                        <a:rPr lang="en-US" sz="1400" b="0"/>
                        <a:t>Rabbit</a:t>
                      </a:r>
                      <a:endParaRPr/>
                    </a:p>
                  </a:txBody>
                  <a:tcPr marL="86350" marR="86350" marT="50300" marB="50300" anchor="ctr"/>
                </a:tc>
                <a:tc>
                  <a:txBody>
                    <a:bodyPr/>
                    <a:lstStyle/>
                    <a:p>
                      <a:pPr marL="0" marR="0" lvl="0" indent="0" algn="ctr" rtl="0">
                        <a:spcBef>
                          <a:spcPts val="0"/>
                        </a:spcBef>
                        <a:spcAft>
                          <a:spcPts val="0"/>
                        </a:spcAft>
                        <a:buNone/>
                      </a:pPr>
                      <a:r>
                        <a:rPr lang="en-US" sz="1400" b="0"/>
                        <a:t>1:100</a:t>
                      </a:r>
                      <a:endParaRPr/>
                    </a:p>
                  </a:txBody>
                  <a:tcPr marL="86350" marR="86350" marT="50300" marB="50300" anchor="ctr"/>
                </a:tc>
                <a:extLst>
                  <a:ext uri="{0D108BD9-81ED-4DB2-BD59-A6C34878D82A}">
                    <a16:rowId xmlns:a16="http://schemas.microsoft.com/office/drawing/2014/main" val="10009"/>
                  </a:ext>
                </a:extLst>
              </a:tr>
              <a:tr h="500275">
                <a:tc>
                  <a:txBody>
                    <a:bodyPr/>
                    <a:lstStyle/>
                    <a:p>
                      <a:pPr marL="0" marR="0" lvl="0" indent="0" algn="ctr" rtl="0">
                        <a:spcBef>
                          <a:spcPts val="0"/>
                        </a:spcBef>
                        <a:spcAft>
                          <a:spcPts val="0"/>
                        </a:spcAft>
                        <a:buNone/>
                      </a:pPr>
                      <a:r>
                        <a:rPr lang="en-US" sz="1400" b="0"/>
                        <a:t>MyoD (5.8A)</a:t>
                      </a:r>
                      <a:endParaRPr/>
                    </a:p>
                  </a:txBody>
                  <a:tcPr marL="86350" marR="86350" marT="50300" marB="50300" anchor="ctr"/>
                </a:tc>
                <a:tc>
                  <a:txBody>
                    <a:bodyPr/>
                    <a:lstStyle/>
                    <a:p>
                      <a:pPr marL="0" marR="0" lvl="0" indent="0" algn="ctr" rtl="0">
                        <a:lnSpc>
                          <a:spcPct val="100000"/>
                        </a:lnSpc>
                        <a:spcBef>
                          <a:spcPts val="0"/>
                        </a:spcBef>
                        <a:spcAft>
                          <a:spcPts val="0"/>
                        </a:spcAft>
                        <a:buClr>
                          <a:schemeClr val="dk1"/>
                        </a:buClr>
                        <a:buSzPts val="1400"/>
                        <a:buFont typeface="Calibri"/>
                        <a:buNone/>
                      </a:pPr>
                      <a:r>
                        <a:rPr lang="en-US" sz="1400" b="0"/>
                        <a:t>ThermoFisher</a:t>
                      </a:r>
                      <a:endParaRPr sz="1400" b="0"/>
                    </a:p>
                  </a:txBody>
                  <a:tcPr marL="86350" marR="86350" marT="50300" marB="50300" anchor="ctr"/>
                </a:tc>
                <a:tc>
                  <a:txBody>
                    <a:bodyPr/>
                    <a:lstStyle/>
                    <a:p>
                      <a:pPr marL="0" marR="0" lvl="0" indent="0" algn="ctr" rtl="0">
                        <a:spcBef>
                          <a:spcPts val="0"/>
                        </a:spcBef>
                        <a:spcAft>
                          <a:spcPts val="0"/>
                        </a:spcAft>
                        <a:buNone/>
                      </a:pPr>
                      <a:r>
                        <a:rPr lang="en-US" sz="1400" b="0"/>
                        <a:t>MA1-41017</a:t>
                      </a:r>
                      <a:endParaRPr/>
                    </a:p>
                  </a:txBody>
                  <a:tcPr marL="86350" marR="86350" marT="50300" marB="50300" anchor="ctr"/>
                </a:tc>
                <a:tc>
                  <a:txBody>
                    <a:bodyPr/>
                    <a:lstStyle/>
                    <a:p>
                      <a:pPr marL="0" marR="0" lvl="0" indent="0" algn="ctr" rtl="0">
                        <a:spcBef>
                          <a:spcPts val="0"/>
                        </a:spcBef>
                        <a:spcAft>
                          <a:spcPts val="0"/>
                        </a:spcAft>
                        <a:buNone/>
                      </a:pPr>
                      <a:r>
                        <a:rPr lang="en-US" sz="1400" b="0"/>
                        <a:t>Mouse</a:t>
                      </a:r>
                      <a:endParaRPr/>
                    </a:p>
                  </a:txBody>
                  <a:tcPr marL="86350" marR="86350" marT="50300" marB="50300" anchor="ctr"/>
                </a:tc>
                <a:tc>
                  <a:txBody>
                    <a:bodyPr/>
                    <a:lstStyle/>
                    <a:p>
                      <a:pPr marL="0" marR="0" lvl="0" indent="0" algn="ctr" rtl="0">
                        <a:spcBef>
                          <a:spcPts val="0"/>
                        </a:spcBef>
                        <a:spcAft>
                          <a:spcPts val="0"/>
                        </a:spcAft>
                        <a:buNone/>
                      </a:pPr>
                      <a:r>
                        <a:rPr lang="en-US" sz="1400" b="0"/>
                        <a:t>1:200</a:t>
                      </a:r>
                      <a:endParaRPr/>
                    </a:p>
                  </a:txBody>
                  <a:tcPr marL="86350" marR="86350" marT="50300" marB="50300" anchor="ctr"/>
                </a:tc>
                <a:extLst>
                  <a:ext uri="{0D108BD9-81ED-4DB2-BD59-A6C34878D82A}">
                    <a16:rowId xmlns:a16="http://schemas.microsoft.com/office/drawing/2014/main" val="10010"/>
                  </a:ext>
                </a:extLst>
              </a:tr>
              <a:tr h="500275">
                <a:tc>
                  <a:txBody>
                    <a:bodyPr/>
                    <a:lstStyle/>
                    <a:p>
                      <a:pPr marL="0" marR="0" lvl="0" indent="0" algn="ctr" rtl="0">
                        <a:spcBef>
                          <a:spcPts val="0"/>
                        </a:spcBef>
                        <a:spcAft>
                          <a:spcPts val="0"/>
                        </a:spcAft>
                        <a:buNone/>
                      </a:pPr>
                      <a:r>
                        <a:rPr lang="en-US" sz="1400" b="0"/>
                        <a:t>Heavy Chain Cardiac Myosin</a:t>
                      </a:r>
                      <a:endParaRPr/>
                    </a:p>
                  </a:txBody>
                  <a:tcPr marL="86350" marR="86350" marT="50300" marB="50300" anchor="ctr"/>
                </a:tc>
                <a:tc>
                  <a:txBody>
                    <a:bodyPr/>
                    <a:lstStyle/>
                    <a:p>
                      <a:pPr marL="0" marR="0" lvl="0" indent="0" algn="ctr" rtl="0">
                        <a:spcBef>
                          <a:spcPts val="0"/>
                        </a:spcBef>
                        <a:spcAft>
                          <a:spcPts val="0"/>
                        </a:spcAft>
                        <a:buNone/>
                      </a:pPr>
                      <a:r>
                        <a:rPr lang="en-US" sz="1400" b="0"/>
                        <a:t>Abcam</a:t>
                      </a:r>
                      <a:endParaRPr sz="1400" b="0"/>
                    </a:p>
                  </a:txBody>
                  <a:tcPr marL="86350" marR="86350" marT="50300" marB="50300" anchor="ctr"/>
                </a:tc>
                <a:tc>
                  <a:txBody>
                    <a:bodyPr/>
                    <a:lstStyle/>
                    <a:p>
                      <a:pPr marL="0" marR="0" lvl="0" indent="0" algn="ctr" rtl="0">
                        <a:spcBef>
                          <a:spcPts val="0"/>
                        </a:spcBef>
                        <a:spcAft>
                          <a:spcPts val="0"/>
                        </a:spcAft>
                        <a:buNone/>
                      </a:pPr>
                      <a:r>
                        <a:rPr lang="en-US" sz="1400" b="0"/>
                        <a:t>ab50967</a:t>
                      </a:r>
                      <a:endParaRPr/>
                    </a:p>
                  </a:txBody>
                  <a:tcPr marL="86350" marR="86350" marT="50300" marB="50300" anchor="ctr"/>
                </a:tc>
                <a:tc>
                  <a:txBody>
                    <a:bodyPr/>
                    <a:lstStyle/>
                    <a:p>
                      <a:pPr marL="0" marR="0" lvl="0" indent="0" algn="ctr" rtl="0">
                        <a:spcBef>
                          <a:spcPts val="0"/>
                        </a:spcBef>
                        <a:spcAft>
                          <a:spcPts val="0"/>
                        </a:spcAft>
                        <a:buNone/>
                      </a:pPr>
                      <a:r>
                        <a:rPr lang="en-US" sz="1400" b="0"/>
                        <a:t>Mouse</a:t>
                      </a:r>
                      <a:endParaRPr/>
                    </a:p>
                  </a:txBody>
                  <a:tcPr marL="86350" marR="86350" marT="50300" marB="50300" anchor="ctr"/>
                </a:tc>
                <a:tc>
                  <a:txBody>
                    <a:bodyPr/>
                    <a:lstStyle/>
                    <a:p>
                      <a:pPr marL="0" marR="0" lvl="0" indent="0" algn="ctr" rtl="0">
                        <a:spcBef>
                          <a:spcPts val="0"/>
                        </a:spcBef>
                        <a:spcAft>
                          <a:spcPts val="0"/>
                        </a:spcAft>
                        <a:buNone/>
                      </a:pPr>
                      <a:r>
                        <a:rPr lang="en-US" sz="1400" b="0"/>
                        <a:t>1:100</a:t>
                      </a:r>
                      <a:endParaRPr/>
                    </a:p>
                  </a:txBody>
                  <a:tcPr marL="86350" marR="86350" marT="50300" marB="50300" anchor="ctr"/>
                </a:tc>
                <a:extLst>
                  <a:ext uri="{0D108BD9-81ED-4DB2-BD59-A6C34878D82A}">
                    <a16:rowId xmlns:a16="http://schemas.microsoft.com/office/drawing/2014/main" val="10011"/>
                  </a:ext>
                </a:extLst>
              </a:tr>
            </a:tbl>
          </a:graphicData>
        </a:graphic>
      </p:graphicFrame>
      <p:sp>
        <p:nvSpPr>
          <p:cNvPr id="342" name="Google Shape;342;p15"/>
          <p:cNvSpPr txBox="1"/>
          <p:nvPr/>
        </p:nvSpPr>
        <p:spPr>
          <a:xfrm>
            <a:off x="770180" y="7696200"/>
            <a:ext cx="64008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Table 10. Primary Antibodies Utilized for Immunofluorescence and western blot.</a:t>
            </a:r>
            <a:endParaRPr sz="1400" b="1">
              <a:solidFill>
                <a:schemeClr val="dk1"/>
              </a:solidFill>
              <a:latin typeface="Calibri"/>
              <a:ea typeface="Calibri"/>
              <a:cs typeface="Calibri"/>
              <a:sym typeface="Calibri"/>
            </a:endParaRPr>
          </a:p>
        </p:txBody>
      </p:sp>
      <p:sp>
        <p:nvSpPr>
          <p:cNvPr id="343" name="Google Shape;343;p15"/>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g13177ff87c0_0_0"/>
          <p:cNvSpPr txBox="1">
            <a:spLocks noGrp="1"/>
          </p:cNvSpPr>
          <p:nvPr>
            <p:ph type="sldNum" idx="12"/>
          </p:nvPr>
        </p:nvSpPr>
        <p:spPr>
          <a:xfrm>
            <a:off x="5570220" y="9322649"/>
            <a:ext cx="1813500" cy="5355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
        <p:nvSpPr>
          <p:cNvPr id="350" name="Google Shape;350;g13177ff87c0_0_0"/>
          <p:cNvSpPr txBox="1"/>
          <p:nvPr/>
        </p:nvSpPr>
        <p:spPr>
          <a:xfrm>
            <a:off x="9900" y="8534375"/>
            <a:ext cx="7752600" cy="1211100"/>
          </a:xfrm>
          <a:prstGeom prst="rect">
            <a:avLst/>
          </a:prstGeom>
          <a:noFill/>
          <a:ln>
            <a:noFill/>
          </a:ln>
        </p:spPr>
        <p:txBody>
          <a:bodyPr spcFirstLastPara="1" wrap="square" lIns="101875" tIns="50925" rIns="101875" bIns="50925"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Figure </a:t>
            </a:r>
            <a:r>
              <a:rPr lang="en-US" b="1">
                <a:solidFill>
                  <a:schemeClr val="dk1"/>
                </a:solidFill>
                <a:latin typeface="Calibri"/>
                <a:ea typeface="Calibri"/>
                <a:cs typeface="Calibri"/>
                <a:sym typeface="Calibri"/>
              </a:rPr>
              <a:t>9</a:t>
            </a:r>
            <a:r>
              <a:rPr lang="en-US" sz="1400" b="1">
                <a:solidFill>
                  <a:schemeClr val="dk1"/>
                </a:solidFill>
                <a:latin typeface="Calibri"/>
                <a:ea typeface="Calibri"/>
                <a:cs typeface="Calibri"/>
                <a:sym typeface="Calibri"/>
              </a:rPr>
              <a:t>. </a:t>
            </a:r>
            <a:r>
              <a:rPr lang="en-US" b="1">
                <a:solidFill>
                  <a:schemeClr val="dk1"/>
                </a:solidFill>
                <a:latin typeface="Calibri"/>
                <a:ea typeface="Calibri"/>
                <a:cs typeface="Calibri"/>
                <a:sym typeface="Calibri"/>
              </a:rPr>
              <a:t>Raw Western Blots </a:t>
            </a:r>
            <a:endParaRPr b="1">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(A) Licor ladder. Images represent western blots from Figure 1 (A-F) and Figure 3 (G-I). Raw gels for (B) CD9, (C) Flotillin, (E+F) CD63 and NF-kB,( G-I) Resveratrol NF-kB p65. Blots represent</a:t>
            </a:r>
            <a:r>
              <a:rPr lang="en-US" sz="1100">
                <a:solidFill>
                  <a:schemeClr val="dk1"/>
                </a:solidFill>
                <a:highlight>
                  <a:srgbClr val="FFFFFF"/>
                </a:highlight>
                <a:latin typeface="Times New Roman"/>
                <a:ea typeface="Times New Roman"/>
                <a:cs typeface="Times New Roman"/>
                <a:sym typeface="Times New Roman"/>
              </a:rPr>
              <a:t> antibodies: NF-kB (1:1000, Santa Crus, SC-8008), PD-L1 (1:1000, Cell Signaling, #13684S), CD63 (1:1000, R&amp;D Systems, MAB50482), CD9 (1:1000, Cell Signaling Technology, 13403S), Flotillin-1 (1:1000, Abcam, ab133497), and Actin (1:1000, Licor, 926-42212).</a:t>
            </a:r>
            <a:endParaRPr sz="1100">
              <a:solidFill>
                <a:schemeClr val="dk1"/>
              </a:solidFill>
              <a:highlight>
                <a:srgbClr val="FFFFFF"/>
              </a:highlight>
              <a:latin typeface="Times New Roman"/>
              <a:ea typeface="Times New Roman"/>
              <a:cs typeface="Times New Roman"/>
              <a:sym typeface="Times New Roman"/>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 </a:t>
            </a:r>
            <a:endParaRPr/>
          </a:p>
        </p:txBody>
      </p:sp>
      <p:pic>
        <p:nvPicPr>
          <p:cNvPr id="351" name="Google Shape;351;g13177ff87c0_0_0"/>
          <p:cNvPicPr preferRelativeResize="0"/>
          <p:nvPr/>
        </p:nvPicPr>
        <p:blipFill>
          <a:blip r:embed="rId3">
            <a:alphaModFix/>
          </a:blip>
          <a:stretch>
            <a:fillRect/>
          </a:stretch>
        </p:blipFill>
        <p:spPr>
          <a:xfrm>
            <a:off x="472425" y="6772977"/>
            <a:ext cx="2681826" cy="1761401"/>
          </a:xfrm>
          <a:prstGeom prst="rect">
            <a:avLst/>
          </a:prstGeom>
          <a:noFill/>
          <a:ln>
            <a:noFill/>
          </a:ln>
        </p:spPr>
      </p:pic>
      <p:pic>
        <p:nvPicPr>
          <p:cNvPr id="352" name="Google Shape;352;g13177ff87c0_0_0"/>
          <p:cNvPicPr preferRelativeResize="0"/>
          <p:nvPr/>
        </p:nvPicPr>
        <p:blipFill>
          <a:blip r:embed="rId4">
            <a:alphaModFix/>
          </a:blip>
          <a:stretch>
            <a:fillRect/>
          </a:stretch>
        </p:blipFill>
        <p:spPr>
          <a:xfrm>
            <a:off x="5699525" y="7265175"/>
            <a:ext cx="1774225" cy="642475"/>
          </a:xfrm>
          <a:prstGeom prst="rect">
            <a:avLst/>
          </a:prstGeom>
          <a:noFill/>
          <a:ln>
            <a:noFill/>
          </a:ln>
        </p:spPr>
      </p:pic>
      <p:pic>
        <p:nvPicPr>
          <p:cNvPr id="353" name="Google Shape;353;g13177ff87c0_0_0"/>
          <p:cNvPicPr preferRelativeResize="0"/>
          <p:nvPr/>
        </p:nvPicPr>
        <p:blipFill>
          <a:blip r:embed="rId5">
            <a:alphaModFix/>
          </a:blip>
          <a:stretch>
            <a:fillRect/>
          </a:stretch>
        </p:blipFill>
        <p:spPr>
          <a:xfrm>
            <a:off x="3480548" y="7000900"/>
            <a:ext cx="1774226" cy="1394739"/>
          </a:xfrm>
          <a:prstGeom prst="rect">
            <a:avLst/>
          </a:prstGeom>
          <a:noFill/>
          <a:ln>
            <a:noFill/>
          </a:ln>
        </p:spPr>
      </p:pic>
      <p:pic>
        <p:nvPicPr>
          <p:cNvPr id="354" name="Google Shape;354;g13177ff87c0_0_0"/>
          <p:cNvPicPr preferRelativeResize="0"/>
          <p:nvPr/>
        </p:nvPicPr>
        <p:blipFill>
          <a:blip r:embed="rId6">
            <a:alphaModFix/>
          </a:blip>
          <a:stretch>
            <a:fillRect/>
          </a:stretch>
        </p:blipFill>
        <p:spPr>
          <a:xfrm>
            <a:off x="3989672" y="5062649"/>
            <a:ext cx="3119951" cy="731786"/>
          </a:xfrm>
          <a:prstGeom prst="rect">
            <a:avLst/>
          </a:prstGeom>
          <a:noFill/>
          <a:ln>
            <a:noFill/>
          </a:ln>
        </p:spPr>
      </p:pic>
      <p:pic>
        <p:nvPicPr>
          <p:cNvPr id="355" name="Google Shape;355;g13177ff87c0_0_0" descr="A picture containing indoor, light, dark&#10;&#10;Description automatically generated"/>
          <p:cNvPicPr preferRelativeResize="0"/>
          <p:nvPr/>
        </p:nvPicPr>
        <p:blipFill rotWithShape="1">
          <a:blip r:embed="rId7">
            <a:alphaModFix/>
          </a:blip>
          <a:srcRect/>
          <a:stretch/>
        </p:blipFill>
        <p:spPr>
          <a:xfrm>
            <a:off x="5699518" y="911210"/>
            <a:ext cx="1550101" cy="2869990"/>
          </a:xfrm>
          <a:prstGeom prst="rect">
            <a:avLst/>
          </a:prstGeom>
          <a:noFill/>
          <a:ln>
            <a:noFill/>
          </a:ln>
        </p:spPr>
      </p:pic>
      <p:sp>
        <p:nvSpPr>
          <p:cNvPr id="356" name="Google Shape;356;g13177ff87c0_0_0"/>
          <p:cNvSpPr txBox="1"/>
          <p:nvPr/>
        </p:nvSpPr>
        <p:spPr>
          <a:xfrm>
            <a:off x="5752916" y="611120"/>
            <a:ext cx="8832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00B050"/>
                </a:solidFill>
                <a:latin typeface="Calibri"/>
                <a:ea typeface="Calibri"/>
                <a:cs typeface="Calibri"/>
                <a:sym typeface="Calibri"/>
              </a:rPr>
              <a:t>CD63 </a:t>
            </a:r>
            <a:endParaRPr/>
          </a:p>
        </p:txBody>
      </p:sp>
      <p:sp>
        <p:nvSpPr>
          <p:cNvPr id="357" name="Google Shape;357;g13177ff87c0_0_0"/>
          <p:cNvSpPr txBox="1"/>
          <p:nvPr/>
        </p:nvSpPr>
        <p:spPr>
          <a:xfrm>
            <a:off x="6500524" y="611127"/>
            <a:ext cx="8832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0000"/>
                </a:solidFill>
                <a:latin typeface="Calibri"/>
                <a:ea typeface="Calibri"/>
                <a:cs typeface="Calibri"/>
                <a:sym typeface="Calibri"/>
              </a:rPr>
              <a:t>Actin </a:t>
            </a:r>
            <a:endParaRPr/>
          </a:p>
        </p:txBody>
      </p:sp>
      <p:sp>
        <p:nvSpPr>
          <p:cNvPr id="358" name="Google Shape;358;g13177ff87c0_0_0"/>
          <p:cNvSpPr txBox="1"/>
          <p:nvPr/>
        </p:nvSpPr>
        <p:spPr>
          <a:xfrm>
            <a:off x="2164428" y="649611"/>
            <a:ext cx="8832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00B050"/>
                </a:solidFill>
                <a:latin typeface="Calibri"/>
                <a:ea typeface="Calibri"/>
                <a:cs typeface="Calibri"/>
                <a:sym typeface="Calibri"/>
              </a:rPr>
              <a:t>CD9</a:t>
            </a:r>
            <a:endParaRPr/>
          </a:p>
        </p:txBody>
      </p:sp>
      <p:sp>
        <p:nvSpPr>
          <p:cNvPr id="359" name="Google Shape;359;g13177ff87c0_0_0"/>
          <p:cNvSpPr txBox="1"/>
          <p:nvPr/>
        </p:nvSpPr>
        <p:spPr>
          <a:xfrm>
            <a:off x="4074088" y="545090"/>
            <a:ext cx="8832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00B050"/>
                </a:solidFill>
                <a:latin typeface="Calibri"/>
                <a:ea typeface="Calibri"/>
                <a:cs typeface="Calibri"/>
                <a:sym typeface="Calibri"/>
              </a:rPr>
              <a:t>Flotillin</a:t>
            </a:r>
            <a:endParaRPr/>
          </a:p>
        </p:txBody>
      </p:sp>
      <p:pic>
        <p:nvPicPr>
          <p:cNvPr id="360" name="Google Shape;360;g13177ff87c0_0_0" descr="A picture containing light, night&#10;&#10;Description automatically generated"/>
          <p:cNvPicPr preferRelativeResize="0"/>
          <p:nvPr/>
        </p:nvPicPr>
        <p:blipFill rotWithShape="1">
          <a:blip r:embed="rId8">
            <a:alphaModFix/>
          </a:blip>
          <a:srcRect/>
          <a:stretch/>
        </p:blipFill>
        <p:spPr>
          <a:xfrm>
            <a:off x="1798360" y="911208"/>
            <a:ext cx="1615329" cy="2869992"/>
          </a:xfrm>
          <a:prstGeom prst="rect">
            <a:avLst/>
          </a:prstGeom>
          <a:noFill/>
          <a:ln>
            <a:noFill/>
          </a:ln>
        </p:spPr>
      </p:pic>
      <p:pic>
        <p:nvPicPr>
          <p:cNvPr id="361" name="Google Shape;361;g13177ff87c0_0_0" descr="A picture containing green, light, night, laser&#10;&#10;Description automatically generated"/>
          <p:cNvPicPr preferRelativeResize="0"/>
          <p:nvPr/>
        </p:nvPicPr>
        <p:blipFill rotWithShape="1">
          <a:blip r:embed="rId9">
            <a:alphaModFix/>
          </a:blip>
          <a:srcRect/>
          <a:stretch/>
        </p:blipFill>
        <p:spPr>
          <a:xfrm>
            <a:off x="3650465" y="911209"/>
            <a:ext cx="1730435" cy="2869990"/>
          </a:xfrm>
          <a:prstGeom prst="rect">
            <a:avLst/>
          </a:prstGeom>
          <a:noFill/>
          <a:ln>
            <a:noFill/>
          </a:ln>
        </p:spPr>
      </p:pic>
      <p:pic>
        <p:nvPicPr>
          <p:cNvPr id="362" name="Google Shape;362;g13177ff87c0_0_0" descr="Chameleon Duo Pre-stained Protein Ladder for Western Blots."/>
          <p:cNvPicPr preferRelativeResize="0"/>
          <p:nvPr/>
        </p:nvPicPr>
        <p:blipFill rotWithShape="1">
          <a:blip r:embed="rId10">
            <a:alphaModFix/>
          </a:blip>
          <a:srcRect/>
          <a:stretch/>
        </p:blipFill>
        <p:spPr>
          <a:xfrm>
            <a:off x="528616" y="821384"/>
            <a:ext cx="930755" cy="2869991"/>
          </a:xfrm>
          <a:prstGeom prst="rect">
            <a:avLst/>
          </a:prstGeom>
          <a:noFill/>
          <a:ln>
            <a:noFill/>
          </a:ln>
        </p:spPr>
      </p:pic>
      <p:pic>
        <p:nvPicPr>
          <p:cNvPr id="363" name="Google Shape;363;g13177ff87c0_0_0"/>
          <p:cNvPicPr preferRelativeResize="0"/>
          <p:nvPr/>
        </p:nvPicPr>
        <p:blipFill>
          <a:blip r:embed="rId11">
            <a:alphaModFix/>
          </a:blip>
          <a:stretch>
            <a:fillRect/>
          </a:stretch>
        </p:blipFill>
        <p:spPr>
          <a:xfrm>
            <a:off x="856200" y="4356713"/>
            <a:ext cx="2794276" cy="1840749"/>
          </a:xfrm>
          <a:prstGeom prst="rect">
            <a:avLst/>
          </a:prstGeom>
          <a:noFill/>
          <a:ln>
            <a:noFill/>
          </a:ln>
        </p:spPr>
      </p:pic>
      <p:sp>
        <p:nvSpPr>
          <p:cNvPr id="364" name="Google Shape;364;g13177ff87c0_0_0"/>
          <p:cNvSpPr txBox="1"/>
          <p:nvPr/>
        </p:nvSpPr>
        <p:spPr>
          <a:xfrm>
            <a:off x="6035374" y="4761677"/>
            <a:ext cx="8832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0000"/>
                </a:solidFill>
                <a:latin typeface="Calibri"/>
                <a:ea typeface="Calibri"/>
                <a:cs typeface="Calibri"/>
                <a:sym typeface="Calibri"/>
              </a:rPr>
              <a:t>NF-kB</a:t>
            </a:r>
            <a:endParaRPr/>
          </a:p>
        </p:txBody>
      </p:sp>
      <p:sp>
        <p:nvSpPr>
          <p:cNvPr id="365" name="Google Shape;365;g13177ff87c0_0_0"/>
          <p:cNvSpPr txBox="1"/>
          <p:nvPr/>
        </p:nvSpPr>
        <p:spPr>
          <a:xfrm>
            <a:off x="4439541" y="4761670"/>
            <a:ext cx="8832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00B050"/>
                </a:solidFill>
                <a:latin typeface="Calibri"/>
                <a:ea typeface="Calibri"/>
                <a:cs typeface="Calibri"/>
                <a:sym typeface="Calibri"/>
              </a:rPr>
              <a:t>CD63 </a:t>
            </a:r>
            <a:endParaRPr/>
          </a:p>
        </p:txBody>
      </p:sp>
      <p:sp>
        <p:nvSpPr>
          <p:cNvPr id="366" name="Google Shape;366;g13177ff87c0_0_0"/>
          <p:cNvSpPr txBox="1"/>
          <p:nvPr/>
        </p:nvSpPr>
        <p:spPr>
          <a:xfrm>
            <a:off x="6210186" y="7000902"/>
            <a:ext cx="8832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0000"/>
                </a:solidFill>
                <a:latin typeface="Calibri"/>
                <a:ea typeface="Calibri"/>
                <a:cs typeface="Calibri"/>
                <a:sym typeface="Calibri"/>
              </a:rPr>
              <a:t>NF-kB</a:t>
            </a:r>
            <a:endParaRPr/>
          </a:p>
        </p:txBody>
      </p:sp>
      <p:sp>
        <p:nvSpPr>
          <p:cNvPr id="367" name="Google Shape;367;g13177ff87c0_0_0"/>
          <p:cNvSpPr txBox="1"/>
          <p:nvPr/>
        </p:nvSpPr>
        <p:spPr>
          <a:xfrm>
            <a:off x="3703313" y="6739300"/>
            <a:ext cx="1328700" cy="261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0000"/>
                </a:solidFill>
                <a:latin typeface="Calibri"/>
                <a:ea typeface="Calibri"/>
                <a:cs typeface="Calibri"/>
                <a:sym typeface="Calibri"/>
              </a:rPr>
              <a:t>Total Protein Stain</a:t>
            </a:r>
            <a:endParaRPr/>
          </a:p>
        </p:txBody>
      </p:sp>
      <p:sp>
        <p:nvSpPr>
          <p:cNvPr id="368" name="Google Shape;368;g13177ff87c0_0_0"/>
          <p:cNvSpPr txBox="1"/>
          <p:nvPr/>
        </p:nvSpPr>
        <p:spPr>
          <a:xfrm>
            <a:off x="306600" y="469400"/>
            <a:ext cx="3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A</a:t>
            </a:r>
            <a:endParaRPr>
              <a:latin typeface="Calibri"/>
              <a:ea typeface="Calibri"/>
              <a:cs typeface="Calibri"/>
              <a:sym typeface="Calibri"/>
            </a:endParaRPr>
          </a:p>
        </p:txBody>
      </p:sp>
      <p:sp>
        <p:nvSpPr>
          <p:cNvPr id="369" name="Google Shape;369;g13177ff87c0_0_0"/>
          <p:cNvSpPr txBox="1"/>
          <p:nvPr/>
        </p:nvSpPr>
        <p:spPr>
          <a:xfrm>
            <a:off x="1530475" y="469400"/>
            <a:ext cx="3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B</a:t>
            </a:r>
            <a:endParaRPr>
              <a:latin typeface="Calibri"/>
              <a:ea typeface="Calibri"/>
              <a:cs typeface="Calibri"/>
              <a:sym typeface="Calibri"/>
            </a:endParaRPr>
          </a:p>
        </p:txBody>
      </p:sp>
      <p:sp>
        <p:nvSpPr>
          <p:cNvPr id="370" name="Google Shape;370;g13177ff87c0_0_0"/>
          <p:cNvSpPr txBox="1"/>
          <p:nvPr/>
        </p:nvSpPr>
        <p:spPr>
          <a:xfrm>
            <a:off x="3394800" y="469400"/>
            <a:ext cx="3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C</a:t>
            </a:r>
            <a:endParaRPr>
              <a:latin typeface="Calibri"/>
              <a:ea typeface="Calibri"/>
              <a:cs typeface="Calibri"/>
              <a:sym typeface="Calibri"/>
            </a:endParaRPr>
          </a:p>
        </p:txBody>
      </p:sp>
      <p:sp>
        <p:nvSpPr>
          <p:cNvPr id="371" name="Google Shape;371;g13177ff87c0_0_0"/>
          <p:cNvSpPr txBox="1"/>
          <p:nvPr/>
        </p:nvSpPr>
        <p:spPr>
          <a:xfrm>
            <a:off x="5383600" y="469400"/>
            <a:ext cx="3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D</a:t>
            </a:r>
            <a:endParaRPr>
              <a:latin typeface="Calibri"/>
              <a:ea typeface="Calibri"/>
              <a:cs typeface="Calibri"/>
              <a:sym typeface="Calibri"/>
            </a:endParaRPr>
          </a:p>
        </p:txBody>
      </p:sp>
      <p:sp>
        <p:nvSpPr>
          <p:cNvPr id="372" name="Google Shape;372;g13177ff87c0_0_0"/>
          <p:cNvSpPr txBox="1"/>
          <p:nvPr/>
        </p:nvSpPr>
        <p:spPr>
          <a:xfrm>
            <a:off x="638700" y="4044175"/>
            <a:ext cx="3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E</a:t>
            </a:r>
            <a:endParaRPr>
              <a:latin typeface="Calibri"/>
              <a:ea typeface="Calibri"/>
              <a:cs typeface="Calibri"/>
              <a:sym typeface="Calibri"/>
            </a:endParaRPr>
          </a:p>
        </p:txBody>
      </p:sp>
      <p:sp>
        <p:nvSpPr>
          <p:cNvPr id="373" name="Google Shape;373;g13177ff87c0_0_0"/>
          <p:cNvSpPr txBox="1"/>
          <p:nvPr/>
        </p:nvSpPr>
        <p:spPr>
          <a:xfrm>
            <a:off x="3826150" y="4629000"/>
            <a:ext cx="3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F</a:t>
            </a:r>
            <a:endParaRPr>
              <a:latin typeface="Calibri"/>
              <a:ea typeface="Calibri"/>
              <a:cs typeface="Calibri"/>
              <a:sym typeface="Calibri"/>
            </a:endParaRPr>
          </a:p>
        </p:txBody>
      </p:sp>
      <p:sp>
        <p:nvSpPr>
          <p:cNvPr id="374" name="Google Shape;374;g13177ff87c0_0_0"/>
          <p:cNvSpPr txBox="1"/>
          <p:nvPr/>
        </p:nvSpPr>
        <p:spPr>
          <a:xfrm>
            <a:off x="5521500" y="6964300"/>
            <a:ext cx="3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I</a:t>
            </a:r>
            <a:endParaRPr>
              <a:latin typeface="Calibri"/>
              <a:ea typeface="Calibri"/>
              <a:cs typeface="Calibri"/>
              <a:sym typeface="Calibri"/>
            </a:endParaRPr>
          </a:p>
        </p:txBody>
      </p:sp>
      <p:sp>
        <p:nvSpPr>
          <p:cNvPr id="375" name="Google Shape;375;g13177ff87c0_0_0"/>
          <p:cNvSpPr txBox="1"/>
          <p:nvPr/>
        </p:nvSpPr>
        <p:spPr>
          <a:xfrm>
            <a:off x="3175250" y="6670000"/>
            <a:ext cx="3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H</a:t>
            </a:r>
            <a:endParaRPr>
              <a:latin typeface="Calibri"/>
              <a:ea typeface="Calibri"/>
              <a:cs typeface="Calibri"/>
              <a:sym typeface="Calibri"/>
            </a:endParaRPr>
          </a:p>
        </p:txBody>
      </p:sp>
      <p:sp>
        <p:nvSpPr>
          <p:cNvPr id="376" name="Google Shape;376;g13177ff87c0_0_0"/>
          <p:cNvSpPr txBox="1"/>
          <p:nvPr/>
        </p:nvSpPr>
        <p:spPr>
          <a:xfrm>
            <a:off x="196525" y="6555825"/>
            <a:ext cx="33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G</a:t>
            </a:r>
            <a:endParaRPr>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1E7381-4591-7AF4-D451-C60E606629F7}"/>
              </a:ext>
            </a:extLst>
          </p:cNvPr>
          <p:cNvSpPr txBox="1"/>
          <p:nvPr/>
        </p:nvSpPr>
        <p:spPr>
          <a:xfrm>
            <a:off x="311150" y="290434"/>
            <a:ext cx="7150100" cy="9477531"/>
          </a:xfrm>
          <a:prstGeom prst="rect">
            <a:avLst/>
          </a:prstGeom>
          <a:noFill/>
        </p:spPr>
        <p:txBody>
          <a:bodyPr wrap="square">
            <a:spAutoFit/>
          </a:bodyPr>
          <a:lstStyle/>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Figure 1. </a:t>
            </a:r>
            <a:r>
              <a:rPr lang="en-US" sz="1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NanoSight</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Nanoparticle Tracking Analysis readout of the purified exosome particle size distribution and concentration. </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D10, D50 and D90 depicts the 10th, 50th and 90th percentile particle size distributions, respectively. One mL of a 1:1000 dilution of 1 x 10</a:t>
            </a:r>
            <a:r>
              <a:rPr lang="en-US" sz="1100"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exosomes/mL PEP in DPBS was used in this analysis. To yield correct concentration, multiply by 5,000.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Figure 2. HUVEC uptake and internalization of PKH26 labeled PEP. </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Representative confocal imaging time course of Human umbilical vascular endothelial cells (HUVECs; phase) and PKH26 labeled vesicles over 12 hours. Stills taken from Movie S1. Scale = 20µm.</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Movie 1. HUVEC internalization of PKH26-labeled PEP.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Figure 3. </a:t>
            </a:r>
            <a:r>
              <a:rPr lang="en-US" sz="1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DiR</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Labeled PEP Intramuscular Delivery.  </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Representative </a:t>
            </a:r>
            <a:r>
              <a:rPr lang="en-US"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Xenogen</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IVIS Spectrum time course of intramuscular PEP delivery over 24 hours. Exposure time = 10 sec. Excitation filter = 745nm. Emission filter = 800nm. (n=3).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Figure 4.</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Veterinary pathology histological evaluation of on-target toxicity. </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Representative H&amp;E (Figures 1-6) and Masson’s Trichrome (7-8) urethral sections documenting model-related pathology but no on-target tissue toxicity. Additionally microvascular and mucosal benefits of PEP/Collagen notable in Figure 7 versus collagen alone Figure 8.</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Figure 5. Representative images of PEP induced expression of key skeletal muscle differentiation transcription factors.  </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Staining for </a:t>
            </a:r>
            <a:r>
              <a:rPr lang="en-US"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MyoD</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(green) and nuclear counter stain DAPI (blue). Scale bar = 100 µm (B) Staining for Pax7 (red) and nuclear counter stain DAPI (blue). Scale bar = 100 µm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Figure 6. Representative images of PEP induced skeletal muscle differentiation.  </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Staining for Myosin Heavy Chain (green) and nuclear counter stain DAPI (blue). Scale bar = 20 µm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Figure 7. Representative photographs of porcine SUI model creation and genitourinary pressure readings.  </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Photograph of cystoscopically induced transurethral full thickness, focal urethral sphincter defect to create the porcine SUI model.  Lesion was created with Collin’s knife at 70 watts.  Lesion were 2 cm in length and created in the distal (within 1 cm of the meatus), anterior urethral wall.  (B) Photograph of pressure sensor catheter entering the urethra. (white arrow).  (C) Representative </a:t>
            </a:r>
            <a:r>
              <a:rPr lang="en-US"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mCompass</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genitourinary pressure recording.  The pressure sensor was advanced in 1 cm increments starting in the vagina and extending to the bladder neck.  Reading at each point was collected for approximately 10 seconds and each animal had pressure collected in triplicate. The pressure sensor collects circumferential pressures from posterior (P, light blue), left (L, orange), anterior (A, green), and right (R, purple).  The anterior waveform (A, green) was used since the lesion was created in the sphincter overlying the anterior wall of the urethra.   Urethral entry was noted by an increase in pressure, slight resistance to advancement of the pressure catheter and by </a:t>
            </a:r>
            <a:r>
              <a:rPr lang="en-US"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cystoscopic</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confirmation (B, arrow).  The urethral lesion pressure was obtained blindly by calculating the mean pressure from the first three readings upon entering the urethra (corresponding to areas of increased anterior pressures 1, 2, 3 above).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Figure 8. Urethral pressures pre-injury and following treatment with collagen or PEP in the porcine SUI model. </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Urethral pressures pre-injury (Day 0), post-injury (Day 0), prior to delivering intervention (Day 7), and 42 days following treatment. (A) Urethral pressures following treatment delivery cystoscopically or (B) with prototype injection device.  Regardless of how the treatment was delivered, sphincter lesions repaired with PEP had similar mean urethral pressures to pre-injury and day 0 post-injury levels</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Similarly</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regardless</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of</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intervention</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used,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urethral</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lesions</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repaired</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with</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PEP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had</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significantly</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higher</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pressure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on</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day</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42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compared</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to Day 7 pre-</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treatment</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D42 </a:t>
            </a:r>
            <a:r>
              <a:rPr lang="nn-NO"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control</a:t>
            </a:r>
            <a:r>
              <a:rPr lang="nn-NO"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n=6 for pre, post and D7, n=2 for D42 control and n=4 for D42PEP when treatment delivered cystoscopically. n=4 for pre, post and Day7 and n=2 for D42 Control and D42 PEP when treatment delivered with prototype device. D42 control = collagen; D42 PEP = collagen reconstituted with 1 x 10</a:t>
            </a:r>
            <a:r>
              <a:rPr lang="en-US" sz="1100"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exosomes/mL PEP. Statistically significant comparisons highlighted with bar and corresponding significance levels depicted in key to the right. </a:t>
            </a:r>
            <a:r>
              <a:rPr lang="en-US" sz="11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Box-plot data represents the</a:t>
            </a:r>
            <a:r>
              <a:rPr lang="en-US" sz="1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IQR (gray box) and whiskers represent 1.5 IQR.</a:t>
            </a: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ANOVA with post-hoc Tukey HSD was utilized.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4656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8CE970-05AD-0B55-A2F6-F5B934F9B563}"/>
              </a:ext>
            </a:extLst>
          </p:cNvPr>
          <p:cNvSpPr txBox="1"/>
          <p:nvPr/>
        </p:nvSpPr>
        <p:spPr>
          <a:xfrm>
            <a:off x="266700" y="277865"/>
            <a:ext cx="7264400" cy="4738157"/>
          </a:xfrm>
          <a:prstGeom prst="rect">
            <a:avLst/>
          </a:prstGeom>
          <a:noFill/>
        </p:spPr>
        <p:txBody>
          <a:bodyPr wrap="square">
            <a:spAutoFit/>
          </a:bodyPr>
          <a:lstStyle/>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Table 1. Summary of pathological review of all on- and off- target tissues analyzed by an independent and blinded veterinary pathologist in compliance with GLP practices.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Table 2. Summary Statistics for ImageJ Quantification of </a:t>
            </a:r>
            <a:r>
              <a:rPr lang="en-US" sz="1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MyoD</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Pax7+, and MHC+ Tissue Immunostaining Area.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Table 3. Reconstitution of </a:t>
            </a:r>
            <a:r>
              <a:rPr lang="en-US" sz="1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Tisseel</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Collagen with 1 x 10</a:t>
            </a:r>
            <a:r>
              <a:rPr lang="en-US" sz="11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exosomes/mL PEP results in timed release PEP into culture media.</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Mean exosome concentration and size per cc of media released from </a:t>
            </a:r>
            <a:r>
              <a:rPr lang="en-US" sz="1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Tisseel</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or Collagen reconstituted with 1 x 10</a:t>
            </a:r>
            <a:r>
              <a:rPr lang="en-US" sz="1100"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exosomes/mL PEP per 24 hours during a one-week time frame.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Table 4. Mean and median urethral pressures following </a:t>
            </a:r>
            <a:r>
              <a:rPr lang="en-US" sz="1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cystoscopic</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collagen and PEP delivery.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Table 5. Mean and median urethral sphincter pressures following collagen and PEP delivery with prototype injection device.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Table 6. Mean and Median pooled urethral sphincter pressures.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Table 7. ImageJ Quantification of </a:t>
            </a:r>
            <a:r>
              <a:rPr lang="en-US" sz="1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EdU</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cell count per </a:t>
            </a:r>
            <a:r>
              <a:rPr lang="en-US" sz="1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Desmin</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Tissue Area Immunostaining.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Table 8. ImageJ Quantification of PD-L1 and NF-</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Symbol" pitchFamily="2" charset="2"/>
              </a:rPr>
              <a:t></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p65 Immunostaining Relative to Total Tissue Area.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Table 9. ImageJ Quantification of percent area </a:t>
            </a:r>
            <a:r>
              <a:rPr lang="en-US" sz="11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immunostained</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for M1</a:t>
            </a:r>
            <a:r>
              <a:rPr lang="en-US" sz="1100" b="1"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M2 (CD163) macrophages.</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As there was no porcine specific M1 antibodies, the M1 population was calculated by subtracting M2 from the M</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Symbol" pitchFamily="2" charset="2"/>
              </a:rPr>
              <a:t></a:t>
            </a: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non-specific porcine antibody for macrophages).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Supplementary</a:t>
            </a: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Table 10. Primary Antibodies Utilized for Immunofluorescence and western blot.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4552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p:nvPr/>
        </p:nvSpPr>
        <p:spPr>
          <a:xfrm>
            <a:off x="1294707" y="5200997"/>
            <a:ext cx="5920800" cy="160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i="0" u="none" strike="noStrike" cap="none">
                <a:solidFill>
                  <a:schemeClr val="dk1"/>
                </a:solidFill>
                <a:latin typeface="Calibri"/>
                <a:ea typeface="Calibri"/>
                <a:cs typeface="Calibri"/>
                <a:sym typeface="Calibri"/>
              </a:rPr>
              <a:t>Figure 1. NanoSight Nanoparticle Tracking Analysis readout of the purified exosome particle size distribution and concentration. </a:t>
            </a:r>
            <a:endParaRPr/>
          </a:p>
          <a:p>
            <a:pPr marL="0" marR="0" lvl="0" indent="0" algn="l" rtl="0">
              <a:spcBef>
                <a:spcPts val="0"/>
              </a:spcBef>
              <a:spcAft>
                <a:spcPts val="0"/>
              </a:spcAft>
              <a:buNone/>
            </a:pPr>
            <a:r>
              <a:rPr lang="en-US" sz="1400">
                <a:solidFill>
                  <a:schemeClr val="dk1"/>
                </a:solidFill>
                <a:latin typeface="Calibri"/>
                <a:ea typeface="Calibri"/>
                <a:cs typeface="Calibri"/>
                <a:sym typeface="Calibri"/>
              </a:rPr>
              <a:t>D10, D50 and D90 depicts the 10th, 50th and 90th percentile particle size distributions, respectively. One mL of a 1:1000 dilution of 1 x 10</a:t>
            </a:r>
            <a:r>
              <a:rPr lang="en-US" sz="1400" baseline="30000">
                <a:solidFill>
                  <a:schemeClr val="dk1"/>
                </a:solidFill>
                <a:latin typeface="Calibri"/>
                <a:ea typeface="Calibri"/>
                <a:cs typeface="Calibri"/>
                <a:sym typeface="Calibri"/>
              </a:rPr>
              <a:t>12</a:t>
            </a:r>
            <a:r>
              <a:rPr lang="en-US" sz="1400">
                <a:solidFill>
                  <a:schemeClr val="dk1"/>
                </a:solidFill>
                <a:latin typeface="Calibri"/>
                <a:ea typeface="Calibri"/>
                <a:cs typeface="Calibri"/>
                <a:sym typeface="Calibri"/>
              </a:rPr>
              <a:t> exosomes/mL PEP in DPBS was used in this analysis. In order to yield correct concentration, multiply by 5,000.</a:t>
            </a:r>
            <a:endParaRPr/>
          </a:p>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nvGrpSpPr>
          <p:cNvPr id="97" name="Google Shape;97;p2"/>
          <p:cNvGrpSpPr/>
          <p:nvPr/>
        </p:nvGrpSpPr>
        <p:grpSpPr>
          <a:xfrm>
            <a:off x="1318260" y="2916518"/>
            <a:ext cx="5440680" cy="1960282"/>
            <a:chOff x="1295400" y="76200"/>
            <a:chExt cx="5440680" cy="1960282"/>
          </a:xfrm>
        </p:grpSpPr>
        <p:pic>
          <p:nvPicPr>
            <p:cNvPr id="98" name="Google Shape;98;p2"/>
            <p:cNvPicPr preferRelativeResize="0"/>
            <p:nvPr/>
          </p:nvPicPr>
          <p:blipFill rotWithShape="1">
            <a:blip r:embed="rId3">
              <a:alphaModFix/>
            </a:blip>
            <a:srcRect t="5997" r="38312" b="54688"/>
            <a:stretch/>
          </p:blipFill>
          <p:spPr>
            <a:xfrm>
              <a:off x="1295400" y="76200"/>
              <a:ext cx="3352800" cy="1808565"/>
            </a:xfrm>
            <a:prstGeom prst="rect">
              <a:avLst/>
            </a:prstGeom>
            <a:noFill/>
            <a:ln>
              <a:noFill/>
            </a:ln>
          </p:spPr>
        </p:pic>
        <p:pic>
          <p:nvPicPr>
            <p:cNvPr id="99" name="Google Shape;99;p2"/>
            <p:cNvPicPr preferRelativeResize="0"/>
            <p:nvPr/>
          </p:nvPicPr>
          <p:blipFill rotWithShape="1">
            <a:blip r:embed="rId3">
              <a:alphaModFix/>
            </a:blip>
            <a:srcRect t="94205"/>
            <a:stretch/>
          </p:blipFill>
          <p:spPr>
            <a:xfrm>
              <a:off x="1295400" y="1769616"/>
              <a:ext cx="5440680" cy="266866"/>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sldNum" idx="12"/>
          </p:nvPr>
        </p:nvSpPr>
        <p:spPr>
          <a:xfrm>
            <a:off x="5595098" y="9494580"/>
            <a:ext cx="1813560" cy="53551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105" name="Google Shape;105;p3"/>
          <p:cNvSpPr txBox="1"/>
          <p:nvPr/>
        </p:nvSpPr>
        <p:spPr>
          <a:xfrm>
            <a:off x="5563589" y="5752227"/>
            <a:ext cx="1813560" cy="53551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a:t>
            </a:fld>
            <a:endParaRPr sz="1200">
              <a:solidFill>
                <a:srgbClr val="888888"/>
              </a:solidFill>
              <a:latin typeface="Calibri"/>
              <a:ea typeface="Calibri"/>
              <a:cs typeface="Calibri"/>
              <a:sym typeface="Calibri"/>
            </a:endParaRPr>
          </a:p>
        </p:txBody>
      </p:sp>
      <p:sp>
        <p:nvSpPr>
          <p:cNvPr id="106" name="Google Shape;106;p3"/>
          <p:cNvSpPr txBox="1"/>
          <p:nvPr/>
        </p:nvSpPr>
        <p:spPr>
          <a:xfrm>
            <a:off x="502725" y="5913191"/>
            <a:ext cx="6887400" cy="954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Figure 2. HUVEC uptake and internalization of PKH26 labeled PEP. </a:t>
            </a:r>
            <a:r>
              <a:rPr lang="en-US" sz="1400">
                <a:solidFill>
                  <a:schemeClr val="dk1"/>
                </a:solidFill>
                <a:latin typeface="Calibri"/>
                <a:ea typeface="Calibri"/>
                <a:cs typeface="Calibri"/>
                <a:sym typeface="Calibri"/>
              </a:rPr>
              <a:t>Representative confocal imaging time course of Human umbilical vascular endothelial cells (HUVECs; phase) and PKH26 labeled vesicles over 12 hours. Stills taken from Movie S1. Scale = 20µm.</a:t>
            </a:r>
            <a:endParaRPr/>
          </a:p>
        </p:txBody>
      </p:sp>
      <p:sp>
        <p:nvSpPr>
          <p:cNvPr id="107" name="Google Shape;107;p3"/>
          <p:cNvSpPr txBox="1"/>
          <p:nvPr/>
        </p:nvSpPr>
        <p:spPr>
          <a:xfrm>
            <a:off x="502725" y="7838649"/>
            <a:ext cx="688748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latin typeface="Calibri"/>
                <a:ea typeface="Calibri"/>
                <a:cs typeface="Calibri"/>
                <a:sym typeface="Calibri"/>
              </a:rPr>
              <a:t>Movie S1. Live Microscopy of PKH26-labeled PEP internalization in HUVEC cells.  </a:t>
            </a:r>
            <a:endParaRPr/>
          </a:p>
        </p:txBody>
      </p:sp>
      <p:pic>
        <p:nvPicPr>
          <p:cNvPr id="108" name="Google Shape;108;p3" descr="A close-up of a grey surface&#10;&#10;Description automatically generated with low confidence"/>
          <p:cNvPicPr preferRelativeResize="0"/>
          <p:nvPr/>
        </p:nvPicPr>
        <p:blipFill rotWithShape="1">
          <a:blip r:embed="rId3">
            <a:alphaModFix/>
          </a:blip>
          <a:srcRect/>
          <a:stretch/>
        </p:blipFill>
        <p:spPr>
          <a:xfrm>
            <a:off x="510345" y="2514600"/>
            <a:ext cx="1600200" cy="1013460"/>
          </a:xfrm>
          <a:prstGeom prst="rect">
            <a:avLst/>
          </a:prstGeom>
          <a:noFill/>
          <a:ln>
            <a:noFill/>
          </a:ln>
        </p:spPr>
      </p:pic>
      <p:pic>
        <p:nvPicPr>
          <p:cNvPr id="109" name="Google Shape;109;p3" descr="A picture containing nature, rain, outdoor, crater&#10;&#10;Description automatically generated"/>
          <p:cNvPicPr preferRelativeResize="0"/>
          <p:nvPr/>
        </p:nvPicPr>
        <p:blipFill rotWithShape="1">
          <a:blip r:embed="rId4">
            <a:alphaModFix/>
          </a:blip>
          <a:srcRect/>
          <a:stretch/>
        </p:blipFill>
        <p:spPr>
          <a:xfrm>
            <a:off x="510345" y="4845474"/>
            <a:ext cx="1600200" cy="1013460"/>
          </a:xfrm>
          <a:prstGeom prst="rect">
            <a:avLst/>
          </a:prstGeom>
          <a:noFill/>
          <a:ln>
            <a:noFill/>
          </a:ln>
        </p:spPr>
      </p:pic>
      <p:pic>
        <p:nvPicPr>
          <p:cNvPr id="110" name="Google Shape;110;p3"/>
          <p:cNvPicPr preferRelativeResize="0"/>
          <p:nvPr/>
        </p:nvPicPr>
        <p:blipFill rotWithShape="1">
          <a:blip r:embed="rId5">
            <a:alphaModFix/>
          </a:blip>
          <a:srcRect/>
          <a:stretch/>
        </p:blipFill>
        <p:spPr>
          <a:xfrm>
            <a:off x="510345" y="3664798"/>
            <a:ext cx="1600200" cy="1013460"/>
          </a:xfrm>
          <a:prstGeom prst="rect">
            <a:avLst/>
          </a:prstGeom>
          <a:noFill/>
          <a:ln>
            <a:noFill/>
          </a:ln>
        </p:spPr>
      </p:pic>
      <p:sp>
        <p:nvSpPr>
          <p:cNvPr id="111" name="Google Shape;111;p3"/>
          <p:cNvSpPr txBox="1"/>
          <p:nvPr/>
        </p:nvSpPr>
        <p:spPr>
          <a:xfrm>
            <a:off x="1058613" y="2152145"/>
            <a:ext cx="50366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0hr</a:t>
            </a:r>
            <a:endParaRPr/>
          </a:p>
        </p:txBody>
      </p:sp>
      <p:sp>
        <p:nvSpPr>
          <p:cNvPr id="112" name="Google Shape;112;p3"/>
          <p:cNvSpPr txBox="1"/>
          <p:nvPr/>
        </p:nvSpPr>
        <p:spPr>
          <a:xfrm>
            <a:off x="2801629" y="2152145"/>
            <a:ext cx="50366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3hr</a:t>
            </a:r>
            <a:endParaRPr/>
          </a:p>
        </p:txBody>
      </p:sp>
      <p:sp>
        <p:nvSpPr>
          <p:cNvPr id="113" name="Google Shape;113;p3"/>
          <p:cNvSpPr txBox="1"/>
          <p:nvPr/>
        </p:nvSpPr>
        <p:spPr>
          <a:xfrm>
            <a:off x="4544645" y="2152145"/>
            <a:ext cx="50366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6hr</a:t>
            </a:r>
            <a:endParaRPr/>
          </a:p>
        </p:txBody>
      </p:sp>
      <p:sp>
        <p:nvSpPr>
          <p:cNvPr id="114" name="Google Shape;114;p3"/>
          <p:cNvSpPr txBox="1"/>
          <p:nvPr/>
        </p:nvSpPr>
        <p:spPr>
          <a:xfrm>
            <a:off x="6229150" y="2152145"/>
            <a:ext cx="62068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12hr</a:t>
            </a:r>
            <a:endParaRPr/>
          </a:p>
        </p:txBody>
      </p:sp>
      <p:pic>
        <p:nvPicPr>
          <p:cNvPr id="115" name="Google Shape;115;p3" descr="A close up of a grey surface&#10;&#10;Description automatically generated with low confidence"/>
          <p:cNvPicPr preferRelativeResize="0"/>
          <p:nvPr/>
        </p:nvPicPr>
        <p:blipFill rotWithShape="1">
          <a:blip r:embed="rId6">
            <a:alphaModFix/>
          </a:blip>
          <a:srcRect/>
          <a:stretch/>
        </p:blipFill>
        <p:spPr>
          <a:xfrm>
            <a:off x="2253361" y="2514600"/>
            <a:ext cx="1600200" cy="1013460"/>
          </a:xfrm>
          <a:prstGeom prst="rect">
            <a:avLst/>
          </a:prstGeom>
          <a:noFill/>
          <a:ln>
            <a:noFill/>
          </a:ln>
        </p:spPr>
      </p:pic>
      <p:pic>
        <p:nvPicPr>
          <p:cNvPr id="116" name="Google Shape;116;p3" descr="Red lights in the dark&#10;&#10;Description automatically generated with medium confidence"/>
          <p:cNvPicPr preferRelativeResize="0"/>
          <p:nvPr/>
        </p:nvPicPr>
        <p:blipFill rotWithShape="1">
          <a:blip r:embed="rId7">
            <a:alphaModFix/>
          </a:blip>
          <a:srcRect/>
          <a:stretch/>
        </p:blipFill>
        <p:spPr>
          <a:xfrm>
            <a:off x="2253361" y="3675724"/>
            <a:ext cx="1600200" cy="1013460"/>
          </a:xfrm>
          <a:prstGeom prst="rect">
            <a:avLst/>
          </a:prstGeom>
          <a:noFill/>
          <a:ln>
            <a:noFill/>
          </a:ln>
        </p:spPr>
      </p:pic>
      <p:pic>
        <p:nvPicPr>
          <p:cNvPr id="117" name="Google Shape;117;p3" descr="Map&#10;&#10;Description automatically generated"/>
          <p:cNvPicPr preferRelativeResize="0"/>
          <p:nvPr/>
        </p:nvPicPr>
        <p:blipFill rotWithShape="1">
          <a:blip r:embed="rId8">
            <a:alphaModFix/>
          </a:blip>
          <a:srcRect/>
          <a:stretch/>
        </p:blipFill>
        <p:spPr>
          <a:xfrm>
            <a:off x="2253361" y="4845474"/>
            <a:ext cx="1600200" cy="1013460"/>
          </a:xfrm>
          <a:prstGeom prst="rect">
            <a:avLst/>
          </a:prstGeom>
          <a:noFill/>
          <a:ln>
            <a:noFill/>
          </a:ln>
        </p:spPr>
      </p:pic>
      <p:pic>
        <p:nvPicPr>
          <p:cNvPr id="118" name="Google Shape;118;p3" descr="Red lights in the night sky&#10;&#10;Description automatically generated with medium confidence"/>
          <p:cNvPicPr preferRelativeResize="0"/>
          <p:nvPr/>
        </p:nvPicPr>
        <p:blipFill rotWithShape="1">
          <a:blip r:embed="rId9">
            <a:alphaModFix/>
          </a:blip>
          <a:srcRect/>
          <a:stretch/>
        </p:blipFill>
        <p:spPr>
          <a:xfrm>
            <a:off x="3996377" y="3669623"/>
            <a:ext cx="1600200" cy="1013460"/>
          </a:xfrm>
          <a:prstGeom prst="rect">
            <a:avLst/>
          </a:prstGeom>
          <a:noFill/>
          <a:ln>
            <a:noFill/>
          </a:ln>
        </p:spPr>
      </p:pic>
      <p:pic>
        <p:nvPicPr>
          <p:cNvPr id="119" name="Google Shape;119;p3" descr="Map&#10;&#10;Description automatically generated"/>
          <p:cNvPicPr preferRelativeResize="0"/>
          <p:nvPr/>
        </p:nvPicPr>
        <p:blipFill rotWithShape="1">
          <a:blip r:embed="rId10">
            <a:alphaModFix/>
          </a:blip>
          <a:srcRect/>
          <a:stretch/>
        </p:blipFill>
        <p:spPr>
          <a:xfrm>
            <a:off x="3996377" y="4850491"/>
            <a:ext cx="1600200" cy="1013460"/>
          </a:xfrm>
          <a:prstGeom prst="rect">
            <a:avLst/>
          </a:prstGeom>
          <a:noFill/>
          <a:ln>
            <a:noFill/>
          </a:ln>
        </p:spPr>
      </p:pic>
      <p:pic>
        <p:nvPicPr>
          <p:cNvPr id="120" name="Google Shape;120;p3" descr="A picture containing nature, wall, rain&#10;&#10;Description automatically generated"/>
          <p:cNvPicPr preferRelativeResize="0"/>
          <p:nvPr/>
        </p:nvPicPr>
        <p:blipFill rotWithShape="1">
          <a:blip r:embed="rId11">
            <a:alphaModFix/>
          </a:blip>
          <a:srcRect/>
          <a:stretch/>
        </p:blipFill>
        <p:spPr>
          <a:xfrm>
            <a:off x="3996377" y="2511514"/>
            <a:ext cx="1600200" cy="1013460"/>
          </a:xfrm>
          <a:prstGeom prst="rect">
            <a:avLst/>
          </a:prstGeom>
          <a:noFill/>
          <a:ln>
            <a:noFill/>
          </a:ln>
        </p:spPr>
      </p:pic>
      <p:pic>
        <p:nvPicPr>
          <p:cNvPr id="121" name="Google Shape;121;p3" descr="Red lights in the night sky&#10;&#10;Description automatically generated with medium confidence"/>
          <p:cNvPicPr preferRelativeResize="0"/>
          <p:nvPr/>
        </p:nvPicPr>
        <p:blipFill rotWithShape="1">
          <a:blip r:embed="rId12">
            <a:alphaModFix/>
          </a:blip>
          <a:srcRect/>
          <a:stretch/>
        </p:blipFill>
        <p:spPr>
          <a:xfrm>
            <a:off x="5739392" y="3669623"/>
            <a:ext cx="1600200" cy="1013460"/>
          </a:xfrm>
          <a:prstGeom prst="rect">
            <a:avLst/>
          </a:prstGeom>
          <a:noFill/>
          <a:ln>
            <a:noFill/>
          </a:ln>
        </p:spPr>
      </p:pic>
      <p:pic>
        <p:nvPicPr>
          <p:cNvPr id="122" name="Google Shape;122;p3" descr="Map&#10;&#10;Description automatically generated"/>
          <p:cNvPicPr preferRelativeResize="0"/>
          <p:nvPr/>
        </p:nvPicPr>
        <p:blipFill rotWithShape="1">
          <a:blip r:embed="rId13">
            <a:alphaModFix/>
          </a:blip>
          <a:srcRect/>
          <a:stretch/>
        </p:blipFill>
        <p:spPr>
          <a:xfrm>
            <a:off x="5739392" y="4850491"/>
            <a:ext cx="1600200" cy="1013460"/>
          </a:xfrm>
          <a:prstGeom prst="rect">
            <a:avLst/>
          </a:prstGeom>
          <a:noFill/>
          <a:ln>
            <a:noFill/>
          </a:ln>
        </p:spPr>
      </p:pic>
      <p:pic>
        <p:nvPicPr>
          <p:cNvPr id="123" name="Google Shape;123;p3" descr="A picture containing nature, outdoor, crater&#10;&#10;Description automatically generated"/>
          <p:cNvPicPr preferRelativeResize="0"/>
          <p:nvPr/>
        </p:nvPicPr>
        <p:blipFill rotWithShape="1">
          <a:blip r:embed="rId14">
            <a:alphaModFix/>
          </a:blip>
          <a:srcRect/>
          <a:stretch/>
        </p:blipFill>
        <p:spPr>
          <a:xfrm>
            <a:off x="5739392" y="2488755"/>
            <a:ext cx="1600200" cy="1013460"/>
          </a:xfrm>
          <a:prstGeom prst="rect">
            <a:avLst/>
          </a:prstGeom>
          <a:noFill/>
          <a:ln>
            <a:noFill/>
          </a:ln>
        </p:spPr>
      </p:pic>
      <p:sp>
        <p:nvSpPr>
          <p:cNvPr id="124" name="Google Shape;124;p3"/>
          <p:cNvSpPr txBox="1"/>
          <p:nvPr/>
        </p:nvSpPr>
        <p:spPr>
          <a:xfrm rot="-5400000">
            <a:off x="-44775" y="2833578"/>
            <a:ext cx="74090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Phase</a:t>
            </a:r>
            <a:endParaRPr/>
          </a:p>
        </p:txBody>
      </p:sp>
      <p:sp>
        <p:nvSpPr>
          <p:cNvPr id="125" name="Google Shape;125;p3"/>
          <p:cNvSpPr txBox="1"/>
          <p:nvPr/>
        </p:nvSpPr>
        <p:spPr>
          <a:xfrm rot="-5400000">
            <a:off x="-75232" y="3984587"/>
            <a:ext cx="80182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PKH26</a:t>
            </a:r>
            <a:endParaRPr/>
          </a:p>
        </p:txBody>
      </p:sp>
      <p:sp>
        <p:nvSpPr>
          <p:cNvPr id="126" name="Google Shape;126;p3"/>
          <p:cNvSpPr txBox="1"/>
          <p:nvPr/>
        </p:nvSpPr>
        <p:spPr>
          <a:xfrm rot="-5400000">
            <a:off x="-72700" y="5167537"/>
            <a:ext cx="79675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Merge</a:t>
            </a:r>
            <a:endParaRPr/>
          </a:p>
        </p:txBody>
      </p:sp>
      <p:cxnSp>
        <p:nvCxnSpPr>
          <p:cNvPr id="127" name="Google Shape;127;p3"/>
          <p:cNvCxnSpPr/>
          <p:nvPr/>
        </p:nvCxnSpPr>
        <p:spPr>
          <a:xfrm>
            <a:off x="7075189" y="5750582"/>
            <a:ext cx="182880" cy="0"/>
          </a:xfrm>
          <a:prstGeom prst="straightConnector1">
            <a:avLst/>
          </a:prstGeom>
          <a:noFill/>
          <a:ln w="19050" cap="flat" cmpd="sng">
            <a:solidFill>
              <a:schemeClr val="dk1"/>
            </a:solidFill>
            <a:prstDash val="solid"/>
            <a:round/>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4" descr="A picture containing text&#10;&#10;Description automatically generated"/>
          <p:cNvPicPr preferRelativeResize="0"/>
          <p:nvPr/>
        </p:nvPicPr>
        <p:blipFill rotWithShape="1">
          <a:blip r:embed="rId3">
            <a:alphaModFix/>
          </a:blip>
          <a:srcRect l="17822" r="23729"/>
          <a:stretch/>
        </p:blipFill>
        <p:spPr>
          <a:xfrm>
            <a:off x="3984732" y="3117318"/>
            <a:ext cx="1371600" cy="1292959"/>
          </a:xfrm>
          <a:prstGeom prst="rect">
            <a:avLst/>
          </a:prstGeom>
          <a:noFill/>
          <a:ln>
            <a:noFill/>
          </a:ln>
        </p:spPr>
      </p:pic>
      <p:pic>
        <p:nvPicPr>
          <p:cNvPr id="133" name="Google Shape;133;p4" descr="A picture containing text&#10;&#10;Description automatically generated"/>
          <p:cNvPicPr preferRelativeResize="0"/>
          <p:nvPr/>
        </p:nvPicPr>
        <p:blipFill rotWithShape="1">
          <a:blip r:embed="rId4">
            <a:alphaModFix/>
          </a:blip>
          <a:srcRect l="17822" r="23769"/>
          <a:stretch/>
        </p:blipFill>
        <p:spPr>
          <a:xfrm>
            <a:off x="3984732" y="4518522"/>
            <a:ext cx="1371600" cy="1293829"/>
          </a:xfrm>
          <a:prstGeom prst="rect">
            <a:avLst/>
          </a:prstGeom>
          <a:noFill/>
          <a:ln>
            <a:noFill/>
          </a:ln>
        </p:spPr>
      </p:pic>
      <p:sp>
        <p:nvSpPr>
          <p:cNvPr id="134" name="Google Shape;134;p4"/>
          <p:cNvSpPr txBox="1"/>
          <p:nvPr/>
        </p:nvSpPr>
        <p:spPr>
          <a:xfrm>
            <a:off x="4261605" y="2841457"/>
            <a:ext cx="817853"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dk1"/>
                </a:solidFill>
                <a:latin typeface="Calibri"/>
                <a:ea typeface="Calibri"/>
                <a:cs typeface="Calibri"/>
                <a:sym typeface="Calibri"/>
              </a:rPr>
              <a:t>6-hour</a:t>
            </a:r>
            <a:endParaRPr/>
          </a:p>
        </p:txBody>
      </p:sp>
      <p:sp>
        <p:nvSpPr>
          <p:cNvPr id="135" name="Google Shape;135;p4"/>
          <p:cNvSpPr txBox="1"/>
          <p:nvPr/>
        </p:nvSpPr>
        <p:spPr>
          <a:xfrm>
            <a:off x="1032060" y="2841457"/>
            <a:ext cx="140679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dk1"/>
                </a:solidFill>
                <a:latin typeface="Calibri"/>
                <a:ea typeface="Calibri"/>
                <a:cs typeface="Calibri"/>
                <a:sym typeface="Calibri"/>
              </a:rPr>
              <a:t>Pre-injection</a:t>
            </a:r>
            <a:endParaRPr/>
          </a:p>
        </p:txBody>
      </p:sp>
      <p:sp>
        <p:nvSpPr>
          <p:cNvPr id="136" name="Google Shape;136;p4"/>
          <p:cNvSpPr txBox="1"/>
          <p:nvPr/>
        </p:nvSpPr>
        <p:spPr>
          <a:xfrm>
            <a:off x="5633205" y="2841457"/>
            <a:ext cx="93487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dk1"/>
                </a:solidFill>
                <a:latin typeface="Calibri"/>
                <a:ea typeface="Calibri"/>
                <a:cs typeface="Calibri"/>
                <a:sym typeface="Calibri"/>
              </a:rPr>
              <a:t>24-hour</a:t>
            </a:r>
            <a:endParaRPr/>
          </a:p>
        </p:txBody>
      </p:sp>
      <p:sp>
        <p:nvSpPr>
          <p:cNvPr id="137" name="Google Shape;137;p4"/>
          <p:cNvSpPr txBox="1"/>
          <p:nvPr/>
        </p:nvSpPr>
        <p:spPr>
          <a:xfrm rot="-5400000">
            <a:off x="369187" y="3585531"/>
            <a:ext cx="9812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Anterior</a:t>
            </a:r>
            <a:endParaRPr/>
          </a:p>
        </p:txBody>
      </p:sp>
      <p:sp>
        <p:nvSpPr>
          <p:cNvPr id="138" name="Google Shape;138;p4"/>
          <p:cNvSpPr txBox="1"/>
          <p:nvPr/>
        </p:nvSpPr>
        <p:spPr>
          <a:xfrm rot="-5400000">
            <a:off x="333600" y="4966826"/>
            <a:ext cx="105240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Posterior</a:t>
            </a:r>
            <a:endParaRPr/>
          </a:p>
        </p:txBody>
      </p:sp>
      <p:pic>
        <p:nvPicPr>
          <p:cNvPr id="139" name="Google Shape;139;p4" descr="A picture containing text&#10;&#10;Description automatically generated"/>
          <p:cNvPicPr preferRelativeResize="0"/>
          <p:nvPr/>
        </p:nvPicPr>
        <p:blipFill rotWithShape="1">
          <a:blip r:embed="rId5">
            <a:alphaModFix/>
          </a:blip>
          <a:srcRect l="18135" r="23104"/>
          <a:stretch/>
        </p:blipFill>
        <p:spPr>
          <a:xfrm>
            <a:off x="1044468" y="3124200"/>
            <a:ext cx="1371600" cy="1286077"/>
          </a:xfrm>
          <a:prstGeom prst="rect">
            <a:avLst/>
          </a:prstGeom>
          <a:noFill/>
          <a:ln>
            <a:noFill/>
          </a:ln>
        </p:spPr>
      </p:pic>
      <p:pic>
        <p:nvPicPr>
          <p:cNvPr id="140" name="Google Shape;140;p4" descr="A picture containing text&#10;&#10;Description automatically generated"/>
          <p:cNvPicPr preferRelativeResize="0"/>
          <p:nvPr/>
        </p:nvPicPr>
        <p:blipFill rotWithShape="1">
          <a:blip r:embed="rId6">
            <a:alphaModFix/>
          </a:blip>
          <a:srcRect l="17143" r="24096"/>
          <a:stretch/>
        </p:blipFill>
        <p:spPr>
          <a:xfrm>
            <a:off x="1022545" y="4518522"/>
            <a:ext cx="1371600" cy="1286076"/>
          </a:xfrm>
          <a:prstGeom prst="rect">
            <a:avLst/>
          </a:prstGeom>
          <a:noFill/>
          <a:ln>
            <a:noFill/>
          </a:ln>
        </p:spPr>
      </p:pic>
      <p:pic>
        <p:nvPicPr>
          <p:cNvPr id="141" name="Google Shape;141;p4"/>
          <p:cNvPicPr preferRelativeResize="0"/>
          <p:nvPr/>
        </p:nvPicPr>
        <p:blipFill rotWithShape="1">
          <a:blip r:embed="rId7">
            <a:alphaModFix/>
          </a:blip>
          <a:srcRect l="17866" r="23725"/>
          <a:stretch/>
        </p:blipFill>
        <p:spPr>
          <a:xfrm>
            <a:off x="2514600" y="4504578"/>
            <a:ext cx="1371600" cy="1293829"/>
          </a:xfrm>
          <a:prstGeom prst="rect">
            <a:avLst/>
          </a:prstGeom>
          <a:noFill/>
          <a:ln>
            <a:noFill/>
          </a:ln>
        </p:spPr>
      </p:pic>
      <p:pic>
        <p:nvPicPr>
          <p:cNvPr id="142" name="Google Shape;142;p4" descr="A picture containing text&#10;&#10;Description automatically generated"/>
          <p:cNvPicPr preferRelativeResize="0"/>
          <p:nvPr/>
        </p:nvPicPr>
        <p:blipFill rotWithShape="1">
          <a:blip r:embed="rId8">
            <a:alphaModFix/>
          </a:blip>
          <a:srcRect l="18222" r="23015"/>
          <a:stretch/>
        </p:blipFill>
        <p:spPr>
          <a:xfrm>
            <a:off x="2514600" y="3124200"/>
            <a:ext cx="1371600" cy="1286077"/>
          </a:xfrm>
          <a:prstGeom prst="rect">
            <a:avLst/>
          </a:prstGeom>
          <a:noFill/>
          <a:ln>
            <a:noFill/>
          </a:ln>
        </p:spPr>
      </p:pic>
      <p:pic>
        <p:nvPicPr>
          <p:cNvPr id="143" name="Google Shape;143;p4" descr="A picture containing text&#10;&#10;Description automatically generated"/>
          <p:cNvPicPr preferRelativeResize="0"/>
          <p:nvPr/>
        </p:nvPicPr>
        <p:blipFill rotWithShape="1">
          <a:blip r:embed="rId9">
            <a:alphaModFix/>
          </a:blip>
          <a:srcRect l="18650" r="22941"/>
          <a:stretch/>
        </p:blipFill>
        <p:spPr>
          <a:xfrm>
            <a:off x="5454864" y="4518522"/>
            <a:ext cx="1371600" cy="1293829"/>
          </a:xfrm>
          <a:prstGeom prst="rect">
            <a:avLst/>
          </a:prstGeom>
          <a:noFill/>
          <a:ln>
            <a:noFill/>
          </a:ln>
        </p:spPr>
      </p:pic>
      <p:pic>
        <p:nvPicPr>
          <p:cNvPr id="144" name="Google Shape;144;p4"/>
          <p:cNvPicPr preferRelativeResize="0"/>
          <p:nvPr/>
        </p:nvPicPr>
        <p:blipFill rotWithShape="1">
          <a:blip r:embed="rId10">
            <a:alphaModFix/>
          </a:blip>
          <a:srcRect l="18059" r="23491"/>
          <a:stretch/>
        </p:blipFill>
        <p:spPr>
          <a:xfrm>
            <a:off x="5454864" y="3117318"/>
            <a:ext cx="1371600" cy="1292959"/>
          </a:xfrm>
          <a:prstGeom prst="rect">
            <a:avLst/>
          </a:prstGeom>
          <a:noFill/>
          <a:ln>
            <a:noFill/>
          </a:ln>
        </p:spPr>
      </p:pic>
      <p:sp>
        <p:nvSpPr>
          <p:cNvPr id="145" name="Google Shape;145;p4"/>
          <p:cNvSpPr txBox="1"/>
          <p:nvPr/>
        </p:nvSpPr>
        <p:spPr>
          <a:xfrm>
            <a:off x="2451263" y="2841457"/>
            <a:ext cx="15008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dk1"/>
                </a:solidFill>
                <a:latin typeface="Calibri"/>
                <a:ea typeface="Calibri"/>
                <a:cs typeface="Calibri"/>
                <a:sym typeface="Calibri"/>
              </a:rPr>
              <a:t>Post-injection</a:t>
            </a:r>
            <a:endParaRPr/>
          </a:p>
        </p:txBody>
      </p:sp>
      <p:pic>
        <p:nvPicPr>
          <p:cNvPr id="146" name="Google Shape;146;p4" descr="A picture containing text&#10;&#10;Description automatically generated"/>
          <p:cNvPicPr preferRelativeResize="0"/>
          <p:nvPr/>
        </p:nvPicPr>
        <p:blipFill rotWithShape="1">
          <a:blip r:embed="rId11">
            <a:alphaModFix/>
          </a:blip>
          <a:srcRect l="77880" r="18858" b="21511"/>
          <a:stretch/>
        </p:blipFill>
        <p:spPr>
          <a:xfrm rot="5400000">
            <a:off x="2091812" y="4840697"/>
            <a:ext cx="164592" cy="2182329"/>
          </a:xfrm>
          <a:prstGeom prst="rect">
            <a:avLst/>
          </a:prstGeom>
          <a:noFill/>
          <a:ln>
            <a:noFill/>
          </a:ln>
        </p:spPr>
      </p:pic>
      <p:sp>
        <p:nvSpPr>
          <p:cNvPr id="147" name="Google Shape;147;p4"/>
          <p:cNvSpPr txBox="1"/>
          <p:nvPr/>
        </p:nvSpPr>
        <p:spPr>
          <a:xfrm>
            <a:off x="3392560" y="5803142"/>
            <a:ext cx="1157689"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dk1"/>
                </a:solidFill>
                <a:latin typeface="Calibri"/>
                <a:ea typeface="Calibri"/>
                <a:cs typeface="Calibri"/>
                <a:sym typeface="Calibri"/>
              </a:rPr>
              <a:t>Radiant Efficiency</a:t>
            </a:r>
            <a:endParaRPr/>
          </a:p>
        </p:txBody>
      </p:sp>
      <p:sp>
        <p:nvSpPr>
          <p:cNvPr id="148" name="Google Shape;148;p4"/>
          <p:cNvSpPr txBox="1"/>
          <p:nvPr/>
        </p:nvSpPr>
        <p:spPr>
          <a:xfrm>
            <a:off x="3510407" y="6020207"/>
            <a:ext cx="896527" cy="313997"/>
          </a:xfrm>
          <a:prstGeom prst="rect">
            <a:avLst/>
          </a:prstGeom>
          <a:blipFill rotWithShape="1">
            <a:blip r:embed="rId12">
              <a:alphaModFix/>
            </a:blip>
            <a:stretch>
              <a:fillRect l="-6943" t="-71993" b="-11199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sp>
        <p:nvSpPr>
          <p:cNvPr id="149" name="Google Shape;149;p4"/>
          <p:cNvSpPr txBox="1"/>
          <p:nvPr/>
        </p:nvSpPr>
        <p:spPr>
          <a:xfrm>
            <a:off x="926484" y="5932029"/>
            <a:ext cx="32893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0.5</a:t>
            </a:r>
            <a:endParaRPr/>
          </a:p>
        </p:txBody>
      </p:sp>
      <p:sp>
        <p:nvSpPr>
          <p:cNvPr id="150" name="Google Shape;150;p4"/>
          <p:cNvSpPr txBox="1"/>
          <p:nvPr/>
        </p:nvSpPr>
        <p:spPr>
          <a:xfrm>
            <a:off x="1639744" y="5937974"/>
            <a:ext cx="32893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1.0</a:t>
            </a:r>
            <a:endParaRPr/>
          </a:p>
        </p:txBody>
      </p:sp>
      <p:sp>
        <p:nvSpPr>
          <p:cNvPr id="151" name="Google Shape;151;p4"/>
          <p:cNvSpPr txBox="1"/>
          <p:nvPr/>
        </p:nvSpPr>
        <p:spPr>
          <a:xfrm>
            <a:off x="2361769" y="5935729"/>
            <a:ext cx="32893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1.5</a:t>
            </a:r>
            <a:endParaRPr/>
          </a:p>
        </p:txBody>
      </p:sp>
      <p:sp>
        <p:nvSpPr>
          <p:cNvPr id="152" name="Google Shape;152;p4"/>
          <p:cNvSpPr txBox="1"/>
          <p:nvPr/>
        </p:nvSpPr>
        <p:spPr>
          <a:xfrm>
            <a:off x="3063173" y="5935729"/>
            <a:ext cx="32893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2.0</a:t>
            </a:r>
            <a:endParaRPr/>
          </a:p>
        </p:txBody>
      </p:sp>
      <p:sp>
        <p:nvSpPr>
          <p:cNvPr id="153" name="Google Shape;153;p4"/>
          <p:cNvSpPr txBox="1"/>
          <p:nvPr/>
        </p:nvSpPr>
        <p:spPr>
          <a:xfrm>
            <a:off x="1964756" y="6067050"/>
            <a:ext cx="388248"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x10</a:t>
            </a:r>
            <a:r>
              <a:rPr lang="en-US" sz="900" baseline="30000">
                <a:solidFill>
                  <a:schemeClr val="dk1"/>
                </a:solidFill>
                <a:latin typeface="Calibri"/>
                <a:ea typeface="Calibri"/>
                <a:cs typeface="Calibri"/>
                <a:sym typeface="Calibri"/>
              </a:rPr>
              <a:t>9</a:t>
            </a:r>
            <a:endParaRPr sz="900">
              <a:solidFill>
                <a:schemeClr val="dk1"/>
              </a:solidFill>
              <a:latin typeface="Calibri"/>
              <a:ea typeface="Calibri"/>
              <a:cs typeface="Calibri"/>
              <a:sym typeface="Calibri"/>
            </a:endParaRPr>
          </a:p>
        </p:txBody>
      </p:sp>
      <p:sp>
        <p:nvSpPr>
          <p:cNvPr id="154" name="Google Shape;154;p4"/>
          <p:cNvSpPr txBox="1"/>
          <p:nvPr/>
        </p:nvSpPr>
        <p:spPr>
          <a:xfrm>
            <a:off x="675137" y="6362779"/>
            <a:ext cx="6151200" cy="73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Figure 3. DiR Labeled PEP Intramuscular Delivery.  </a:t>
            </a:r>
            <a:r>
              <a:rPr lang="en-US" sz="1400">
                <a:solidFill>
                  <a:schemeClr val="dk1"/>
                </a:solidFill>
                <a:latin typeface="Calibri"/>
                <a:ea typeface="Calibri"/>
                <a:cs typeface="Calibri"/>
                <a:sym typeface="Calibri"/>
              </a:rPr>
              <a:t>Representative Xenogen IVIS Spectrum time course of intramuscular PEP delivery over 24 hours. Exposure time = 10 sec. Excitation filter = 745nm. Emission filter = 800nm. (n=3). </a:t>
            </a:r>
            <a:endParaRPr sz="1400" b="1">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5"/>
          <p:cNvPicPr preferRelativeResize="0"/>
          <p:nvPr/>
        </p:nvPicPr>
        <p:blipFill rotWithShape="1">
          <a:blip r:embed="rId3">
            <a:alphaModFix/>
          </a:blip>
          <a:srcRect t="21896"/>
          <a:stretch/>
        </p:blipFill>
        <p:spPr>
          <a:xfrm>
            <a:off x="1485355" y="6248400"/>
            <a:ext cx="4764677" cy="2003640"/>
          </a:xfrm>
          <a:prstGeom prst="rect">
            <a:avLst/>
          </a:prstGeom>
          <a:noFill/>
          <a:ln>
            <a:noFill/>
          </a:ln>
        </p:spPr>
      </p:pic>
      <p:pic>
        <p:nvPicPr>
          <p:cNvPr id="160" name="Google Shape;160;p5"/>
          <p:cNvPicPr preferRelativeResize="0"/>
          <p:nvPr/>
        </p:nvPicPr>
        <p:blipFill rotWithShape="1">
          <a:blip r:embed="rId4">
            <a:alphaModFix/>
          </a:blip>
          <a:srcRect/>
          <a:stretch/>
        </p:blipFill>
        <p:spPr>
          <a:xfrm>
            <a:off x="1449432" y="4244760"/>
            <a:ext cx="4800600" cy="2003640"/>
          </a:xfrm>
          <a:prstGeom prst="rect">
            <a:avLst/>
          </a:prstGeom>
          <a:noFill/>
          <a:ln>
            <a:noFill/>
          </a:ln>
        </p:spPr>
      </p:pic>
      <p:pic>
        <p:nvPicPr>
          <p:cNvPr id="161" name="Google Shape;161;p5"/>
          <p:cNvPicPr preferRelativeResize="0"/>
          <p:nvPr/>
        </p:nvPicPr>
        <p:blipFill rotWithShape="1">
          <a:blip r:embed="rId5">
            <a:alphaModFix/>
          </a:blip>
          <a:srcRect/>
          <a:stretch/>
        </p:blipFill>
        <p:spPr>
          <a:xfrm>
            <a:off x="1494064" y="2226096"/>
            <a:ext cx="4755968" cy="1981653"/>
          </a:xfrm>
          <a:prstGeom prst="rect">
            <a:avLst/>
          </a:prstGeom>
          <a:noFill/>
          <a:ln>
            <a:noFill/>
          </a:ln>
        </p:spPr>
      </p:pic>
      <p:pic>
        <p:nvPicPr>
          <p:cNvPr id="162" name="Google Shape;162;p5"/>
          <p:cNvPicPr preferRelativeResize="0"/>
          <p:nvPr/>
        </p:nvPicPr>
        <p:blipFill rotWithShape="1">
          <a:blip r:embed="rId6">
            <a:alphaModFix/>
          </a:blip>
          <a:srcRect/>
          <a:stretch/>
        </p:blipFill>
        <p:spPr>
          <a:xfrm>
            <a:off x="1489709" y="227562"/>
            <a:ext cx="4760323" cy="1961523"/>
          </a:xfrm>
          <a:prstGeom prst="rect">
            <a:avLst/>
          </a:prstGeom>
          <a:noFill/>
          <a:ln>
            <a:noFill/>
          </a:ln>
        </p:spPr>
      </p:pic>
      <p:sp>
        <p:nvSpPr>
          <p:cNvPr id="163" name="Google Shape;163;p5"/>
          <p:cNvSpPr/>
          <p:nvPr/>
        </p:nvSpPr>
        <p:spPr>
          <a:xfrm>
            <a:off x="838200" y="8353510"/>
            <a:ext cx="6408239"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Supplementary Figure 4. </a:t>
            </a:r>
            <a:r>
              <a:rPr lang="en-US" sz="1800">
                <a:solidFill>
                  <a:schemeClr val="dk1"/>
                </a:solidFill>
                <a:latin typeface="Calibri"/>
                <a:ea typeface="Calibri"/>
                <a:cs typeface="Calibri"/>
                <a:sym typeface="Calibri"/>
              </a:rPr>
              <a:t>Representative H&amp;E (Figures 1-6) and Masson’s Trichrome (7-8) urethral sections documenting model-related pathology but no on-target tissue toxicity. Additionally microvascular and mucosal benefits of PEP/Collagen notable in Figure 7 versus collagen alone Figure 8. </a:t>
            </a:r>
            <a:endParaRPr sz="1800" b="1">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6"/>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grpSp>
        <p:nvGrpSpPr>
          <p:cNvPr id="169" name="Google Shape;169;p6"/>
          <p:cNvGrpSpPr/>
          <p:nvPr/>
        </p:nvGrpSpPr>
        <p:grpSpPr>
          <a:xfrm>
            <a:off x="431586" y="0"/>
            <a:ext cx="6961549" cy="4407865"/>
            <a:chOff x="70567" y="438399"/>
            <a:chExt cx="9017151" cy="5709417"/>
          </a:xfrm>
        </p:grpSpPr>
        <p:sp>
          <p:nvSpPr>
            <p:cNvPr id="170" name="Google Shape;170;p6"/>
            <p:cNvSpPr txBox="1"/>
            <p:nvPr/>
          </p:nvSpPr>
          <p:spPr>
            <a:xfrm>
              <a:off x="629223" y="438399"/>
              <a:ext cx="57900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0 Hr</a:t>
              </a:r>
              <a:endParaRPr sz="1800" b="1">
                <a:solidFill>
                  <a:schemeClr val="dk1"/>
                </a:solidFill>
                <a:latin typeface="Calibri"/>
                <a:ea typeface="Calibri"/>
                <a:cs typeface="Calibri"/>
                <a:sym typeface="Calibri"/>
              </a:endParaRPr>
            </a:p>
          </p:txBody>
        </p:sp>
        <p:sp>
          <p:nvSpPr>
            <p:cNvPr id="171" name="Google Shape;171;p6"/>
            <p:cNvSpPr txBox="1"/>
            <p:nvPr/>
          </p:nvSpPr>
          <p:spPr>
            <a:xfrm>
              <a:off x="2634759" y="438399"/>
              <a:ext cx="6960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24 Hr</a:t>
              </a:r>
              <a:endParaRPr sz="1800" b="1">
                <a:solidFill>
                  <a:schemeClr val="dk1"/>
                </a:solidFill>
                <a:latin typeface="Calibri"/>
                <a:ea typeface="Calibri"/>
                <a:cs typeface="Calibri"/>
                <a:sym typeface="Calibri"/>
              </a:endParaRPr>
            </a:p>
          </p:txBody>
        </p:sp>
        <p:sp>
          <p:nvSpPr>
            <p:cNvPr id="172" name="Google Shape;172;p6"/>
            <p:cNvSpPr txBox="1"/>
            <p:nvPr/>
          </p:nvSpPr>
          <p:spPr>
            <a:xfrm>
              <a:off x="4387359" y="438399"/>
              <a:ext cx="6960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48 Hr</a:t>
              </a:r>
              <a:endParaRPr sz="1800" b="1">
                <a:solidFill>
                  <a:schemeClr val="dk1"/>
                </a:solidFill>
                <a:latin typeface="Calibri"/>
                <a:ea typeface="Calibri"/>
                <a:cs typeface="Calibri"/>
                <a:sym typeface="Calibri"/>
              </a:endParaRPr>
            </a:p>
          </p:txBody>
        </p:sp>
        <p:sp>
          <p:nvSpPr>
            <p:cNvPr id="173" name="Google Shape;173;p6"/>
            <p:cNvSpPr txBox="1"/>
            <p:nvPr/>
          </p:nvSpPr>
          <p:spPr>
            <a:xfrm>
              <a:off x="6161901" y="438402"/>
              <a:ext cx="6960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72 Hr</a:t>
              </a:r>
              <a:endParaRPr sz="1800" b="1">
                <a:solidFill>
                  <a:schemeClr val="dk1"/>
                </a:solidFill>
                <a:latin typeface="Calibri"/>
                <a:ea typeface="Calibri"/>
                <a:cs typeface="Calibri"/>
                <a:sym typeface="Calibri"/>
              </a:endParaRPr>
            </a:p>
          </p:txBody>
        </p:sp>
        <p:sp>
          <p:nvSpPr>
            <p:cNvPr id="174" name="Google Shape;174;p6"/>
            <p:cNvSpPr txBox="1"/>
            <p:nvPr/>
          </p:nvSpPr>
          <p:spPr>
            <a:xfrm>
              <a:off x="7914501" y="438402"/>
              <a:ext cx="6960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96 Hr</a:t>
              </a:r>
              <a:endParaRPr sz="1800" b="1">
                <a:solidFill>
                  <a:schemeClr val="dk1"/>
                </a:solidFill>
                <a:latin typeface="Calibri"/>
                <a:ea typeface="Calibri"/>
                <a:cs typeface="Calibri"/>
                <a:sym typeface="Calibri"/>
              </a:endParaRPr>
            </a:p>
          </p:txBody>
        </p:sp>
        <p:sp>
          <p:nvSpPr>
            <p:cNvPr id="175" name="Google Shape;175;p6"/>
            <p:cNvSpPr txBox="1"/>
            <p:nvPr/>
          </p:nvSpPr>
          <p:spPr>
            <a:xfrm rot="-5400000">
              <a:off x="1494045" y="1895601"/>
              <a:ext cx="88985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Control</a:t>
              </a:r>
              <a:endParaRPr/>
            </a:p>
          </p:txBody>
        </p:sp>
        <p:sp>
          <p:nvSpPr>
            <p:cNvPr id="176" name="Google Shape;176;p6"/>
            <p:cNvSpPr txBox="1"/>
            <p:nvPr/>
          </p:nvSpPr>
          <p:spPr>
            <a:xfrm rot="-5400000">
              <a:off x="1677065" y="4791200"/>
              <a:ext cx="5437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PEP</a:t>
              </a:r>
              <a:endParaRPr/>
            </a:p>
          </p:txBody>
        </p:sp>
        <p:pic>
          <p:nvPicPr>
            <p:cNvPr id="177" name="Google Shape;177;p6" descr="D:\ICCPEP HSMM Diff\Nice Pictures\MyoD Pax7\D0 Control\Snap-3152_c1+2.tif"/>
            <p:cNvPicPr preferRelativeResize="0"/>
            <p:nvPr/>
          </p:nvPicPr>
          <p:blipFill rotWithShape="1">
            <a:blip r:embed="rId3">
              <a:alphaModFix/>
            </a:blip>
            <a:srcRect/>
            <a:stretch/>
          </p:blipFill>
          <p:spPr>
            <a:xfrm>
              <a:off x="70567" y="3521659"/>
              <a:ext cx="1696318" cy="1271016"/>
            </a:xfrm>
            <a:prstGeom prst="rect">
              <a:avLst/>
            </a:prstGeom>
            <a:noFill/>
            <a:ln>
              <a:noFill/>
            </a:ln>
          </p:spPr>
        </p:pic>
        <p:pic>
          <p:nvPicPr>
            <p:cNvPr id="178" name="Google Shape;178;p6" descr="D:\ICCPEP HSMM Diff\Nice Pictures\MyoD Pax7\D0 Control\Snap-3152_c2.tif"/>
            <p:cNvPicPr preferRelativeResize="0"/>
            <p:nvPr/>
          </p:nvPicPr>
          <p:blipFill rotWithShape="1">
            <a:blip r:embed="rId4">
              <a:alphaModFix/>
            </a:blip>
            <a:srcRect/>
            <a:stretch/>
          </p:blipFill>
          <p:spPr>
            <a:xfrm>
              <a:off x="70567" y="2157984"/>
              <a:ext cx="1696318" cy="1271016"/>
            </a:xfrm>
            <a:prstGeom prst="rect">
              <a:avLst/>
            </a:prstGeom>
            <a:noFill/>
            <a:ln>
              <a:noFill/>
            </a:ln>
          </p:spPr>
        </p:pic>
        <p:pic>
          <p:nvPicPr>
            <p:cNvPr id="179" name="Google Shape;179;p6" descr="D:\ICCPEP HSMM Diff\Nice Pictures\MyoD Pax7\D1 PEP\Snap-3146_c1+2.tif"/>
            <p:cNvPicPr preferRelativeResize="0"/>
            <p:nvPr/>
          </p:nvPicPr>
          <p:blipFill rotWithShape="1">
            <a:blip r:embed="rId5">
              <a:alphaModFix/>
            </a:blip>
            <a:srcRect/>
            <a:stretch/>
          </p:blipFill>
          <p:spPr>
            <a:xfrm>
              <a:off x="2123641" y="4876800"/>
              <a:ext cx="1696317" cy="1271016"/>
            </a:xfrm>
            <a:prstGeom prst="rect">
              <a:avLst/>
            </a:prstGeom>
            <a:noFill/>
            <a:ln>
              <a:noFill/>
            </a:ln>
          </p:spPr>
        </p:pic>
        <p:pic>
          <p:nvPicPr>
            <p:cNvPr id="180" name="Google Shape;180;p6" descr="D:\ICCPEP HSMM Diff\Nice Pictures\MyoD Pax7\D1 PEP\Snap-3146_c2.tif"/>
            <p:cNvPicPr preferRelativeResize="0"/>
            <p:nvPr/>
          </p:nvPicPr>
          <p:blipFill rotWithShape="1">
            <a:blip r:embed="rId6">
              <a:alphaModFix/>
            </a:blip>
            <a:srcRect/>
            <a:stretch/>
          </p:blipFill>
          <p:spPr>
            <a:xfrm>
              <a:off x="2114494" y="3505200"/>
              <a:ext cx="1696318" cy="1271016"/>
            </a:xfrm>
            <a:prstGeom prst="rect">
              <a:avLst/>
            </a:prstGeom>
            <a:noFill/>
            <a:ln>
              <a:noFill/>
            </a:ln>
          </p:spPr>
        </p:pic>
        <p:pic>
          <p:nvPicPr>
            <p:cNvPr id="181" name="Google Shape;181;p6" descr="D:\ICCPEP HSMM Diff\Nice Pictures\MyoD Pax7\D1 SF\Snap-3154_c1+2.tif"/>
            <p:cNvPicPr preferRelativeResize="0"/>
            <p:nvPr/>
          </p:nvPicPr>
          <p:blipFill rotWithShape="1">
            <a:blip r:embed="rId7">
              <a:alphaModFix/>
            </a:blip>
            <a:srcRect/>
            <a:stretch/>
          </p:blipFill>
          <p:spPr>
            <a:xfrm>
              <a:off x="2123640" y="2157984"/>
              <a:ext cx="1696318" cy="1271016"/>
            </a:xfrm>
            <a:prstGeom prst="rect">
              <a:avLst/>
            </a:prstGeom>
            <a:noFill/>
            <a:ln>
              <a:noFill/>
            </a:ln>
          </p:spPr>
        </p:pic>
        <p:pic>
          <p:nvPicPr>
            <p:cNvPr id="182" name="Google Shape;182;p6" descr="D:\ICCPEP HSMM Diff\Nice Pictures\MyoD Pax7\D1 SF\Snap-3154_c2.tif"/>
            <p:cNvPicPr preferRelativeResize="0"/>
            <p:nvPr/>
          </p:nvPicPr>
          <p:blipFill rotWithShape="1">
            <a:blip r:embed="rId8">
              <a:alphaModFix/>
            </a:blip>
            <a:srcRect/>
            <a:stretch/>
          </p:blipFill>
          <p:spPr>
            <a:xfrm>
              <a:off x="2123640" y="807731"/>
              <a:ext cx="1696318" cy="1271016"/>
            </a:xfrm>
            <a:prstGeom prst="rect">
              <a:avLst/>
            </a:prstGeom>
            <a:noFill/>
            <a:ln>
              <a:noFill/>
            </a:ln>
          </p:spPr>
        </p:pic>
        <p:pic>
          <p:nvPicPr>
            <p:cNvPr id="183" name="Google Shape;183;p6" descr="D:\ICCPEP HSMM Diff\Nice Pictures\MyoD Pax7\D2 SF\Snap-3167_c2.tif"/>
            <p:cNvPicPr preferRelativeResize="0"/>
            <p:nvPr/>
          </p:nvPicPr>
          <p:blipFill rotWithShape="1">
            <a:blip r:embed="rId9">
              <a:alphaModFix/>
            </a:blip>
            <a:srcRect/>
            <a:stretch/>
          </p:blipFill>
          <p:spPr>
            <a:xfrm>
              <a:off x="3886200" y="807731"/>
              <a:ext cx="1696318" cy="1271016"/>
            </a:xfrm>
            <a:prstGeom prst="rect">
              <a:avLst/>
            </a:prstGeom>
            <a:noFill/>
            <a:ln>
              <a:noFill/>
            </a:ln>
          </p:spPr>
        </p:pic>
        <p:pic>
          <p:nvPicPr>
            <p:cNvPr id="184" name="Google Shape;184;p6" descr="D:\ICCPEP HSMM Diff\Nice Pictures\MyoD Pax7\D2 SF\Snap-3167_c1+2.tif"/>
            <p:cNvPicPr preferRelativeResize="0"/>
            <p:nvPr/>
          </p:nvPicPr>
          <p:blipFill rotWithShape="1">
            <a:blip r:embed="rId10">
              <a:alphaModFix/>
            </a:blip>
            <a:srcRect/>
            <a:stretch/>
          </p:blipFill>
          <p:spPr>
            <a:xfrm>
              <a:off x="3886201" y="2157984"/>
              <a:ext cx="1696318" cy="1271016"/>
            </a:xfrm>
            <a:prstGeom prst="rect">
              <a:avLst/>
            </a:prstGeom>
            <a:noFill/>
            <a:ln>
              <a:noFill/>
            </a:ln>
          </p:spPr>
        </p:pic>
        <p:pic>
          <p:nvPicPr>
            <p:cNvPr id="185" name="Google Shape;185;p6" descr="D:\ICCPEP HSMM Diff\Nice Pictures\MyoD Pax7\D3 PEP\Snap-3130_c1+2.tif"/>
            <p:cNvPicPr preferRelativeResize="0"/>
            <p:nvPr/>
          </p:nvPicPr>
          <p:blipFill rotWithShape="1">
            <a:blip r:embed="rId11">
              <a:alphaModFix/>
            </a:blip>
            <a:srcRect/>
            <a:stretch/>
          </p:blipFill>
          <p:spPr>
            <a:xfrm>
              <a:off x="5638800" y="4876800"/>
              <a:ext cx="1696317" cy="1271016"/>
            </a:xfrm>
            <a:prstGeom prst="rect">
              <a:avLst/>
            </a:prstGeom>
            <a:noFill/>
            <a:ln>
              <a:noFill/>
            </a:ln>
          </p:spPr>
        </p:pic>
        <p:pic>
          <p:nvPicPr>
            <p:cNvPr id="186" name="Google Shape;186;p6" descr="D:\ICCPEP HSMM Diff\Nice Pictures\MyoD Pax7\D3 PEP\Snap-3130_c2.tif"/>
            <p:cNvPicPr preferRelativeResize="0"/>
            <p:nvPr/>
          </p:nvPicPr>
          <p:blipFill rotWithShape="1">
            <a:blip r:embed="rId12">
              <a:alphaModFix/>
            </a:blip>
            <a:srcRect/>
            <a:stretch/>
          </p:blipFill>
          <p:spPr>
            <a:xfrm>
              <a:off x="5638800" y="3505200"/>
              <a:ext cx="1696318" cy="1271016"/>
            </a:xfrm>
            <a:prstGeom prst="rect">
              <a:avLst/>
            </a:prstGeom>
            <a:noFill/>
            <a:ln>
              <a:noFill/>
            </a:ln>
          </p:spPr>
        </p:pic>
        <p:pic>
          <p:nvPicPr>
            <p:cNvPr id="187" name="Google Shape;187;p6" descr="D:\ICCPEP HSMM Diff\Nice Pictures\MyoD Pax7\D3 SF\Snap-3142_c1+2.tif"/>
            <p:cNvPicPr preferRelativeResize="0"/>
            <p:nvPr/>
          </p:nvPicPr>
          <p:blipFill rotWithShape="1">
            <a:blip r:embed="rId13">
              <a:alphaModFix/>
            </a:blip>
            <a:srcRect/>
            <a:stretch/>
          </p:blipFill>
          <p:spPr>
            <a:xfrm>
              <a:off x="5660742" y="2157984"/>
              <a:ext cx="1696318" cy="1271016"/>
            </a:xfrm>
            <a:prstGeom prst="rect">
              <a:avLst/>
            </a:prstGeom>
            <a:noFill/>
            <a:ln>
              <a:noFill/>
            </a:ln>
          </p:spPr>
        </p:pic>
        <p:pic>
          <p:nvPicPr>
            <p:cNvPr id="188" name="Google Shape;188;p6" descr="D:\ICCPEP HSMM Diff\Nice Pictures\MyoD Pax7\D3 SF\Snap-3142_c2.tif"/>
            <p:cNvPicPr preferRelativeResize="0"/>
            <p:nvPr/>
          </p:nvPicPr>
          <p:blipFill rotWithShape="1">
            <a:blip r:embed="rId14">
              <a:alphaModFix/>
            </a:blip>
            <a:srcRect/>
            <a:stretch/>
          </p:blipFill>
          <p:spPr>
            <a:xfrm>
              <a:off x="5638800" y="807731"/>
              <a:ext cx="1696318" cy="1271016"/>
            </a:xfrm>
            <a:prstGeom prst="rect">
              <a:avLst/>
            </a:prstGeom>
            <a:noFill/>
            <a:ln>
              <a:noFill/>
            </a:ln>
          </p:spPr>
        </p:pic>
        <p:pic>
          <p:nvPicPr>
            <p:cNvPr id="189" name="Google Shape;189;p6" descr="D:\ICCPEP HSMM Diff\Nice Pictures\MyoD Pax7\D4 PEP\Snap-3170_c2.tif"/>
            <p:cNvPicPr preferRelativeResize="0"/>
            <p:nvPr/>
          </p:nvPicPr>
          <p:blipFill rotWithShape="1">
            <a:blip r:embed="rId15">
              <a:alphaModFix/>
            </a:blip>
            <a:srcRect/>
            <a:stretch/>
          </p:blipFill>
          <p:spPr>
            <a:xfrm>
              <a:off x="7391400" y="3505200"/>
              <a:ext cx="1696318" cy="1271016"/>
            </a:xfrm>
            <a:prstGeom prst="rect">
              <a:avLst/>
            </a:prstGeom>
            <a:noFill/>
            <a:ln>
              <a:noFill/>
            </a:ln>
          </p:spPr>
        </p:pic>
        <p:pic>
          <p:nvPicPr>
            <p:cNvPr id="190" name="Google Shape;190;p6" descr="D:\ICCPEP HSMM Diff\Nice Pictures\MyoD Pax7\D4 PEP\Snap-3170_c1+2.tif"/>
            <p:cNvPicPr preferRelativeResize="0"/>
            <p:nvPr/>
          </p:nvPicPr>
          <p:blipFill rotWithShape="1">
            <a:blip r:embed="rId16">
              <a:alphaModFix/>
            </a:blip>
            <a:srcRect/>
            <a:stretch/>
          </p:blipFill>
          <p:spPr>
            <a:xfrm>
              <a:off x="7391400" y="4875280"/>
              <a:ext cx="1696318" cy="1271016"/>
            </a:xfrm>
            <a:prstGeom prst="rect">
              <a:avLst/>
            </a:prstGeom>
            <a:noFill/>
            <a:ln>
              <a:noFill/>
            </a:ln>
          </p:spPr>
        </p:pic>
        <p:pic>
          <p:nvPicPr>
            <p:cNvPr id="191" name="Google Shape;191;p6" descr="D:\ICCPEP HSMM Diff\Nice Pictures\MyoD Pax7\D4 SF\Snap-3161_c1+2.tif"/>
            <p:cNvPicPr preferRelativeResize="0"/>
            <p:nvPr/>
          </p:nvPicPr>
          <p:blipFill rotWithShape="1">
            <a:blip r:embed="rId17">
              <a:alphaModFix/>
            </a:blip>
            <a:srcRect/>
            <a:stretch/>
          </p:blipFill>
          <p:spPr>
            <a:xfrm>
              <a:off x="7391400" y="2157984"/>
              <a:ext cx="1696318" cy="1271016"/>
            </a:xfrm>
            <a:prstGeom prst="rect">
              <a:avLst/>
            </a:prstGeom>
            <a:noFill/>
            <a:ln>
              <a:noFill/>
            </a:ln>
          </p:spPr>
        </p:pic>
        <p:pic>
          <p:nvPicPr>
            <p:cNvPr id="192" name="Google Shape;192;p6" descr="D:\ICCPEP HSMM Diff\Nice Pictures\MyoD Pax7\D4 SF\Snap-3161_c2.tif"/>
            <p:cNvPicPr preferRelativeResize="0"/>
            <p:nvPr/>
          </p:nvPicPr>
          <p:blipFill rotWithShape="1">
            <a:blip r:embed="rId18">
              <a:alphaModFix/>
            </a:blip>
            <a:srcRect/>
            <a:stretch/>
          </p:blipFill>
          <p:spPr>
            <a:xfrm>
              <a:off x="7391400" y="809251"/>
              <a:ext cx="1696318" cy="1271016"/>
            </a:xfrm>
            <a:prstGeom prst="rect">
              <a:avLst/>
            </a:prstGeom>
            <a:noFill/>
            <a:ln>
              <a:noFill/>
            </a:ln>
          </p:spPr>
        </p:pic>
        <p:sp>
          <p:nvSpPr>
            <p:cNvPr id="193" name="Google Shape;193;p6"/>
            <p:cNvSpPr/>
            <p:nvPr/>
          </p:nvSpPr>
          <p:spPr>
            <a:xfrm rot="5400000">
              <a:off x="743523" y="4863084"/>
              <a:ext cx="685800" cy="914400"/>
            </a:xfrm>
            <a:prstGeom prst="bentUpArrow">
              <a:avLst>
                <a:gd name="adj1" fmla="val 25000"/>
                <a:gd name="adj2" fmla="val 25000"/>
                <a:gd name="adj3" fmla="val 25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Calibri"/>
                <a:ea typeface="Calibri"/>
                <a:cs typeface="Calibri"/>
                <a:sym typeface="Calibri"/>
              </a:endParaRPr>
            </a:p>
          </p:txBody>
        </p:sp>
        <p:sp>
          <p:nvSpPr>
            <p:cNvPr id="194" name="Google Shape;194;p6"/>
            <p:cNvSpPr/>
            <p:nvPr/>
          </p:nvSpPr>
          <p:spPr>
            <a:xfrm rot="5400000" flipH="1">
              <a:off x="695918" y="1232513"/>
              <a:ext cx="758191" cy="891582"/>
            </a:xfrm>
            <a:prstGeom prst="bentUpArrow">
              <a:avLst>
                <a:gd name="adj1" fmla="val 25000"/>
                <a:gd name="adj2" fmla="val 25000"/>
                <a:gd name="adj3" fmla="val 25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000000"/>
                </a:solidFill>
                <a:latin typeface="Calibri"/>
                <a:ea typeface="Calibri"/>
                <a:cs typeface="Calibri"/>
                <a:sym typeface="Calibri"/>
              </a:endParaRPr>
            </a:p>
          </p:txBody>
        </p:sp>
        <p:cxnSp>
          <p:nvCxnSpPr>
            <p:cNvPr id="195" name="Google Shape;195;p6"/>
            <p:cNvCxnSpPr/>
            <p:nvPr/>
          </p:nvCxnSpPr>
          <p:spPr>
            <a:xfrm>
              <a:off x="8686800" y="6019800"/>
              <a:ext cx="285841" cy="0"/>
            </a:xfrm>
            <a:prstGeom prst="straightConnector1">
              <a:avLst/>
            </a:prstGeom>
            <a:noFill/>
            <a:ln w="38100" cap="flat" cmpd="sng">
              <a:solidFill>
                <a:srgbClr val="FF0000"/>
              </a:solidFill>
              <a:prstDash val="solid"/>
              <a:round/>
              <a:headEnd type="none" w="sm" len="sm"/>
              <a:tailEnd type="none" w="sm" len="sm"/>
            </a:ln>
          </p:spPr>
        </p:cxnSp>
        <p:pic>
          <p:nvPicPr>
            <p:cNvPr id="196" name="Google Shape;196;p6" descr="D:\Snap-3242_c1+2.tif"/>
            <p:cNvPicPr preferRelativeResize="0"/>
            <p:nvPr/>
          </p:nvPicPr>
          <p:blipFill rotWithShape="1">
            <a:blip r:embed="rId19">
              <a:alphaModFix/>
            </a:blip>
            <a:srcRect/>
            <a:stretch/>
          </p:blipFill>
          <p:spPr>
            <a:xfrm>
              <a:off x="3886200" y="4876800"/>
              <a:ext cx="1696318" cy="1271016"/>
            </a:xfrm>
            <a:prstGeom prst="rect">
              <a:avLst/>
            </a:prstGeom>
            <a:noFill/>
            <a:ln>
              <a:noFill/>
            </a:ln>
          </p:spPr>
        </p:pic>
        <p:pic>
          <p:nvPicPr>
            <p:cNvPr id="197" name="Google Shape;197;p6" descr="D:\Snap-3242_c2.tif"/>
            <p:cNvPicPr preferRelativeResize="0"/>
            <p:nvPr/>
          </p:nvPicPr>
          <p:blipFill rotWithShape="1">
            <a:blip r:embed="rId20">
              <a:alphaModFix/>
            </a:blip>
            <a:srcRect/>
            <a:stretch/>
          </p:blipFill>
          <p:spPr>
            <a:xfrm>
              <a:off x="3886200" y="3505200"/>
              <a:ext cx="1696318" cy="1271016"/>
            </a:xfrm>
            <a:prstGeom prst="rect">
              <a:avLst/>
            </a:prstGeom>
            <a:noFill/>
            <a:ln>
              <a:noFill/>
            </a:ln>
          </p:spPr>
        </p:pic>
      </p:grpSp>
      <p:grpSp>
        <p:nvGrpSpPr>
          <p:cNvPr id="198" name="Google Shape;198;p6"/>
          <p:cNvGrpSpPr/>
          <p:nvPr/>
        </p:nvGrpSpPr>
        <p:grpSpPr>
          <a:xfrm>
            <a:off x="431586" y="4354026"/>
            <a:ext cx="7012460" cy="4408974"/>
            <a:chOff x="101451" y="437239"/>
            <a:chExt cx="8961460" cy="5634377"/>
          </a:xfrm>
        </p:grpSpPr>
        <p:sp>
          <p:nvSpPr>
            <p:cNvPr id="199" name="Google Shape;199;p6"/>
            <p:cNvSpPr txBox="1"/>
            <p:nvPr/>
          </p:nvSpPr>
          <p:spPr>
            <a:xfrm>
              <a:off x="661641" y="437239"/>
              <a:ext cx="57900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0 Hr</a:t>
              </a:r>
              <a:endParaRPr sz="1800" b="1">
                <a:solidFill>
                  <a:schemeClr val="dk1"/>
                </a:solidFill>
                <a:latin typeface="Calibri"/>
                <a:ea typeface="Calibri"/>
                <a:cs typeface="Calibri"/>
                <a:sym typeface="Calibri"/>
              </a:endParaRPr>
            </a:p>
          </p:txBody>
        </p:sp>
        <p:sp>
          <p:nvSpPr>
            <p:cNvPr id="200" name="Google Shape;200;p6"/>
            <p:cNvSpPr txBox="1"/>
            <p:nvPr/>
          </p:nvSpPr>
          <p:spPr>
            <a:xfrm>
              <a:off x="2629143" y="437240"/>
              <a:ext cx="6960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24 Hr</a:t>
              </a:r>
              <a:endParaRPr sz="1800" b="1">
                <a:solidFill>
                  <a:schemeClr val="dk1"/>
                </a:solidFill>
                <a:latin typeface="Calibri"/>
                <a:ea typeface="Calibri"/>
                <a:cs typeface="Calibri"/>
                <a:sym typeface="Calibri"/>
              </a:endParaRPr>
            </a:p>
          </p:txBody>
        </p:sp>
        <p:sp>
          <p:nvSpPr>
            <p:cNvPr id="201" name="Google Shape;201;p6"/>
            <p:cNvSpPr txBox="1"/>
            <p:nvPr/>
          </p:nvSpPr>
          <p:spPr>
            <a:xfrm>
              <a:off x="4366429" y="438399"/>
              <a:ext cx="6960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48 Hr</a:t>
              </a:r>
              <a:endParaRPr sz="1800" b="1">
                <a:solidFill>
                  <a:schemeClr val="dk1"/>
                </a:solidFill>
                <a:latin typeface="Calibri"/>
                <a:ea typeface="Calibri"/>
                <a:cs typeface="Calibri"/>
                <a:sym typeface="Calibri"/>
              </a:endParaRPr>
            </a:p>
          </p:txBody>
        </p:sp>
        <p:sp>
          <p:nvSpPr>
            <p:cNvPr id="202" name="Google Shape;202;p6"/>
            <p:cNvSpPr txBox="1"/>
            <p:nvPr/>
          </p:nvSpPr>
          <p:spPr>
            <a:xfrm>
              <a:off x="6119028" y="438402"/>
              <a:ext cx="6960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72 Hr</a:t>
              </a:r>
              <a:endParaRPr sz="1800" b="1">
                <a:solidFill>
                  <a:schemeClr val="dk1"/>
                </a:solidFill>
                <a:latin typeface="Calibri"/>
                <a:ea typeface="Calibri"/>
                <a:cs typeface="Calibri"/>
                <a:sym typeface="Calibri"/>
              </a:endParaRPr>
            </a:p>
          </p:txBody>
        </p:sp>
        <p:sp>
          <p:nvSpPr>
            <p:cNvPr id="203" name="Google Shape;203;p6"/>
            <p:cNvSpPr txBox="1"/>
            <p:nvPr/>
          </p:nvSpPr>
          <p:spPr>
            <a:xfrm>
              <a:off x="7861852" y="437240"/>
              <a:ext cx="6960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96 Hr</a:t>
              </a:r>
              <a:endParaRPr sz="1800" b="1">
                <a:solidFill>
                  <a:schemeClr val="dk1"/>
                </a:solidFill>
                <a:latin typeface="Calibri"/>
                <a:ea typeface="Calibri"/>
                <a:cs typeface="Calibri"/>
                <a:sym typeface="Calibri"/>
              </a:endParaRPr>
            </a:p>
          </p:txBody>
        </p:sp>
        <p:sp>
          <p:nvSpPr>
            <p:cNvPr id="204" name="Google Shape;204;p6"/>
            <p:cNvSpPr txBox="1"/>
            <p:nvPr/>
          </p:nvSpPr>
          <p:spPr>
            <a:xfrm rot="-5400000">
              <a:off x="1537508" y="1936664"/>
              <a:ext cx="88985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Control</a:t>
              </a:r>
              <a:endParaRPr/>
            </a:p>
          </p:txBody>
        </p:sp>
        <p:sp>
          <p:nvSpPr>
            <p:cNvPr id="205" name="Google Shape;205;p6"/>
            <p:cNvSpPr txBox="1"/>
            <p:nvPr/>
          </p:nvSpPr>
          <p:spPr>
            <a:xfrm rot="-5400000">
              <a:off x="1710568" y="4572664"/>
              <a:ext cx="5437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PEP</a:t>
              </a:r>
              <a:endParaRPr/>
            </a:p>
          </p:txBody>
        </p:sp>
        <p:sp>
          <p:nvSpPr>
            <p:cNvPr id="206" name="Google Shape;206;p6"/>
            <p:cNvSpPr/>
            <p:nvPr/>
          </p:nvSpPr>
          <p:spPr>
            <a:xfrm rot="5400000">
              <a:off x="743523" y="4863084"/>
              <a:ext cx="685800" cy="914400"/>
            </a:xfrm>
            <a:prstGeom prst="bentUpArrow">
              <a:avLst>
                <a:gd name="adj1" fmla="val 25000"/>
                <a:gd name="adj2" fmla="val 25000"/>
                <a:gd name="adj3" fmla="val 25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Calibri"/>
                <a:ea typeface="Calibri"/>
                <a:cs typeface="Calibri"/>
                <a:sym typeface="Calibri"/>
              </a:endParaRPr>
            </a:p>
          </p:txBody>
        </p:sp>
        <p:sp>
          <p:nvSpPr>
            <p:cNvPr id="207" name="Google Shape;207;p6"/>
            <p:cNvSpPr/>
            <p:nvPr/>
          </p:nvSpPr>
          <p:spPr>
            <a:xfrm rot="5400000" flipH="1">
              <a:off x="695918" y="1232513"/>
              <a:ext cx="758191" cy="891582"/>
            </a:xfrm>
            <a:prstGeom prst="bentUpArrow">
              <a:avLst>
                <a:gd name="adj1" fmla="val 25000"/>
                <a:gd name="adj2" fmla="val 25000"/>
                <a:gd name="adj3" fmla="val 25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000000"/>
                </a:solidFill>
                <a:latin typeface="Calibri"/>
                <a:ea typeface="Calibri"/>
                <a:cs typeface="Calibri"/>
                <a:sym typeface="Calibri"/>
              </a:endParaRPr>
            </a:p>
          </p:txBody>
        </p:sp>
        <p:pic>
          <p:nvPicPr>
            <p:cNvPr id="208" name="Google Shape;208;p6" descr="D:\ICCPEP HSMM Diff\Nice Pictures\MyoD Pax7\D0 Control\Snap-3152_c1+3.tif"/>
            <p:cNvPicPr preferRelativeResize="0"/>
            <p:nvPr/>
          </p:nvPicPr>
          <p:blipFill rotWithShape="1">
            <a:blip r:embed="rId21">
              <a:alphaModFix/>
            </a:blip>
            <a:srcRect/>
            <a:stretch/>
          </p:blipFill>
          <p:spPr>
            <a:xfrm>
              <a:off x="101451" y="3455684"/>
              <a:ext cx="1696318" cy="1271016"/>
            </a:xfrm>
            <a:prstGeom prst="rect">
              <a:avLst/>
            </a:prstGeom>
            <a:noFill/>
            <a:ln>
              <a:noFill/>
            </a:ln>
          </p:spPr>
        </p:pic>
        <p:pic>
          <p:nvPicPr>
            <p:cNvPr id="209" name="Google Shape;209;p6" descr="D:\ICCPEP HSMM Diff\Nice Pictures\MyoD Pax7\D0 Control\Snap-3152_c3.tif"/>
            <p:cNvPicPr preferRelativeResize="0"/>
            <p:nvPr/>
          </p:nvPicPr>
          <p:blipFill rotWithShape="1">
            <a:blip r:embed="rId22">
              <a:alphaModFix/>
            </a:blip>
            <a:srcRect/>
            <a:stretch/>
          </p:blipFill>
          <p:spPr>
            <a:xfrm>
              <a:off x="102984" y="2133600"/>
              <a:ext cx="1696318" cy="1271016"/>
            </a:xfrm>
            <a:prstGeom prst="rect">
              <a:avLst/>
            </a:prstGeom>
            <a:noFill/>
            <a:ln>
              <a:noFill/>
            </a:ln>
          </p:spPr>
        </p:pic>
        <p:pic>
          <p:nvPicPr>
            <p:cNvPr id="210" name="Google Shape;210;p6" descr="D:\ICCPEP HSMM Diff\Nice Pictures\MyoD Pax7\D1 PEP\Snap-3146_c1+3.tif"/>
            <p:cNvPicPr preferRelativeResize="0"/>
            <p:nvPr/>
          </p:nvPicPr>
          <p:blipFill rotWithShape="1">
            <a:blip r:embed="rId23">
              <a:alphaModFix/>
            </a:blip>
            <a:srcRect/>
            <a:stretch/>
          </p:blipFill>
          <p:spPr>
            <a:xfrm>
              <a:off x="2130532" y="4800600"/>
              <a:ext cx="1696317" cy="1271016"/>
            </a:xfrm>
            <a:prstGeom prst="rect">
              <a:avLst/>
            </a:prstGeom>
            <a:noFill/>
            <a:ln>
              <a:noFill/>
            </a:ln>
          </p:spPr>
        </p:pic>
        <p:pic>
          <p:nvPicPr>
            <p:cNvPr id="211" name="Google Shape;211;p6" descr="D:\ICCPEP HSMM Diff\Nice Pictures\MyoD Pax7\D1 PEP\Snap-3146_c3.tif"/>
            <p:cNvPicPr preferRelativeResize="0"/>
            <p:nvPr/>
          </p:nvPicPr>
          <p:blipFill rotWithShape="1">
            <a:blip r:embed="rId24">
              <a:alphaModFix/>
            </a:blip>
            <a:srcRect/>
            <a:stretch/>
          </p:blipFill>
          <p:spPr>
            <a:xfrm>
              <a:off x="2130532" y="3455684"/>
              <a:ext cx="1696317" cy="1271016"/>
            </a:xfrm>
            <a:prstGeom prst="rect">
              <a:avLst/>
            </a:prstGeom>
            <a:noFill/>
            <a:ln>
              <a:noFill/>
            </a:ln>
          </p:spPr>
        </p:pic>
        <p:pic>
          <p:nvPicPr>
            <p:cNvPr id="212" name="Google Shape;212;p6" descr="D:\ICCPEP HSMM Diff\Nice Pictures\MyoD Pax7\D1 SF\Snap-3154_c1+3.tif"/>
            <p:cNvPicPr preferRelativeResize="0"/>
            <p:nvPr/>
          </p:nvPicPr>
          <p:blipFill rotWithShape="1">
            <a:blip r:embed="rId25">
              <a:alphaModFix/>
            </a:blip>
            <a:srcRect/>
            <a:stretch/>
          </p:blipFill>
          <p:spPr>
            <a:xfrm>
              <a:off x="2141704" y="2133600"/>
              <a:ext cx="1696317" cy="1271016"/>
            </a:xfrm>
            <a:prstGeom prst="rect">
              <a:avLst/>
            </a:prstGeom>
            <a:noFill/>
            <a:ln>
              <a:noFill/>
            </a:ln>
          </p:spPr>
        </p:pic>
        <p:pic>
          <p:nvPicPr>
            <p:cNvPr id="213" name="Google Shape;213;p6" descr="D:\ICCPEP HSMM Diff\Nice Pictures\MyoD Pax7\D1 SF\Snap-3154_c3.tif"/>
            <p:cNvPicPr preferRelativeResize="0"/>
            <p:nvPr/>
          </p:nvPicPr>
          <p:blipFill rotWithShape="1">
            <a:blip r:embed="rId26">
              <a:alphaModFix/>
            </a:blip>
            <a:srcRect/>
            <a:stretch/>
          </p:blipFill>
          <p:spPr>
            <a:xfrm>
              <a:off x="2141703" y="807734"/>
              <a:ext cx="1696317" cy="1271016"/>
            </a:xfrm>
            <a:prstGeom prst="rect">
              <a:avLst/>
            </a:prstGeom>
            <a:noFill/>
            <a:ln>
              <a:noFill/>
            </a:ln>
          </p:spPr>
        </p:pic>
        <p:pic>
          <p:nvPicPr>
            <p:cNvPr id="214" name="Google Shape;214;p6" descr="D:\ICCPEP HSMM Diff\Nice Pictures\MyoD Pax7\D2 PEP\Snap-3135_c1+3.tif"/>
            <p:cNvPicPr preferRelativeResize="0"/>
            <p:nvPr/>
          </p:nvPicPr>
          <p:blipFill rotWithShape="1">
            <a:blip r:embed="rId27">
              <a:alphaModFix/>
            </a:blip>
            <a:srcRect/>
            <a:stretch/>
          </p:blipFill>
          <p:spPr>
            <a:xfrm>
              <a:off x="3867152" y="4800600"/>
              <a:ext cx="1696317" cy="1271016"/>
            </a:xfrm>
            <a:prstGeom prst="rect">
              <a:avLst/>
            </a:prstGeom>
            <a:noFill/>
            <a:ln>
              <a:noFill/>
            </a:ln>
          </p:spPr>
        </p:pic>
        <p:pic>
          <p:nvPicPr>
            <p:cNvPr id="215" name="Google Shape;215;p6" descr="D:\ICCPEP HSMM Diff\Nice Pictures\MyoD Pax7\D2 PEP\Snap-3135_c3.tif"/>
            <p:cNvPicPr preferRelativeResize="0"/>
            <p:nvPr/>
          </p:nvPicPr>
          <p:blipFill rotWithShape="1">
            <a:blip r:embed="rId28">
              <a:alphaModFix/>
            </a:blip>
            <a:srcRect/>
            <a:stretch/>
          </p:blipFill>
          <p:spPr>
            <a:xfrm>
              <a:off x="3867152" y="3455684"/>
              <a:ext cx="1696318" cy="1271016"/>
            </a:xfrm>
            <a:prstGeom prst="rect">
              <a:avLst/>
            </a:prstGeom>
            <a:noFill/>
            <a:ln>
              <a:noFill/>
            </a:ln>
          </p:spPr>
        </p:pic>
        <p:pic>
          <p:nvPicPr>
            <p:cNvPr id="216" name="Google Shape;216;p6" descr="D:\ICCPEP HSMM Diff\Nice Pictures\MyoD Pax7\D2 SF\Snap-3167_c1+3.tif"/>
            <p:cNvPicPr preferRelativeResize="0"/>
            <p:nvPr/>
          </p:nvPicPr>
          <p:blipFill rotWithShape="1">
            <a:blip r:embed="rId29">
              <a:alphaModFix/>
            </a:blip>
            <a:srcRect/>
            <a:stretch/>
          </p:blipFill>
          <p:spPr>
            <a:xfrm>
              <a:off x="3867153" y="2133600"/>
              <a:ext cx="1696317" cy="1271016"/>
            </a:xfrm>
            <a:prstGeom prst="rect">
              <a:avLst/>
            </a:prstGeom>
            <a:noFill/>
            <a:ln>
              <a:noFill/>
            </a:ln>
          </p:spPr>
        </p:pic>
        <p:pic>
          <p:nvPicPr>
            <p:cNvPr id="217" name="Google Shape;217;p6" descr="D:\ICCPEP HSMM Diff\Nice Pictures\MyoD Pax7\D2 SF\Snap-3167_c3.tif"/>
            <p:cNvPicPr preferRelativeResize="0"/>
            <p:nvPr/>
          </p:nvPicPr>
          <p:blipFill rotWithShape="1">
            <a:blip r:embed="rId30">
              <a:alphaModFix/>
            </a:blip>
            <a:srcRect/>
            <a:stretch/>
          </p:blipFill>
          <p:spPr>
            <a:xfrm>
              <a:off x="3867153" y="807734"/>
              <a:ext cx="1696318" cy="1271016"/>
            </a:xfrm>
            <a:prstGeom prst="rect">
              <a:avLst/>
            </a:prstGeom>
            <a:noFill/>
            <a:ln>
              <a:noFill/>
            </a:ln>
          </p:spPr>
        </p:pic>
        <p:pic>
          <p:nvPicPr>
            <p:cNvPr id="218" name="Google Shape;218;p6" descr="D:\ICCPEP HSMM Diff\Nice Pictures\MyoD Pax7\D3 PEP\Snap-3130_c3.tif"/>
            <p:cNvPicPr preferRelativeResize="0"/>
            <p:nvPr/>
          </p:nvPicPr>
          <p:blipFill rotWithShape="1">
            <a:blip r:embed="rId31">
              <a:alphaModFix/>
            </a:blip>
            <a:srcRect/>
            <a:stretch/>
          </p:blipFill>
          <p:spPr>
            <a:xfrm>
              <a:off x="5618881" y="3455684"/>
              <a:ext cx="1696318" cy="1271016"/>
            </a:xfrm>
            <a:prstGeom prst="rect">
              <a:avLst/>
            </a:prstGeom>
            <a:noFill/>
            <a:ln>
              <a:noFill/>
            </a:ln>
          </p:spPr>
        </p:pic>
        <p:pic>
          <p:nvPicPr>
            <p:cNvPr id="219" name="Google Shape;219;p6" descr="D:\ICCPEP HSMM Diff\Nice Pictures\MyoD Pax7\D3 PEP\Snap-3130_c1+3.tif"/>
            <p:cNvPicPr preferRelativeResize="0"/>
            <p:nvPr/>
          </p:nvPicPr>
          <p:blipFill rotWithShape="1">
            <a:blip r:embed="rId32">
              <a:alphaModFix/>
            </a:blip>
            <a:srcRect/>
            <a:stretch/>
          </p:blipFill>
          <p:spPr>
            <a:xfrm>
              <a:off x="5618883" y="4800600"/>
              <a:ext cx="1696317" cy="1271016"/>
            </a:xfrm>
            <a:prstGeom prst="rect">
              <a:avLst/>
            </a:prstGeom>
            <a:noFill/>
            <a:ln>
              <a:noFill/>
            </a:ln>
          </p:spPr>
        </p:pic>
        <p:pic>
          <p:nvPicPr>
            <p:cNvPr id="220" name="Google Shape;220;p6" descr="D:\ICCPEP HSMM Diff\Nice Pictures\MyoD Pax7\D3 SF\Snap-3142_c3.tif"/>
            <p:cNvPicPr preferRelativeResize="0"/>
            <p:nvPr/>
          </p:nvPicPr>
          <p:blipFill rotWithShape="1">
            <a:blip r:embed="rId33">
              <a:alphaModFix/>
            </a:blip>
            <a:srcRect/>
            <a:stretch/>
          </p:blipFill>
          <p:spPr>
            <a:xfrm>
              <a:off x="5618881" y="807734"/>
              <a:ext cx="1696317" cy="1271016"/>
            </a:xfrm>
            <a:prstGeom prst="rect">
              <a:avLst/>
            </a:prstGeom>
            <a:noFill/>
            <a:ln>
              <a:noFill/>
            </a:ln>
          </p:spPr>
        </p:pic>
        <p:pic>
          <p:nvPicPr>
            <p:cNvPr id="221" name="Google Shape;221;p6" descr="D:\ICCPEP HSMM Diff\Nice Pictures\MyoD Pax7\D3 SF\Snap-3142_c1+3.tif"/>
            <p:cNvPicPr preferRelativeResize="0"/>
            <p:nvPr/>
          </p:nvPicPr>
          <p:blipFill rotWithShape="1">
            <a:blip r:embed="rId34">
              <a:alphaModFix/>
            </a:blip>
            <a:srcRect/>
            <a:stretch/>
          </p:blipFill>
          <p:spPr>
            <a:xfrm>
              <a:off x="5618883" y="2133600"/>
              <a:ext cx="1696317" cy="1271016"/>
            </a:xfrm>
            <a:prstGeom prst="rect">
              <a:avLst/>
            </a:prstGeom>
            <a:noFill/>
            <a:ln>
              <a:noFill/>
            </a:ln>
          </p:spPr>
        </p:pic>
        <p:pic>
          <p:nvPicPr>
            <p:cNvPr id="222" name="Google Shape;222;p6" descr="D:\ICCPEP HSMM Diff\Nice Pictures\MyoD Pax7\D4 PEP\Snap-3170_c1+3.tif"/>
            <p:cNvPicPr preferRelativeResize="0"/>
            <p:nvPr/>
          </p:nvPicPr>
          <p:blipFill rotWithShape="1">
            <a:blip r:embed="rId35">
              <a:alphaModFix/>
            </a:blip>
            <a:srcRect/>
            <a:stretch/>
          </p:blipFill>
          <p:spPr>
            <a:xfrm>
              <a:off x="7366593" y="4800600"/>
              <a:ext cx="1696317" cy="1271016"/>
            </a:xfrm>
            <a:prstGeom prst="rect">
              <a:avLst/>
            </a:prstGeom>
            <a:noFill/>
            <a:ln>
              <a:noFill/>
            </a:ln>
          </p:spPr>
        </p:pic>
        <p:pic>
          <p:nvPicPr>
            <p:cNvPr id="223" name="Google Shape;223;p6" descr="D:\ICCPEP HSMM Diff\Nice Pictures\MyoD Pax7\D4 PEP\Snap-3170_c3.tif"/>
            <p:cNvPicPr preferRelativeResize="0"/>
            <p:nvPr/>
          </p:nvPicPr>
          <p:blipFill rotWithShape="1">
            <a:blip r:embed="rId36">
              <a:alphaModFix/>
            </a:blip>
            <a:srcRect/>
            <a:stretch/>
          </p:blipFill>
          <p:spPr>
            <a:xfrm>
              <a:off x="7366593" y="3455684"/>
              <a:ext cx="1696318" cy="1271016"/>
            </a:xfrm>
            <a:prstGeom prst="rect">
              <a:avLst/>
            </a:prstGeom>
            <a:noFill/>
            <a:ln>
              <a:noFill/>
            </a:ln>
          </p:spPr>
        </p:pic>
        <p:pic>
          <p:nvPicPr>
            <p:cNvPr id="224" name="Google Shape;224;p6" descr="D:\ICCPEP HSMM Diff\Nice Pictures\MyoD Pax7\D4 SF\Snap-3161_c1+3.tif"/>
            <p:cNvPicPr preferRelativeResize="0"/>
            <p:nvPr/>
          </p:nvPicPr>
          <p:blipFill rotWithShape="1">
            <a:blip r:embed="rId37">
              <a:alphaModFix/>
            </a:blip>
            <a:srcRect/>
            <a:stretch/>
          </p:blipFill>
          <p:spPr>
            <a:xfrm>
              <a:off x="7361705" y="2133600"/>
              <a:ext cx="1696318" cy="1271016"/>
            </a:xfrm>
            <a:prstGeom prst="rect">
              <a:avLst/>
            </a:prstGeom>
            <a:noFill/>
            <a:ln>
              <a:noFill/>
            </a:ln>
          </p:spPr>
        </p:pic>
        <p:pic>
          <p:nvPicPr>
            <p:cNvPr id="225" name="Google Shape;225;p6" descr="D:\ICCPEP HSMM Diff\Nice Pictures\MyoD Pax7\D4 SF\Snap-3161_c3.tif"/>
            <p:cNvPicPr preferRelativeResize="0"/>
            <p:nvPr/>
          </p:nvPicPr>
          <p:blipFill rotWithShape="1">
            <a:blip r:embed="rId38">
              <a:alphaModFix/>
            </a:blip>
            <a:srcRect/>
            <a:stretch/>
          </p:blipFill>
          <p:spPr>
            <a:xfrm>
              <a:off x="7366594" y="807734"/>
              <a:ext cx="1696317" cy="1271016"/>
            </a:xfrm>
            <a:prstGeom prst="rect">
              <a:avLst/>
            </a:prstGeom>
            <a:noFill/>
            <a:ln>
              <a:noFill/>
            </a:ln>
          </p:spPr>
        </p:pic>
        <p:cxnSp>
          <p:nvCxnSpPr>
            <p:cNvPr id="226" name="Google Shape;226;p6"/>
            <p:cNvCxnSpPr/>
            <p:nvPr/>
          </p:nvCxnSpPr>
          <p:spPr>
            <a:xfrm>
              <a:off x="8686800" y="5943600"/>
              <a:ext cx="285841" cy="0"/>
            </a:xfrm>
            <a:prstGeom prst="straightConnector1">
              <a:avLst/>
            </a:prstGeom>
            <a:noFill/>
            <a:ln w="38100" cap="flat" cmpd="sng">
              <a:solidFill>
                <a:srgbClr val="FF0000"/>
              </a:solidFill>
              <a:prstDash val="solid"/>
              <a:round/>
              <a:headEnd type="none" w="sm" len="sm"/>
              <a:tailEnd type="none" w="sm" len="sm"/>
            </a:ln>
          </p:spPr>
        </p:cxnSp>
        <p:pic>
          <p:nvPicPr>
            <p:cNvPr id="227" name="Google Shape;227;p6" descr="D:\ICCPEP HSMM Diff\Nice Pictures\MyoD Pax7\D0 Control\Snap-3152_c1+3.tif"/>
            <p:cNvPicPr preferRelativeResize="0"/>
            <p:nvPr/>
          </p:nvPicPr>
          <p:blipFill rotWithShape="1">
            <a:blip r:embed="rId21">
              <a:alphaModFix/>
            </a:blip>
            <a:srcRect/>
            <a:stretch/>
          </p:blipFill>
          <p:spPr>
            <a:xfrm>
              <a:off x="110909" y="3450502"/>
              <a:ext cx="1696318" cy="1271016"/>
            </a:xfrm>
            <a:prstGeom prst="rect">
              <a:avLst/>
            </a:prstGeom>
            <a:noFill/>
            <a:ln>
              <a:noFill/>
            </a:ln>
          </p:spPr>
        </p:pic>
        <p:pic>
          <p:nvPicPr>
            <p:cNvPr id="228" name="Google Shape;228;p6" descr="D:\ICCPEP HSMM Diff\Nice Pictures\MyoD Pax7\D1 PEP\Snap-3146_c1+3.tif"/>
            <p:cNvPicPr preferRelativeResize="0"/>
            <p:nvPr/>
          </p:nvPicPr>
          <p:blipFill rotWithShape="1">
            <a:blip r:embed="rId23">
              <a:alphaModFix/>
            </a:blip>
            <a:srcRect/>
            <a:stretch/>
          </p:blipFill>
          <p:spPr>
            <a:xfrm>
              <a:off x="2139990" y="4795418"/>
              <a:ext cx="1696317" cy="1271016"/>
            </a:xfrm>
            <a:prstGeom prst="rect">
              <a:avLst/>
            </a:prstGeom>
            <a:noFill/>
            <a:ln>
              <a:noFill/>
            </a:ln>
          </p:spPr>
        </p:pic>
        <p:pic>
          <p:nvPicPr>
            <p:cNvPr id="229" name="Google Shape;229;p6" descr="D:\ICCPEP HSMM Diff\Nice Pictures\MyoD Pax7\D2 PEP\Snap-3135_c1+3.tif"/>
            <p:cNvPicPr preferRelativeResize="0"/>
            <p:nvPr/>
          </p:nvPicPr>
          <p:blipFill rotWithShape="1">
            <a:blip r:embed="rId27">
              <a:alphaModFix/>
            </a:blip>
            <a:srcRect/>
            <a:stretch/>
          </p:blipFill>
          <p:spPr>
            <a:xfrm>
              <a:off x="3876610" y="4795418"/>
              <a:ext cx="1696317" cy="1271016"/>
            </a:xfrm>
            <a:prstGeom prst="rect">
              <a:avLst/>
            </a:prstGeom>
            <a:noFill/>
            <a:ln>
              <a:noFill/>
            </a:ln>
          </p:spPr>
        </p:pic>
      </p:grpSp>
      <p:sp>
        <p:nvSpPr>
          <p:cNvPr id="230" name="Google Shape;230;p6"/>
          <p:cNvSpPr txBox="1"/>
          <p:nvPr/>
        </p:nvSpPr>
        <p:spPr>
          <a:xfrm>
            <a:off x="2046202" y="304800"/>
            <a:ext cx="52931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00B050"/>
                </a:solidFill>
                <a:latin typeface="Calibri"/>
                <a:ea typeface="Calibri"/>
                <a:cs typeface="Calibri"/>
                <a:sym typeface="Calibri"/>
              </a:rPr>
              <a:t>MyoD</a:t>
            </a:r>
            <a:endParaRPr sz="1000">
              <a:solidFill>
                <a:srgbClr val="00B050"/>
              </a:solidFill>
              <a:latin typeface="Calibri"/>
              <a:ea typeface="Calibri"/>
              <a:cs typeface="Calibri"/>
              <a:sym typeface="Calibri"/>
            </a:endParaRPr>
          </a:p>
        </p:txBody>
      </p:sp>
      <p:sp>
        <p:nvSpPr>
          <p:cNvPr id="231" name="Google Shape;231;p6"/>
          <p:cNvSpPr txBox="1"/>
          <p:nvPr/>
        </p:nvSpPr>
        <p:spPr>
          <a:xfrm>
            <a:off x="2076659" y="4643034"/>
            <a:ext cx="45717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FF0000"/>
                </a:solidFill>
                <a:latin typeface="Calibri"/>
                <a:ea typeface="Calibri"/>
                <a:cs typeface="Calibri"/>
                <a:sym typeface="Calibri"/>
              </a:rPr>
              <a:t>Pax7</a:t>
            </a:r>
            <a:endParaRPr sz="1000">
              <a:solidFill>
                <a:srgbClr val="FF0000"/>
              </a:solidFill>
              <a:latin typeface="Calibri"/>
              <a:ea typeface="Calibri"/>
              <a:cs typeface="Calibri"/>
              <a:sym typeface="Calibri"/>
            </a:endParaRPr>
          </a:p>
        </p:txBody>
      </p:sp>
      <p:sp>
        <p:nvSpPr>
          <p:cNvPr id="232" name="Google Shape;232;p6"/>
          <p:cNvSpPr txBox="1"/>
          <p:nvPr/>
        </p:nvSpPr>
        <p:spPr>
          <a:xfrm>
            <a:off x="570587" y="8763000"/>
            <a:ext cx="6887400" cy="954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Figure 5. Representative images of PEP induced expression of key skeletal muscle differentiation transcription factors.  </a:t>
            </a:r>
            <a:r>
              <a:rPr lang="en-US" sz="1400">
                <a:solidFill>
                  <a:schemeClr val="dk1"/>
                </a:solidFill>
                <a:latin typeface="Calibri"/>
                <a:ea typeface="Calibri"/>
                <a:cs typeface="Calibri"/>
                <a:sym typeface="Calibri"/>
              </a:rPr>
              <a:t>(A) Staining for MyoD (green) and nuclear counter stain DAPI (blue). Scale bar = 100  µm (B) Staining for Pax7 (red) and nuclear counter stain DAPI (blue). Scale bar = 100 µm</a:t>
            </a:r>
            <a:endParaRPr sz="1400" b="1">
              <a:solidFill>
                <a:schemeClr val="dk1"/>
              </a:solidFill>
              <a:latin typeface="Calibri"/>
              <a:ea typeface="Calibri"/>
              <a:cs typeface="Calibri"/>
              <a:sym typeface="Calibri"/>
            </a:endParaRPr>
          </a:p>
        </p:txBody>
      </p:sp>
      <p:sp>
        <p:nvSpPr>
          <p:cNvPr id="233" name="Google Shape;233;p6"/>
          <p:cNvSpPr txBox="1"/>
          <p:nvPr/>
        </p:nvSpPr>
        <p:spPr>
          <a:xfrm>
            <a:off x="-3544" y="4314773"/>
            <a:ext cx="31451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B</a:t>
            </a:r>
            <a:endParaRPr/>
          </a:p>
        </p:txBody>
      </p:sp>
      <p:sp>
        <p:nvSpPr>
          <p:cNvPr id="234" name="Google Shape;234;p6"/>
          <p:cNvSpPr txBox="1"/>
          <p:nvPr/>
        </p:nvSpPr>
        <p:spPr>
          <a:xfrm>
            <a:off x="-3544" y="-42098"/>
            <a:ext cx="32412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7"/>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240" name="Google Shape;240;p7"/>
          <p:cNvPicPr preferRelativeResize="0"/>
          <p:nvPr/>
        </p:nvPicPr>
        <p:blipFill rotWithShape="1">
          <a:blip r:embed="rId3">
            <a:alphaModFix/>
          </a:blip>
          <a:srcRect/>
          <a:stretch/>
        </p:blipFill>
        <p:spPr>
          <a:xfrm>
            <a:off x="228600" y="1676400"/>
            <a:ext cx="7351218" cy="4649733"/>
          </a:xfrm>
          <a:prstGeom prst="rect">
            <a:avLst/>
          </a:prstGeom>
          <a:noFill/>
          <a:ln>
            <a:noFill/>
          </a:ln>
        </p:spPr>
      </p:pic>
      <p:sp>
        <p:nvSpPr>
          <p:cNvPr id="241" name="Google Shape;241;p7"/>
          <p:cNvSpPr txBox="1"/>
          <p:nvPr/>
        </p:nvSpPr>
        <p:spPr>
          <a:xfrm>
            <a:off x="1905000" y="2018381"/>
            <a:ext cx="468398"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00B050"/>
                </a:solidFill>
                <a:latin typeface="Calibri"/>
                <a:ea typeface="Calibri"/>
                <a:cs typeface="Calibri"/>
                <a:sym typeface="Calibri"/>
              </a:rPr>
              <a:t>MHC</a:t>
            </a:r>
            <a:endParaRPr sz="1000">
              <a:solidFill>
                <a:srgbClr val="00B050"/>
              </a:solidFill>
              <a:latin typeface="Calibri"/>
              <a:ea typeface="Calibri"/>
              <a:cs typeface="Calibri"/>
              <a:sym typeface="Calibri"/>
            </a:endParaRPr>
          </a:p>
        </p:txBody>
      </p:sp>
      <p:sp>
        <p:nvSpPr>
          <p:cNvPr id="242" name="Google Shape;242;p7"/>
          <p:cNvSpPr txBox="1"/>
          <p:nvPr/>
        </p:nvSpPr>
        <p:spPr>
          <a:xfrm>
            <a:off x="570587" y="6326134"/>
            <a:ext cx="6887400" cy="73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Figure 6. Representative images of PEP induced skeletal muscle differentiation.  </a:t>
            </a:r>
            <a:r>
              <a:rPr lang="en-US" sz="1400">
                <a:solidFill>
                  <a:schemeClr val="dk1"/>
                </a:solidFill>
                <a:latin typeface="Calibri"/>
                <a:ea typeface="Calibri"/>
                <a:cs typeface="Calibri"/>
                <a:sym typeface="Calibri"/>
              </a:rPr>
              <a:t>Staining for Myosin Heavy Chain  (green) and nuclear counter stain DAPI (blue). Scale bar = 20 µm</a:t>
            </a:r>
            <a:endParaRPr sz="1400" b="1">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grpSp>
        <p:nvGrpSpPr>
          <p:cNvPr id="248" name="Google Shape;248;p8"/>
          <p:cNvGrpSpPr/>
          <p:nvPr/>
        </p:nvGrpSpPr>
        <p:grpSpPr>
          <a:xfrm>
            <a:off x="1152413" y="457200"/>
            <a:ext cx="5510152" cy="3028950"/>
            <a:chOff x="1195448" y="4210050"/>
            <a:chExt cx="5510152" cy="3028950"/>
          </a:xfrm>
        </p:grpSpPr>
        <p:pic>
          <p:nvPicPr>
            <p:cNvPr id="249" name="Google Shape;249;p8" descr="D:\19P995 INJECT_11272019_082313\ch1_image_014.bmp"/>
            <p:cNvPicPr preferRelativeResize="0"/>
            <p:nvPr/>
          </p:nvPicPr>
          <p:blipFill rotWithShape="1">
            <a:blip r:embed="rId3">
              <a:alphaModFix/>
            </a:blip>
            <a:srcRect l="25951" r="22219"/>
            <a:stretch/>
          </p:blipFill>
          <p:spPr>
            <a:xfrm>
              <a:off x="3914898" y="4210050"/>
              <a:ext cx="2790702" cy="3028950"/>
            </a:xfrm>
            <a:prstGeom prst="rect">
              <a:avLst/>
            </a:prstGeom>
            <a:noFill/>
            <a:ln>
              <a:noFill/>
            </a:ln>
          </p:spPr>
        </p:pic>
        <p:pic>
          <p:nvPicPr>
            <p:cNvPr id="250" name="Google Shape;250;p8" descr="D:\19P993_AURORA_12042019_080900\ch1_image_002.bmp"/>
            <p:cNvPicPr preferRelativeResize="0"/>
            <p:nvPr/>
          </p:nvPicPr>
          <p:blipFill rotWithShape="1">
            <a:blip r:embed="rId4">
              <a:alphaModFix/>
            </a:blip>
            <a:srcRect l="26613" r="22881"/>
            <a:stretch/>
          </p:blipFill>
          <p:spPr>
            <a:xfrm>
              <a:off x="1195448" y="4210050"/>
              <a:ext cx="2719450" cy="3028950"/>
            </a:xfrm>
            <a:prstGeom prst="rect">
              <a:avLst/>
            </a:prstGeom>
            <a:noFill/>
            <a:ln>
              <a:noFill/>
            </a:ln>
          </p:spPr>
        </p:pic>
      </p:grpSp>
      <p:sp>
        <p:nvSpPr>
          <p:cNvPr id="251" name="Google Shape;251;p8"/>
          <p:cNvSpPr txBox="1"/>
          <p:nvPr/>
        </p:nvSpPr>
        <p:spPr>
          <a:xfrm>
            <a:off x="570587" y="5932944"/>
            <a:ext cx="6887400" cy="3755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Figure 7. Representative photographs of porcine SUI model creation and genitourinary pressure readings.  </a:t>
            </a:r>
            <a:r>
              <a:rPr lang="en-US" sz="1400">
                <a:solidFill>
                  <a:schemeClr val="dk1"/>
                </a:solidFill>
                <a:latin typeface="Calibri"/>
                <a:ea typeface="Calibri"/>
                <a:cs typeface="Calibri"/>
                <a:sym typeface="Calibri"/>
              </a:rPr>
              <a:t>(A) Photograph of cystoscopically induced transurethral full thickness, focal urethral sphincter defect to create the porcine SUI model.  Lesion was created with Collin’s knife at 70 watts.  Lesion were 2 cm in length and  created in the distal (within 1 cm of the meatus), anterior urethral wall.  (B) Photograph of  pressure sensor catheter entering the urethra.(white arrow).  (C) Representative mCompass  genitourinary pressure recording.  The pressure sensor was advanced in 1 cm increments starting in the vagina and extending to the bladder neck.  Reading at each point was collected for approximately 10 seconds and each animal had pressure collected in triplicate. The pressure sensor collects circumferential  pressures from posterior (P, light blue), left (L, orange), anterior (A, green), and right (R, purple).  The anterior waveform (A, green) was used since the lesion was created in the sphincter overlying the anterior wall of the urethra.   Urethral entry was noted by an increase in pressure, slight resistance to advancement of the pressure catheter and by cystoscopic confirmation (B, arrow).  The urethral lesion pressure was obtained blindly by calculating the mean pressure from the first  three readings upon entering the urethra (corresponding to areas of increased anterior pressures 1, 2, 3 above).</a:t>
            </a:r>
            <a:endParaRPr sz="1400" b="1">
              <a:solidFill>
                <a:schemeClr val="dk1"/>
              </a:solidFill>
              <a:latin typeface="Calibri"/>
              <a:ea typeface="Calibri"/>
              <a:cs typeface="Calibri"/>
              <a:sym typeface="Calibri"/>
            </a:endParaRPr>
          </a:p>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grpSp>
        <p:nvGrpSpPr>
          <p:cNvPr id="252" name="Google Shape;252;p8"/>
          <p:cNvGrpSpPr/>
          <p:nvPr/>
        </p:nvGrpSpPr>
        <p:grpSpPr>
          <a:xfrm>
            <a:off x="262811" y="3581400"/>
            <a:ext cx="7195264" cy="2378714"/>
            <a:chOff x="262811" y="4953000"/>
            <a:chExt cx="7195264" cy="2378714"/>
          </a:xfrm>
        </p:grpSpPr>
        <p:pic>
          <p:nvPicPr>
            <p:cNvPr id="253" name="Google Shape;253;p8" descr="D:\Pre injury waveform.PNG"/>
            <p:cNvPicPr preferRelativeResize="0"/>
            <p:nvPr/>
          </p:nvPicPr>
          <p:blipFill rotWithShape="1">
            <a:blip r:embed="rId5">
              <a:alphaModFix/>
            </a:blip>
            <a:srcRect l="2679" t="2665"/>
            <a:stretch/>
          </p:blipFill>
          <p:spPr>
            <a:xfrm>
              <a:off x="570586" y="4953000"/>
              <a:ext cx="6887488" cy="2026484"/>
            </a:xfrm>
            <a:prstGeom prst="rect">
              <a:avLst/>
            </a:prstGeom>
            <a:noFill/>
            <a:ln>
              <a:noFill/>
            </a:ln>
          </p:spPr>
        </p:pic>
        <p:sp>
          <p:nvSpPr>
            <p:cNvPr id="254" name="Google Shape;254;p8"/>
            <p:cNvSpPr txBox="1"/>
            <p:nvPr/>
          </p:nvSpPr>
          <p:spPr>
            <a:xfrm>
              <a:off x="3581400" y="7023937"/>
              <a:ext cx="77777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latin typeface="Calibri"/>
                  <a:ea typeface="Calibri"/>
                  <a:cs typeface="Calibri"/>
                  <a:sym typeface="Calibri"/>
                </a:rPr>
                <a:t>Time (s)</a:t>
              </a:r>
              <a:endParaRPr/>
            </a:p>
          </p:txBody>
        </p:sp>
        <p:sp>
          <p:nvSpPr>
            <p:cNvPr id="255" name="Google Shape;255;p8"/>
            <p:cNvSpPr txBox="1"/>
            <p:nvPr/>
          </p:nvSpPr>
          <p:spPr>
            <a:xfrm rot="-5400000">
              <a:off x="-317252" y="5735726"/>
              <a:ext cx="146790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latin typeface="Calibri"/>
                  <a:ea typeface="Calibri"/>
                  <a:cs typeface="Calibri"/>
                  <a:sym typeface="Calibri"/>
                </a:rPr>
                <a:t>Pressure (mmHg)</a:t>
              </a:r>
              <a:endParaRPr/>
            </a:p>
          </p:txBody>
        </p:sp>
        <p:cxnSp>
          <p:nvCxnSpPr>
            <p:cNvPr id="256" name="Google Shape;256;p8"/>
            <p:cNvCxnSpPr/>
            <p:nvPr/>
          </p:nvCxnSpPr>
          <p:spPr>
            <a:xfrm rot="10800000">
              <a:off x="3048000" y="5049926"/>
              <a:ext cx="0" cy="1371601"/>
            </a:xfrm>
            <a:prstGeom prst="straightConnector1">
              <a:avLst/>
            </a:prstGeom>
            <a:noFill/>
            <a:ln w="19050" cap="flat" cmpd="sng">
              <a:solidFill>
                <a:srgbClr val="FF0000"/>
              </a:solidFill>
              <a:prstDash val="lgDash"/>
              <a:round/>
              <a:headEnd type="none" w="sm" len="sm"/>
              <a:tailEnd type="none" w="sm" len="sm"/>
            </a:ln>
          </p:spPr>
        </p:cxnSp>
        <p:cxnSp>
          <p:nvCxnSpPr>
            <p:cNvPr id="257" name="Google Shape;257;p8"/>
            <p:cNvCxnSpPr/>
            <p:nvPr/>
          </p:nvCxnSpPr>
          <p:spPr>
            <a:xfrm rot="10800000">
              <a:off x="5105400" y="5049926"/>
              <a:ext cx="0" cy="1025658"/>
            </a:xfrm>
            <a:prstGeom prst="straightConnector1">
              <a:avLst/>
            </a:prstGeom>
            <a:noFill/>
            <a:ln w="19050" cap="flat" cmpd="sng">
              <a:solidFill>
                <a:srgbClr val="FF0000"/>
              </a:solidFill>
              <a:prstDash val="lgDash"/>
              <a:round/>
              <a:headEnd type="none" w="sm" len="sm"/>
              <a:tailEnd type="none" w="sm" len="sm"/>
            </a:ln>
          </p:spPr>
        </p:cxnSp>
        <p:sp>
          <p:nvSpPr>
            <p:cNvPr id="258" name="Google Shape;258;p8"/>
            <p:cNvSpPr txBox="1"/>
            <p:nvPr/>
          </p:nvSpPr>
          <p:spPr>
            <a:xfrm>
              <a:off x="1219200" y="5256014"/>
              <a:ext cx="1482457"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Vaginal Cavity</a:t>
              </a:r>
              <a:endParaRPr/>
            </a:p>
          </p:txBody>
        </p:sp>
        <p:sp>
          <p:nvSpPr>
            <p:cNvPr id="259" name="Google Shape;259;p8"/>
            <p:cNvSpPr txBox="1"/>
            <p:nvPr/>
          </p:nvSpPr>
          <p:spPr>
            <a:xfrm>
              <a:off x="3663412" y="5060028"/>
              <a:ext cx="784189" cy="646331"/>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Lesion</a:t>
              </a:r>
              <a:endParaRPr/>
            </a:p>
            <a:p>
              <a:pPr marL="0" marR="0" lvl="0" indent="0" algn="ctr" rtl="0">
                <a:spcBef>
                  <a:spcPts val="0"/>
                </a:spcBef>
                <a:spcAft>
                  <a:spcPts val="0"/>
                </a:spcAft>
                <a:buNone/>
              </a:pPr>
              <a:r>
                <a:rPr lang="en-US" sz="1800">
                  <a:solidFill>
                    <a:schemeClr val="dk1"/>
                  </a:solidFill>
                  <a:latin typeface="Calibri"/>
                  <a:ea typeface="Calibri"/>
                  <a:cs typeface="Calibri"/>
                  <a:sym typeface="Calibri"/>
                </a:rPr>
                <a:t>Area</a:t>
              </a:r>
              <a:endParaRPr/>
            </a:p>
          </p:txBody>
        </p:sp>
        <p:sp>
          <p:nvSpPr>
            <p:cNvPr id="260" name="Google Shape;260;p8"/>
            <p:cNvSpPr txBox="1"/>
            <p:nvPr/>
          </p:nvSpPr>
          <p:spPr>
            <a:xfrm>
              <a:off x="6033964" y="6045619"/>
              <a:ext cx="908262"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Urethra</a:t>
              </a:r>
              <a:endParaRPr/>
            </a:p>
          </p:txBody>
        </p:sp>
        <p:sp>
          <p:nvSpPr>
            <p:cNvPr id="261" name="Google Shape;261;p8"/>
            <p:cNvSpPr txBox="1"/>
            <p:nvPr/>
          </p:nvSpPr>
          <p:spPr>
            <a:xfrm>
              <a:off x="3196087" y="5966242"/>
              <a:ext cx="301686"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1</a:t>
              </a:r>
              <a:endParaRPr/>
            </a:p>
          </p:txBody>
        </p:sp>
        <p:sp>
          <p:nvSpPr>
            <p:cNvPr id="262" name="Google Shape;262;p8"/>
            <p:cNvSpPr txBox="1"/>
            <p:nvPr/>
          </p:nvSpPr>
          <p:spPr>
            <a:xfrm>
              <a:off x="3813114" y="5933976"/>
              <a:ext cx="301686"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2</a:t>
              </a:r>
              <a:endParaRPr/>
            </a:p>
          </p:txBody>
        </p:sp>
        <p:sp>
          <p:nvSpPr>
            <p:cNvPr id="263" name="Google Shape;263;p8"/>
            <p:cNvSpPr txBox="1"/>
            <p:nvPr/>
          </p:nvSpPr>
          <p:spPr>
            <a:xfrm>
              <a:off x="4648200" y="5662388"/>
              <a:ext cx="301686"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3</a:t>
              </a:r>
              <a:endParaRPr/>
            </a:p>
          </p:txBody>
        </p:sp>
      </p:grpSp>
      <p:sp>
        <p:nvSpPr>
          <p:cNvPr id="264" name="Google Shape;264;p8"/>
          <p:cNvSpPr txBox="1"/>
          <p:nvPr/>
        </p:nvSpPr>
        <p:spPr>
          <a:xfrm>
            <a:off x="429981" y="3092934"/>
            <a:ext cx="30649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a:t>
            </a:r>
            <a:endParaRPr/>
          </a:p>
        </p:txBody>
      </p:sp>
      <p:sp>
        <p:nvSpPr>
          <p:cNvPr id="265" name="Google Shape;265;p8"/>
          <p:cNvSpPr txBox="1"/>
          <p:nvPr/>
        </p:nvSpPr>
        <p:spPr>
          <a:xfrm>
            <a:off x="1152413" y="457200"/>
            <a:ext cx="32412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Calibri"/>
                <a:ea typeface="Calibri"/>
                <a:cs typeface="Calibri"/>
                <a:sym typeface="Calibri"/>
              </a:rPr>
              <a:t>A</a:t>
            </a:r>
            <a:endParaRPr/>
          </a:p>
        </p:txBody>
      </p:sp>
      <p:sp>
        <p:nvSpPr>
          <p:cNvPr id="266" name="Google Shape;266;p8"/>
          <p:cNvSpPr txBox="1"/>
          <p:nvPr/>
        </p:nvSpPr>
        <p:spPr>
          <a:xfrm>
            <a:off x="3852266" y="466299"/>
            <a:ext cx="32412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Calibri"/>
                <a:ea typeface="Calibri"/>
                <a:cs typeface="Calibri"/>
                <a:sym typeface="Calibri"/>
              </a:rPr>
              <a:t>B</a:t>
            </a:r>
            <a:endParaRPr/>
          </a:p>
        </p:txBody>
      </p:sp>
      <p:sp>
        <p:nvSpPr>
          <p:cNvPr id="267" name="Google Shape;267;p8"/>
          <p:cNvSpPr txBox="1"/>
          <p:nvPr/>
        </p:nvSpPr>
        <p:spPr>
          <a:xfrm>
            <a:off x="3060297" y="2590800"/>
            <a:ext cx="32412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A</a:t>
            </a:r>
            <a:endParaRPr/>
          </a:p>
        </p:txBody>
      </p:sp>
      <p:sp>
        <p:nvSpPr>
          <p:cNvPr id="268" name="Google Shape;268;p8"/>
          <p:cNvSpPr txBox="1"/>
          <p:nvPr/>
        </p:nvSpPr>
        <p:spPr>
          <a:xfrm>
            <a:off x="2871959" y="990600"/>
            <a:ext cx="30809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P</a:t>
            </a:r>
            <a:endParaRPr/>
          </a:p>
        </p:txBody>
      </p:sp>
      <p:sp>
        <p:nvSpPr>
          <p:cNvPr id="269" name="Google Shape;269;p8"/>
          <p:cNvSpPr txBox="1"/>
          <p:nvPr/>
        </p:nvSpPr>
        <p:spPr>
          <a:xfrm>
            <a:off x="5571817" y="800247"/>
            <a:ext cx="30809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P</a:t>
            </a:r>
            <a:endParaRPr/>
          </a:p>
        </p:txBody>
      </p:sp>
      <p:sp>
        <p:nvSpPr>
          <p:cNvPr id="270" name="Google Shape;270;p8"/>
          <p:cNvSpPr txBox="1"/>
          <p:nvPr/>
        </p:nvSpPr>
        <p:spPr>
          <a:xfrm>
            <a:off x="4949886" y="2720190"/>
            <a:ext cx="32412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A</a:t>
            </a:r>
            <a:endParaRPr/>
          </a:p>
        </p:txBody>
      </p:sp>
      <p:cxnSp>
        <p:nvCxnSpPr>
          <p:cNvPr id="271" name="Google Shape;271;p8"/>
          <p:cNvCxnSpPr/>
          <p:nvPr/>
        </p:nvCxnSpPr>
        <p:spPr>
          <a:xfrm rot="10800000">
            <a:off x="5571817" y="2133600"/>
            <a:ext cx="462147" cy="586590"/>
          </a:xfrm>
          <a:prstGeom prst="straightConnector1">
            <a:avLst/>
          </a:prstGeom>
          <a:noFill/>
          <a:ln w="38100" cap="flat" cmpd="sng">
            <a:solidFill>
              <a:schemeClr val="lt1"/>
            </a:solidFill>
            <a:prstDash val="solid"/>
            <a:round/>
            <a:headEnd type="none" w="sm" len="sm"/>
            <a:tailEnd type="stealth"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grpSp>
        <p:nvGrpSpPr>
          <p:cNvPr id="277" name="Google Shape;277;p9"/>
          <p:cNvGrpSpPr/>
          <p:nvPr/>
        </p:nvGrpSpPr>
        <p:grpSpPr>
          <a:xfrm>
            <a:off x="263870" y="452975"/>
            <a:ext cx="5273274" cy="3352800"/>
            <a:chOff x="263870" y="452975"/>
            <a:chExt cx="5273274" cy="3352800"/>
          </a:xfrm>
        </p:grpSpPr>
        <p:pic>
          <p:nvPicPr>
            <p:cNvPr id="278" name="Google Shape;278;p9"/>
            <p:cNvPicPr preferRelativeResize="0"/>
            <p:nvPr/>
          </p:nvPicPr>
          <p:blipFill rotWithShape="1">
            <a:blip r:embed="rId3">
              <a:alphaModFix/>
            </a:blip>
            <a:srcRect/>
            <a:stretch/>
          </p:blipFill>
          <p:spPr>
            <a:xfrm>
              <a:off x="263870" y="452975"/>
              <a:ext cx="5273274" cy="3352800"/>
            </a:xfrm>
            <a:prstGeom prst="rect">
              <a:avLst/>
            </a:prstGeom>
            <a:noFill/>
            <a:ln>
              <a:noFill/>
            </a:ln>
          </p:spPr>
        </p:pic>
        <p:sp>
          <p:nvSpPr>
            <p:cNvPr id="279" name="Google Shape;279;p9"/>
            <p:cNvSpPr/>
            <p:nvPr/>
          </p:nvSpPr>
          <p:spPr>
            <a:xfrm>
              <a:off x="1361303" y="614653"/>
              <a:ext cx="54864" cy="54864"/>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0" name="Google Shape;280;p9"/>
            <p:cNvSpPr/>
            <p:nvPr/>
          </p:nvSpPr>
          <p:spPr>
            <a:xfrm>
              <a:off x="1360333" y="739402"/>
              <a:ext cx="54864" cy="54864"/>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81" name="Google Shape;281;p9"/>
          <p:cNvSpPr txBox="1">
            <a:spLocks noGrp="1"/>
          </p:cNvSpPr>
          <p:nvPr>
            <p:ph type="sldNum" idx="12"/>
          </p:nvPr>
        </p:nvSpPr>
        <p:spPr>
          <a:xfrm>
            <a:off x="5570220" y="9322649"/>
            <a:ext cx="1813560" cy="53551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282" name="Google Shape;282;p9"/>
          <p:cNvPicPr preferRelativeResize="0"/>
          <p:nvPr/>
        </p:nvPicPr>
        <p:blipFill rotWithShape="1">
          <a:blip r:embed="rId4">
            <a:alphaModFix/>
          </a:blip>
          <a:srcRect/>
          <a:stretch/>
        </p:blipFill>
        <p:spPr>
          <a:xfrm>
            <a:off x="304800" y="4343400"/>
            <a:ext cx="5273274" cy="3352800"/>
          </a:xfrm>
          <a:prstGeom prst="rect">
            <a:avLst/>
          </a:prstGeom>
          <a:noFill/>
          <a:ln>
            <a:noFill/>
          </a:ln>
        </p:spPr>
      </p:pic>
      <p:sp>
        <p:nvSpPr>
          <p:cNvPr id="283" name="Google Shape;283;p9"/>
          <p:cNvSpPr txBox="1"/>
          <p:nvPr/>
        </p:nvSpPr>
        <p:spPr>
          <a:xfrm>
            <a:off x="5868437" y="5308838"/>
            <a:ext cx="1257858" cy="1356953"/>
          </a:xfrm>
          <a:prstGeom prst="rect">
            <a:avLst/>
          </a:prstGeom>
          <a:noFill/>
          <a:ln w="9525" cap="flat" cmpd="sng">
            <a:solidFill>
              <a:schemeClr val="dk1"/>
            </a:solidFill>
            <a:prstDash val="solid"/>
            <a:round/>
            <a:headEnd type="none" w="sm" len="sm"/>
            <a:tailEnd type="none" w="sm" len="sm"/>
          </a:ln>
        </p:spPr>
        <p:txBody>
          <a:bodyPr spcFirstLastPara="1" wrap="square" lIns="63650" tIns="31825" rIns="63650" bIns="31825" anchor="t" anchorCtr="0">
            <a:spAutoFit/>
          </a:bodyPr>
          <a:lstStyle/>
          <a:p>
            <a:pPr marL="0" marR="0" lvl="0" indent="0" algn="l" rtl="0">
              <a:spcBef>
                <a:spcPts val="0"/>
              </a:spcBef>
              <a:spcAft>
                <a:spcPts val="0"/>
              </a:spcAft>
              <a:buNone/>
            </a:pPr>
            <a:r>
              <a:rPr lang="en-US" sz="1400" b="1">
                <a:solidFill>
                  <a:schemeClr val="dk1"/>
                </a:solidFill>
                <a:latin typeface="Calibri"/>
                <a:ea typeface="Calibri"/>
                <a:cs typeface="Calibri"/>
                <a:sym typeface="Calibri"/>
              </a:rPr>
              <a:t>* p&lt;0.001</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**p&lt;5.0x10</a:t>
            </a:r>
            <a:r>
              <a:rPr lang="en-US" sz="1400" b="1" baseline="30000">
                <a:solidFill>
                  <a:schemeClr val="dk1"/>
                </a:solidFill>
                <a:latin typeface="Calibri"/>
                <a:ea typeface="Calibri"/>
                <a:cs typeface="Calibri"/>
                <a:sym typeface="Calibri"/>
              </a:rPr>
              <a:t>-7</a:t>
            </a:r>
            <a:endParaRPr sz="14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 p&lt;0.01  </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 p&lt;0.005 </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 p&lt;0.001 </a:t>
            </a:r>
            <a:endParaRPr/>
          </a:p>
          <a:p>
            <a:pPr marL="0" marR="0" lvl="0" indent="0" algn="l" rtl="0">
              <a:spcBef>
                <a:spcPts val="0"/>
              </a:spcBef>
              <a:spcAft>
                <a:spcPts val="0"/>
              </a:spcAft>
              <a:buNone/>
            </a:pPr>
            <a:r>
              <a:rPr lang="en-US" sz="1400" b="1">
                <a:solidFill>
                  <a:srgbClr val="000000"/>
                </a:solidFill>
                <a:latin typeface="Calibri"/>
                <a:ea typeface="Calibri"/>
                <a:cs typeface="Calibri"/>
                <a:sym typeface="Calibri"/>
              </a:rPr>
              <a:t>‡ </a:t>
            </a:r>
            <a:r>
              <a:rPr lang="en-US" sz="1400" b="1">
                <a:solidFill>
                  <a:schemeClr val="dk1"/>
                </a:solidFill>
                <a:latin typeface="Calibri"/>
                <a:ea typeface="Calibri"/>
                <a:cs typeface="Calibri"/>
                <a:sym typeface="Calibri"/>
              </a:rPr>
              <a:t>p&lt;5.0x10</a:t>
            </a:r>
            <a:r>
              <a:rPr lang="en-US" sz="1400" b="1" baseline="30000">
                <a:solidFill>
                  <a:schemeClr val="dk1"/>
                </a:solidFill>
                <a:latin typeface="Calibri"/>
                <a:ea typeface="Calibri"/>
                <a:cs typeface="Calibri"/>
                <a:sym typeface="Calibri"/>
              </a:rPr>
              <a:t>-7</a:t>
            </a:r>
            <a:endParaRPr sz="1400" b="1">
              <a:solidFill>
                <a:schemeClr val="dk1"/>
              </a:solidFill>
              <a:latin typeface="Calibri"/>
              <a:ea typeface="Calibri"/>
              <a:cs typeface="Calibri"/>
              <a:sym typeface="Calibri"/>
            </a:endParaRPr>
          </a:p>
        </p:txBody>
      </p:sp>
      <p:sp>
        <p:nvSpPr>
          <p:cNvPr id="284" name="Google Shape;284;p9"/>
          <p:cNvSpPr txBox="1"/>
          <p:nvPr/>
        </p:nvSpPr>
        <p:spPr>
          <a:xfrm>
            <a:off x="5868437" y="1074284"/>
            <a:ext cx="1257858" cy="1356953"/>
          </a:xfrm>
          <a:prstGeom prst="rect">
            <a:avLst/>
          </a:prstGeom>
          <a:noFill/>
          <a:ln w="9525" cap="flat" cmpd="sng">
            <a:solidFill>
              <a:schemeClr val="dk1"/>
            </a:solidFill>
            <a:prstDash val="solid"/>
            <a:round/>
            <a:headEnd type="none" w="sm" len="sm"/>
            <a:tailEnd type="none" w="sm" len="sm"/>
          </a:ln>
        </p:spPr>
        <p:txBody>
          <a:bodyPr spcFirstLastPara="1" wrap="square" lIns="63650" tIns="31825" rIns="63650" bIns="31825" anchor="t" anchorCtr="0">
            <a:spAutoFit/>
          </a:bodyPr>
          <a:lstStyle/>
          <a:p>
            <a:pPr marL="0" marR="0" lvl="0" indent="0" algn="l" rtl="0">
              <a:spcBef>
                <a:spcPts val="0"/>
              </a:spcBef>
              <a:spcAft>
                <a:spcPts val="0"/>
              </a:spcAft>
              <a:buNone/>
            </a:pPr>
            <a:r>
              <a:rPr lang="en-US" sz="1400" b="1">
                <a:solidFill>
                  <a:schemeClr val="dk1"/>
                </a:solidFill>
                <a:latin typeface="Calibri"/>
                <a:ea typeface="Calibri"/>
                <a:cs typeface="Calibri"/>
                <a:sym typeface="Calibri"/>
              </a:rPr>
              <a:t>* p&lt;1.0x10</a:t>
            </a:r>
            <a:r>
              <a:rPr lang="en-US" sz="1400" b="1" baseline="30000">
                <a:solidFill>
                  <a:schemeClr val="dk1"/>
                </a:solidFill>
                <a:latin typeface="Calibri"/>
                <a:ea typeface="Calibri"/>
                <a:cs typeface="Calibri"/>
                <a:sym typeface="Calibri"/>
              </a:rPr>
              <a:t>-6</a:t>
            </a:r>
            <a:endParaRPr sz="14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 p&lt;5.0x10</a:t>
            </a:r>
            <a:r>
              <a:rPr lang="en-US" sz="1400" b="1" baseline="30000">
                <a:solidFill>
                  <a:schemeClr val="dk1"/>
                </a:solidFill>
                <a:latin typeface="Calibri"/>
                <a:ea typeface="Calibri"/>
                <a:cs typeface="Calibri"/>
                <a:sym typeface="Calibri"/>
              </a:rPr>
              <a:t>-11</a:t>
            </a:r>
            <a:endParaRPr/>
          </a:p>
          <a:p>
            <a:pPr marL="0" marR="0" lvl="0" indent="0" algn="l" rtl="0">
              <a:spcBef>
                <a:spcPts val="0"/>
              </a:spcBef>
              <a:spcAft>
                <a:spcPts val="0"/>
              </a:spcAft>
              <a:buNone/>
            </a:pPr>
            <a:r>
              <a:rPr lang="en-US" sz="1400" b="1" baseline="30000">
                <a:solidFill>
                  <a:schemeClr val="dk1"/>
                </a:solidFill>
                <a:latin typeface="Calibri"/>
                <a:ea typeface="Calibri"/>
                <a:cs typeface="Calibri"/>
                <a:sym typeface="Calibri"/>
              </a:rPr>
              <a:t> </a:t>
            </a:r>
            <a:r>
              <a:rPr lang="en-US" sz="1400" b="1">
                <a:solidFill>
                  <a:schemeClr val="dk1"/>
                </a:solidFill>
                <a:latin typeface="Calibri"/>
                <a:ea typeface="Calibri"/>
                <a:cs typeface="Calibri"/>
                <a:sym typeface="Calibri"/>
              </a:rPr>
              <a:t># p&lt;0.01 </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 p&lt;5.0x10</a:t>
            </a:r>
            <a:r>
              <a:rPr lang="en-US" sz="1400" b="1" baseline="30000">
                <a:solidFill>
                  <a:schemeClr val="dk1"/>
                </a:solidFill>
                <a:latin typeface="Calibri"/>
                <a:ea typeface="Calibri"/>
                <a:cs typeface="Calibri"/>
                <a:sym typeface="Calibri"/>
              </a:rPr>
              <a:t>-5</a:t>
            </a:r>
            <a:r>
              <a:rPr lang="en-US" sz="1400" b="1">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 p&lt;1.0x10</a:t>
            </a:r>
            <a:r>
              <a:rPr lang="en-US" sz="1400" b="1" baseline="30000">
                <a:solidFill>
                  <a:schemeClr val="dk1"/>
                </a:solidFill>
                <a:latin typeface="Calibri"/>
                <a:ea typeface="Calibri"/>
                <a:cs typeface="Calibri"/>
                <a:sym typeface="Calibri"/>
              </a:rPr>
              <a:t>-5</a:t>
            </a:r>
            <a:r>
              <a:rPr lang="en-US" sz="1400" b="1">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en-US" sz="1400" b="1">
                <a:solidFill>
                  <a:schemeClr val="dk1"/>
                </a:solidFill>
                <a:latin typeface="Calibri"/>
                <a:ea typeface="Calibri"/>
                <a:cs typeface="Calibri"/>
                <a:sym typeface="Calibri"/>
              </a:rPr>
              <a:t>‡‡ p&lt;5.0x10</a:t>
            </a:r>
            <a:r>
              <a:rPr lang="en-US" sz="1400" b="1" baseline="30000">
                <a:solidFill>
                  <a:schemeClr val="dk1"/>
                </a:solidFill>
                <a:latin typeface="Calibri"/>
                <a:ea typeface="Calibri"/>
                <a:cs typeface="Calibri"/>
                <a:sym typeface="Calibri"/>
              </a:rPr>
              <a:t>-8</a:t>
            </a:r>
            <a:r>
              <a:rPr lang="en-US" sz="1400" b="1">
                <a:solidFill>
                  <a:schemeClr val="dk1"/>
                </a:solidFill>
                <a:latin typeface="Calibri"/>
                <a:ea typeface="Calibri"/>
                <a:cs typeface="Calibri"/>
                <a:sym typeface="Calibri"/>
              </a:rPr>
              <a:t> </a:t>
            </a:r>
            <a:endParaRPr/>
          </a:p>
        </p:txBody>
      </p:sp>
      <p:sp>
        <p:nvSpPr>
          <p:cNvPr id="285" name="Google Shape;285;p9"/>
          <p:cNvSpPr txBox="1"/>
          <p:nvPr/>
        </p:nvSpPr>
        <p:spPr>
          <a:xfrm>
            <a:off x="0" y="7620000"/>
            <a:ext cx="7752600" cy="2380800"/>
          </a:xfrm>
          <a:prstGeom prst="rect">
            <a:avLst/>
          </a:prstGeom>
          <a:noFill/>
          <a:ln>
            <a:noFill/>
          </a:ln>
        </p:spPr>
        <p:txBody>
          <a:bodyPr spcFirstLastPara="1" wrap="square" lIns="101875" tIns="50925" rIns="101875" bIns="50925" anchor="t" anchorCtr="0">
            <a:spAutoFit/>
          </a:bodyPr>
          <a:lstStyle/>
          <a:p>
            <a:pPr marL="0" marR="0" lvl="0" indent="0" algn="l" rtl="0">
              <a:spcBef>
                <a:spcPts val="0"/>
              </a:spcBef>
              <a:spcAft>
                <a:spcPts val="0"/>
              </a:spcAft>
              <a:buNone/>
            </a:pPr>
            <a:r>
              <a:rPr lang="en-US" b="1">
                <a:solidFill>
                  <a:schemeClr val="dk1"/>
                </a:solidFill>
                <a:latin typeface="Calibri"/>
                <a:ea typeface="Calibri"/>
                <a:cs typeface="Calibri"/>
                <a:sym typeface="Calibri"/>
              </a:rPr>
              <a:t>Supplementary </a:t>
            </a:r>
            <a:r>
              <a:rPr lang="en-US" sz="1400" b="1">
                <a:solidFill>
                  <a:schemeClr val="dk1"/>
                </a:solidFill>
                <a:latin typeface="Calibri"/>
                <a:ea typeface="Calibri"/>
                <a:cs typeface="Calibri"/>
                <a:sym typeface="Calibri"/>
              </a:rPr>
              <a:t>Figure 8. Urethral pressures pre-injury and following treatment with collagen or PEP in the  porcine SUI model. </a:t>
            </a:r>
            <a:r>
              <a:rPr lang="en-US" sz="1200">
                <a:solidFill>
                  <a:schemeClr val="dk1"/>
                </a:solidFill>
                <a:latin typeface="Calibri"/>
                <a:ea typeface="Calibri"/>
                <a:cs typeface="Calibri"/>
                <a:sym typeface="Calibri"/>
              </a:rPr>
              <a:t>Urethral pressures pre-injury (Day 0), post-injury (Day 0), prior to delivering intervention (Day 7), and 42 days following treatment. (A) Urethral pressures following  treatment delivery cystoscopically or (B) with prototype injection device.  Regardless of how the treatment was delivered, sphincter lesions repaired with PEP had similar mean urethral pressures to pre-injury and day 0 post-injury levels .   Similarly, regardless of intervention used, urethral lesions repaired with PEP had significantly higher mean pressure on day 42 compared to Day 7 pre-treatment and D42 control. </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n=6 for pre, post and D7,n=2 for D42 control and n=4 for D42PEP when treatment delivered cystoscopically</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n=4 for pre, post and Day7 and n=2 for D42 Control and D42PEP when treatment delivered with prototype device</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D42 control = collagen; D42 PEP = collagen reconstituted with 1 x 10</a:t>
            </a:r>
            <a:r>
              <a:rPr lang="en-US" sz="1200" baseline="30000">
                <a:solidFill>
                  <a:schemeClr val="dk1"/>
                </a:solidFill>
                <a:latin typeface="Calibri"/>
                <a:ea typeface="Calibri"/>
                <a:cs typeface="Calibri"/>
                <a:sym typeface="Calibri"/>
              </a:rPr>
              <a:t>12</a:t>
            </a:r>
            <a:r>
              <a:rPr lang="en-US" sz="1200">
                <a:solidFill>
                  <a:schemeClr val="dk1"/>
                </a:solidFill>
                <a:latin typeface="Calibri"/>
                <a:ea typeface="Calibri"/>
                <a:cs typeface="Calibri"/>
                <a:sym typeface="Calibri"/>
              </a:rPr>
              <a:t> exosomes/mL PEP</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Statistically significant comparisons highlighted with bar and corresponding significance levels depicted in key to the right.</a:t>
            </a:r>
            <a:endParaRPr sz="120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Box-plot data represents the IQR (gray box) and whiskers represent 1.5 IQR. ANOVA with post-hoc Tukey HSD was utilized. </a:t>
            </a:r>
            <a:endParaRPr/>
          </a:p>
        </p:txBody>
      </p:sp>
      <p:sp>
        <p:nvSpPr>
          <p:cNvPr id="286" name="Google Shape;286;p9"/>
          <p:cNvSpPr txBox="1"/>
          <p:nvPr/>
        </p:nvSpPr>
        <p:spPr>
          <a:xfrm>
            <a:off x="1" y="0"/>
            <a:ext cx="268049" cy="341291"/>
          </a:xfrm>
          <a:prstGeom prst="rect">
            <a:avLst/>
          </a:prstGeom>
          <a:noFill/>
          <a:ln>
            <a:noFill/>
          </a:ln>
        </p:spPr>
        <p:txBody>
          <a:bodyPr spcFirstLastPara="1" wrap="square" lIns="63650" tIns="31825" rIns="63650" bIns="31825"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A</a:t>
            </a:r>
            <a:endParaRPr/>
          </a:p>
        </p:txBody>
      </p:sp>
      <p:sp>
        <p:nvSpPr>
          <p:cNvPr id="287" name="Google Shape;287;p9"/>
          <p:cNvSpPr txBox="1"/>
          <p:nvPr/>
        </p:nvSpPr>
        <p:spPr>
          <a:xfrm>
            <a:off x="9619" y="3886200"/>
            <a:ext cx="258431" cy="341291"/>
          </a:xfrm>
          <a:prstGeom prst="rect">
            <a:avLst/>
          </a:prstGeom>
          <a:noFill/>
          <a:ln>
            <a:noFill/>
          </a:ln>
        </p:spPr>
        <p:txBody>
          <a:bodyPr spcFirstLastPara="1" wrap="square" lIns="63650" tIns="31825" rIns="63650" bIns="31825"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B</a:t>
            </a:r>
            <a:endParaRPr/>
          </a:p>
        </p:txBody>
      </p:sp>
      <p:sp>
        <p:nvSpPr>
          <p:cNvPr id="288" name="Google Shape;288;p9"/>
          <p:cNvSpPr txBox="1"/>
          <p:nvPr/>
        </p:nvSpPr>
        <p:spPr>
          <a:xfrm>
            <a:off x="2471233" y="76200"/>
            <a:ext cx="2515176" cy="400110"/>
          </a:xfrm>
          <a:prstGeom prst="rect">
            <a:avLst/>
          </a:prstGeom>
          <a:noFill/>
          <a:ln w="1905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Cystoscopic Injections</a:t>
            </a:r>
            <a:endParaRPr/>
          </a:p>
        </p:txBody>
      </p:sp>
      <p:sp>
        <p:nvSpPr>
          <p:cNvPr id="289" name="Google Shape;289;p9"/>
          <p:cNvSpPr txBox="1"/>
          <p:nvPr/>
        </p:nvSpPr>
        <p:spPr>
          <a:xfrm>
            <a:off x="2223153" y="3856790"/>
            <a:ext cx="2956130" cy="400110"/>
          </a:xfrm>
          <a:prstGeom prst="rect">
            <a:avLst/>
          </a:prstGeom>
          <a:noFill/>
          <a:ln w="1905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Prototype Delivery Device</a:t>
            </a:r>
            <a:endParaRPr/>
          </a:p>
        </p:txBody>
      </p:sp>
      <p:sp>
        <p:nvSpPr>
          <p:cNvPr id="290" name="Google Shape;290;p9"/>
          <p:cNvSpPr txBox="1"/>
          <p:nvPr/>
        </p:nvSpPr>
        <p:spPr>
          <a:xfrm>
            <a:off x="1295400" y="609600"/>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3237</Words>
  <Application>Microsoft Macintosh PowerPoint</Application>
  <PresentationFormat>Custom</PresentationFormat>
  <Paragraphs>535</Paragraphs>
  <Slides>18</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Times New Roman</vt:lpstr>
      <vt:lpstr>Office Theme</vt:lpstr>
      <vt:lpstr>Purified Exosome Cell-Free Platform Induces Functional Skeletal Muscle Regeneration: Supplemental Figures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Purified Exosome Cell-Free Platform Induces Functional Skeletal Muscle Regeneration: Supplemental Figures </dc:title>
  <dc:creator>Rolland, Tyler J.</dc:creator>
  <cp:lastModifiedBy>Behfar, Atta, M.D., Ph.D.</cp:lastModifiedBy>
  <cp:revision>1</cp:revision>
  <dcterms:created xsi:type="dcterms:W3CDTF">2020-06-17T12:39:04Z</dcterms:created>
  <dcterms:modified xsi:type="dcterms:W3CDTF">2022-07-19T19:10:55Z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0x0101002242E013C363E841B42E4467BA6201D2</vt:lpwstr>
  </property>
</Properties>
</file>