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handoutMasterIdLst>
    <p:handoutMasterId r:id="rId9"/>
  </p:handoutMasterIdLst>
  <p:sldIdLst>
    <p:sldId id="256" r:id="rId2"/>
    <p:sldId id="279" r:id="rId3"/>
    <p:sldId id="280" r:id="rId4"/>
    <p:sldId id="281" r:id="rId5"/>
    <p:sldId id="282" r:id="rId6"/>
    <p:sldId id="283" r:id="rId7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3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74" y="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8E1D1AE-EC89-FA5B-611E-6B0006258A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058CBEA-A656-BCE2-C795-2DA17876290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46FA3-713C-4542-8AFE-6DC506D3A00F}" type="datetimeFigureOut">
              <a:rPr lang="en-GB" smtClean="0"/>
              <a:t>04/05/2026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43FB335-0BE9-F308-4948-7AB77192E2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DD01608-F2C1-3009-858D-EEC71DE141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4CD6EC-8219-4728-AC0F-CD8ED869AFD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63172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B4D937-ED92-4E9F-8E10-1826D4D1A25D}" type="datetimeFigureOut">
              <a:rPr lang="en-GB" smtClean="0"/>
              <a:t>04/05/2026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FE7CAE-0830-4383-8F3B-9BAC780E203D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66624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9CB1B-C5F6-42CD-B389-00C9E7EE3DCA}" type="datetime1">
              <a:rPr lang="es-ES" smtClean="0"/>
              <a:t>04/05/2026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6017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1C5B-0D35-4086-8555-9D0BE572000E}" type="datetime1">
              <a:rPr lang="es-ES" smtClean="0"/>
              <a:t>04/05/2026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4244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A7DAB-105C-47CB-AF0B-07CE8080A75C}" type="datetime1">
              <a:rPr lang="es-ES" smtClean="0"/>
              <a:t>04/05/2026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5586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CFC8E-359A-41BB-B9CD-97AFD77A1EED}" type="datetime1">
              <a:rPr lang="es-ES" smtClean="0"/>
              <a:t>04/05/2026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6057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1D9BA-0E9C-4FFD-BABB-A3D9B389636D}" type="datetime1">
              <a:rPr lang="es-ES" smtClean="0"/>
              <a:t>04/05/2026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7015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40338-7627-4A2A-8180-21D38F7F90BB}" type="datetime1">
              <a:rPr lang="es-ES" smtClean="0"/>
              <a:t>04/05/2026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1546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36E8-5519-46BB-B703-915D42A81BF3}" type="datetime1">
              <a:rPr lang="es-ES" smtClean="0"/>
              <a:t>04/05/2026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5665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C6AD5-86BF-4049-AA8E-BDA33AD786DE}" type="datetime1">
              <a:rPr lang="es-ES" smtClean="0"/>
              <a:t>04/05/2026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7883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DC5B-B3B1-4BF8-99C1-265773013BF5}" type="datetime1">
              <a:rPr lang="es-ES" smtClean="0"/>
              <a:t>04/05/2026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4822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71B13-AA6E-4193-8BD8-7B80FAEEB832}" type="datetime1">
              <a:rPr lang="es-ES" smtClean="0"/>
              <a:t>04/05/2026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9548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7BA69-3712-490F-A7FE-15CAEB063412}" type="datetime1">
              <a:rPr lang="es-ES" smtClean="0"/>
              <a:t>04/05/2026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233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1C0DE-ADEE-472C-B054-0FC0FAC4F6BC}" type="datetime1">
              <a:rPr lang="es-ES" smtClean="0"/>
              <a:t>04/05/2026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9853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1FC2CE23-B650-B712-BF59-4E94FB009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991437"/>
              </p:ext>
            </p:extLst>
          </p:nvPr>
        </p:nvGraphicFramePr>
        <p:xfrm>
          <a:off x="605589" y="565648"/>
          <a:ext cx="8694822" cy="59324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2848">
                  <a:extLst>
                    <a:ext uri="{9D8B030D-6E8A-4147-A177-3AD203B41FA5}">
                      <a16:colId xmlns:a16="http://schemas.microsoft.com/office/drawing/2014/main" val="1677479592"/>
                    </a:ext>
                  </a:extLst>
                </a:gridCol>
                <a:gridCol w="3862316">
                  <a:extLst>
                    <a:ext uri="{9D8B030D-6E8A-4147-A177-3AD203B41FA5}">
                      <a16:colId xmlns:a16="http://schemas.microsoft.com/office/drawing/2014/main" val="1472736337"/>
                    </a:ext>
                  </a:extLst>
                </a:gridCol>
                <a:gridCol w="3599658">
                  <a:extLst>
                    <a:ext uri="{9D8B030D-6E8A-4147-A177-3AD203B41FA5}">
                      <a16:colId xmlns:a16="http://schemas.microsoft.com/office/drawing/2014/main" val="2578793970"/>
                    </a:ext>
                  </a:extLst>
                </a:gridCol>
              </a:tblGrid>
              <a:tr h="2217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Protein</a:t>
                      </a:r>
                      <a:endParaRPr lang="es-E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Related</a:t>
                      </a:r>
                      <a:r>
                        <a:rPr lang="es-ES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endParaRPr lang="es-E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References</a:t>
                      </a:r>
                      <a:endParaRPr lang="es-E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2706772"/>
                  </a:ext>
                </a:extLst>
              </a:tr>
              <a:tr h="22569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AKT1</a:t>
                      </a:r>
                      <a:endParaRPr lang="es-ES" sz="9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Cell proliferation, migration, survival and metabolism.  Angiogenesis.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Balu </a:t>
                      </a:r>
                      <a:r>
                        <a:rPr lang="en-US" sz="9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2012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3349199"/>
                  </a:ext>
                </a:extLst>
              </a:tr>
              <a:tr h="3203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ASCL1</a:t>
                      </a:r>
                      <a:endParaRPr lang="es-ES" sz="9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Differentiation of the neuroblasts.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Weissleder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2021a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Weissleder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2021b; North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2021; North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2022; North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</a:t>
                      </a: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2024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8396420"/>
                  </a:ext>
                </a:extLst>
              </a:tr>
              <a:tr h="25155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i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Ataxin1 (</a:t>
                      </a:r>
                      <a:r>
                        <a:rPr lang="es-E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ATXN1</a:t>
                      </a:r>
                      <a:r>
                        <a:rPr lang="es-ES" sz="900" i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gene)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Proliferation of neural precursors.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Lee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964294"/>
                  </a:ext>
                </a:extLst>
              </a:tr>
              <a:tr h="25155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BCL11B</a:t>
                      </a:r>
                      <a:endParaRPr lang="es-ES" sz="9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2021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Immune regulation.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Notaras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2022;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Rao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7104560"/>
                  </a:ext>
                </a:extLst>
              </a:tr>
              <a:tr h="3738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BDNF</a:t>
                      </a:r>
                      <a:endParaRPr lang="es-ES" sz="9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Growth and </a:t>
                      </a:r>
                      <a:r>
                        <a:rPr lang="en-US" sz="9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differentiation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of new neurons and </a:t>
                      </a:r>
                      <a:r>
                        <a:rPr lang="en-US" sz="9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synapse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s.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Weissleder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2021a;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Weissleder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2021b; Patel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2022;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Arabska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2019; Singh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2020; Notaras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2022;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North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</a:t>
                      </a: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2024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829182"/>
                  </a:ext>
                </a:extLst>
              </a:tr>
              <a:tr h="19829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POU3F2/BRN2 </a:t>
                      </a:r>
                      <a:endParaRPr lang="es-ES" sz="9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Neuronal differentiation.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Notaras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4542921"/>
                  </a:ext>
                </a:extLst>
              </a:tr>
              <a:tr h="22649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cacna1i</a:t>
                      </a:r>
                      <a:endParaRPr lang="es-ES" sz="9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Neuronal excitability.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Gulsuner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2013;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Narayanan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7773173"/>
                  </a:ext>
                </a:extLst>
              </a:tr>
              <a:tr h="2402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CALBINDIN</a:t>
                      </a:r>
                      <a:endParaRPr lang="es-ES" sz="9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Regulation of Ca</a:t>
                      </a:r>
                      <a:r>
                        <a:rPr lang="en-US" sz="90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++ 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metabolism. Marker of mature neurons.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Walton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2012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5233439"/>
                  </a:ext>
                </a:extLst>
              </a:tr>
              <a:tr h="21868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CALRETININ</a:t>
                      </a:r>
                      <a:endParaRPr lang="es-ES" sz="9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Neuronal excitability. Marker of mature neurons.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Walton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2012; </a:t>
                      </a: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Stachowiak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7548867"/>
                  </a:ext>
                </a:extLst>
              </a:tr>
              <a:tr h="23827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CASPASE-3</a:t>
                      </a:r>
                      <a:endParaRPr lang="es-ES" sz="9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Apoptosis.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Notaras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5019892"/>
                  </a:ext>
                </a:extLst>
              </a:tr>
              <a:tr h="2567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CCND2</a:t>
                      </a:r>
                      <a:endParaRPr lang="es-ES" sz="9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Cell proliferation.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Benes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2007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616627"/>
                  </a:ext>
                </a:extLst>
              </a:tr>
              <a:tr h="23339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CHN2</a:t>
                      </a:r>
                      <a:endParaRPr lang="es-ES" sz="9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Cell proliferation and migration.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Lee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3880483"/>
                  </a:ext>
                </a:extLst>
              </a:tr>
              <a:tr h="25673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cltcl1</a:t>
                      </a:r>
                      <a:endParaRPr lang="es-ES" sz="9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Intracellular trafficking. 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Gulsuner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6399840"/>
                  </a:ext>
                </a:extLst>
              </a:tr>
              <a:tr h="25917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cntnap2</a:t>
                      </a:r>
                      <a:endParaRPr lang="es-ES" sz="9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2021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Myelination and activation of intracellular signaling pathways in neurons.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Lee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2028066"/>
                  </a:ext>
                </a:extLst>
              </a:tr>
              <a:tr h="3443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COMT</a:t>
                      </a:r>
                      <a:endParaRPr lang="es-ES" sz="9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Metabolism of catecholamines, including the neurotransmitters dopamine, epinephrine, and norepinephrine.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Notaras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5598753"/>
                  </a:ext>
                </a:extLst>
              </a:tr>
              <a:tr h="21998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crabp1</a:t>
                      </a:r>
                      <a:endParaRPr lang="es-ES" sz="9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Cell proliferation.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Notaras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7467692"/>
                  </a:ext>
                </a:extLst>
              </a:tr>
              <a:tr h="31758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CTNNA2</a:t>
                      </a:r>
                      <a:endParaRPr lang="es-ES" sz="9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Regulation of neuron migration and neuron projection development.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Pedrosa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5669525"/>
                  </a:ext>
                </a:extLst>
              </a:tr>
              <a:tr h="27752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DCX</a:t>
                      </a:r>
                      <a:endParaRPr lang="es-ES" sz="9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Neuronal migration.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Fung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2011; </a:t>
                      </a: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Weissleder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2021a; </a:t>
                      </a: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Weissleder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2021b; North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2021; North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2022; </a:t>
                      </a: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Notaras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2022; North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</a:t>
                      </a: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2024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3027136"/>
                  </a:ext>
                </a:extLst>
              </a:tr>
              <a:tr h="26359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dgcr8</a:t>
                      </a:r>
                      <a:endParaRPr lang="es-ES" sz="9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miRNA biogenesis.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Toyoshima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3592193"/>
                  </a:ext>
                </a:extLst>
              </a:tr>
              <a:tr h="4842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DISC1</a:t>
                      </a:r>
                      <a:endParaRPr lang="es-ES" sz="9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Cell </a:t>
                      </a:r>
                      <a:r>
                        <a:rPr lang="en-US" sz="9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proliferation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 </a:t>
                      </a:r>
                      <a:r>
                        <a:rPr lang="en-US" sz="9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differentiation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 </a:t>
                      </a:r>
                      <a:r>
                        <a:rPr lang="en-US" sz="9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migration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neuronal axon and dendrite outgrowth.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Murai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2016; Ye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2017; Muñoz-Estrada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2015; Kang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2011; Narayanan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2015;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Sager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 al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., 2025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64041207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3D5AF6E-2639-2BB3-4EE2-27D6F27DD93A}"/>
              </a:ext>
            </a:extLst>
          </p:cNvPr>
          <p:cNvSpPr txBox="1"/>
          <p:nvPr/>
        </p:nvSpPr>
        <p:spPr>
          <a:xfrm>
            <a:off x="609600" y="216896"/>
            <a:ext cx="50433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Table 3.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Main neurogenic proteins included in this systematic review.</a:t>
            </a:r>
            <a:endParaRPr lang="es-E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BB54AFC1-8A10-7B72-B0D5-313B8858A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7525" y="6492875"/>
            <a:ext cx="2228850" cy="365125"/>
          </a:xfrm>
        </p:spPr>
        <p:txBody>
          <a:bodyPr/>
          <a:lstStyle/>
          <a:p>
            <a:fld id="{101041A7-AA51-4830-8940-00AE05C6032D}" type="slidenum">
              <a:rPr lang="es-ES" smtClean="0">
                <a:solidFill>
                  <a:schemeClr val="tx1"/>
                </a:solidFill>
              </a:rPr>
              <a:t>1</a:t>
            </a:fld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584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1FC2CE23-B650-B712-BF59-4E94FB009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8820"/>
              </p:ext>
            </p:extLst>
          </p:nvPr>
        </p:nvGraphicFramePr>
        <p:xfrm>
          <a:off x="605589" y="396816"/>
          <a:ext cx="8694822" cy="62920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2848">
                  <a:extLst>
                    <a:ext uri="{9D8B030D-6E8A-4147-A177-3AD203B41FA5}">
                      <a16:colId xmlns:a16="http://schemas.microsoft.com/office/drawing/2014/main" val="1677479592"/>
                    </a:ext>
                  </a:extLst>
                </a:gridCol>
                <a:gridCol w="3862316">
                  <a:extLst>
                    <a:ext uri="{9D8B030D-6E8A-4147-A177-3AD203B41FA5}">
                      <a16:colId xmlns:a16="http://schemas.microsoft.com/office/drawing/2014/main" val="1472736337"/>
                    </a:ext>
                  </a:extLst>
                </a:gridCol>
                <a:gridCol w="3599658">
                  <a:extLst>
                    <a:ext uri="{9D8B030D-6E8A-4147-A177-3AD203B41FA5}">
                      <a16:colId xmlns:a16="http://schemas.microsoft.com/office/drawing/2014/main" val="2578793970"/>
                    </a:ext>
                  </a:extLst>
                </a:gridCol>
              </a:tblGrid>
              <a:tr h="2323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Protein</a:t>
                      </a:r>
                      <a:endParaRPr lang="es-E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Related</a:t>
                      </a:r>
                      <a:r>
                        <a:rPr lang="es-ES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endParaRPr lang="es-E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References</a:t>
                      </a:r>
                      <a:endParaRPr lang="es-E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2706772"/>
                  </a:ext>
                </a:extLst>
              </a:tr>
              <a:tr h="2747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dlx6-as1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Long-non-coding RNA involved in the development of interneurons.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North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2021; North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3349199"/>
                  </a:ext>
                </a:extLst>
              </a:tr>
              <a:tr h="281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i="0" cap="all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dntm1</a:t>
                      </a:r>
                      <a:endParaRPr lang="es-ES" sz="900" b="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Maintaining of methylation patterns across cell divisions.</a:t>
                      </a:r>
                      <a:endParaRPr lang="es-ES" sz="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Gulsuner</a:t>
                      </a: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2013</a:t>
                      </a:r>
                      <a:endParaRPr lang="es-ES" sz="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8396420"/>
                  </a:ext>
                </a:extLst>
              </a:tr>
              <a:tr h="2212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b="0" i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dysbindin</a:t>
                      </a:r>
                      <a:r>
                        <a:rPr lang="es-ES" sz="9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s-ES" sz="900" b="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DTNBP1 </a:t>
                      </a:r>
                      <a:r>
                        <a:rPr lang="es-ES" sz="9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gene)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Neuroanatomics</a:t>
                      </a:r>
                      <a:r>
                        <a:rPr lang="en-GB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ES" sz="9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cellular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differentiation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en-GB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synaptic homeostasis.</a:t>
                      </a:r>
                      <a:endParaRPr lang="es-ES" sz="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b="0" i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Balu</a:t>
                      </a:r>
                      <a:r>
                        <a:rPr lang="es-ES" sz="9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b="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2012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5024831"/>
                  </a:ext>
                </a:extLst>
              </a:tr>
              <a:tr h="2212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EGF family (</a:t>
                      </a:r>
                      <a:r>
                        <a:rPr lang="en-US" sz="900" b="0" i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tgf</a:t>
                      </a:r>
                      <a:r>
                        <a:rPr lang="en-US" sz="9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α)</a:t>
                      </a:r>
                      <a:endParaRPr lang="es-ES" sz="900" b="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Cell growth and differentiation. Angiogenesis.</a:t>
                      </a:r>
                      <a:endParaRPr lang="es-ES" sz="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Weissleder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b="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2021b; </a:t>
                      </a:r>
                      <a:r>
                        <a:rPr lang="es-ES" sz="9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Boiko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b="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7104560"/>
                  </a:ext>
                </a:extLst>
              </a:tr>
              <a:tr h="2212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ELAVL </a:t>
                      </a:r>
                      <a:r>
                        <a:rPr lang="es-ES" sz="9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family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(ELAVL3, ELAVL4)</a:t>
                      </a:r>
                      <a:endParaRPr lang="es-ES" sz="900" b="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Post-transcriptional regulation of neuronal differentiation and maturation.</a:t>
                      </a:r>
                      <a:endParaRPr lang="es-ES" sz="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Kawano </a:t>
                      </a:r>
                      <a:r>
                        <a:rPr lang="es-ES" sz="9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 al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., 2026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3700523"/>
                  </a:ext>
                </a:extLst>
              </a:tr>
              <a:tr h="217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i="0" cap="all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erbb4</a:t>
                      </a:r>
                      <a:endParaRPr lang="es-ES" sz="900" b="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Mitogenesis and differentiation.</a:t>
                      </a:r>
                      <a:endParaRPr lang="es-ES" sz="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Lee </a:t>
                      </a:r>
                      <a:r>
                        <a:rPr lang="en-US" sz="900" b="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es-ES" sz="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829182"/>
                  </a:ext>
                </a:extLst>
              </a:tr>
              <a:tr h="1744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FEZ1</a:t>
                      </a:r>
                      <a:endParaRPr lang="es-ES" sz="900" b="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Axonal outgrowth.</a:t>
                      </a:r>
                      <a:endParaRPr lang="es-ES" sz="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Kang </a:t>
                      </a:r>
                      <a:r>
                        <a:rPr lang="en-US" sz="900" b="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lang="es-ES" sz="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4542921"/>
                  </a:ext>
                </a:extLst>
              </a:tr>
              <a:tr h="4412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FGF family (fgf2, fgfr1, fgfr3)</a:t>
                      </a:r>
                      <a:endParaRPr lang="es-ES" sz="900" b="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Proliferation of neural progenitors, neuronal migration, axon navigation, and synaptogenesis. Angiogenesis.</a:t>
                      </a:r>
                      <a:endParaRPr lang="es-ES" sz="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Weissleder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b="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2021a; </a:t>
                      </a:r>
                      <a:r>
                        <a:rPr lang="es-ES" sz="9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Weissleder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b="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2021b; </a:t>
                      </a:r>
                      <a:r>
                        <a:rPr lang="es-ES" sz="9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Narla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b="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2017; </a:t>
                      </a:r>
                      <a:r>
                        <a:rPr lang="es-ES" sz="9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Stachowiak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b="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7773173"/>
                  </a:ext>
                </a:extLst>
              </a:tr>
              <a:tr h="211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i="0" cap="all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foxg1b</a:t>
                      </a:r>
                      <a:endParaRPr lang="es-ES" sz="9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Development of the brain.</a:t>
                      </a:r>
                      <a:endParaRPr lang="es-ES" sz="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Benes </a:t>
                      </a:r>
                      <a:r>
                        <a:rPr lang="en-US" sz="900" b="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2007</a:t>
                      </a:r>
                      <a:endParaRPr lang="es-ES" sz="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5233439"/>
                  </a:ext>
                </a:extLst>
              </a:tr>
              <a:tr h="1923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i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GABRA3, GABRA5</a:t>
                      </a:r>
                      <a:endParaRPr lang="es-ES" sz="9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GABA </a:t>
                      </a:r>
                      <a:r>
                        <a:rPr lang="en-US" sz="9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signalling</a:t>
                      </a: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s-ES" sz="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Lee </a:t>
                      </a:r>
                      <a:r>
                        <a:rPr lang="en-US" sz="900" b="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es-ES" sz="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7548867"/>
                  </a:ext>
                </a:extLst>
              </a:tr>
              <a:tr h="2095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GAP43</a:t>
                      </a:r>
                      <a:endParaRPr lang="es-ES" sz="900" b="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Neuronal growth cones during development and axonal regeneration.</a:t>
                      </a:r>
                      <a:endParaRPr lang="es-ES" sz="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Notaras </a:t>
                      </a:r>
                      <a:r>
                        <a:rPr lang="es-ES" sz="900" b="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2021; Arnold </a:t>
                      </a:r>
                      <a:r>
                        <a:rPr lang="es-ES" sz="900" b="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2001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5019892"/>
                  </a:ext>
                </a:extLst>
              </a:tr>
              <a:tr h="380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GFAP, GFAP</a:t>
                      </a:r>
                      <a:r>
                        <a:rPr lang="el-GR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Used as cell marker for glial cells. 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Weissleder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2021a; </a:t>
                      </a: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Weissleder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2021b; North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2021; North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2022; North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</a:t>
                      </a: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2024;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Sager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2025;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Toyoshima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616627"/>
                  </a:ext>
                </a:extLst>
              </a:tr>
              <a:tr h="2052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IBA1</a:t>
                      </a:r>
                      <a:endParaRPr lang="es-ES" sz="900" i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Activation of microglia.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North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2021; North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3880483"/>
                  </a:ext>
                </a:extLst>
              </a:tr>
              <a:tr h="225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ID1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Cell growth, senescence, and differentiation.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Weissleder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(2021a)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6399840"/>
                  </a:ext>
                </a:extLst>
              </a:tr>
              <a:tr h="290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IGF family (igf1, igf1r, igfbp2) 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Survival and proliferation of neuronal cells.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Weissleder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2021b;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Petrikis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2028066"/>
                  </a:ext>
                </a:extLst>
              </a:tr>
              <a:tr h="2491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il-1β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Inflammatory pathways.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Benes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2007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5598753"/>
                  </a:ext>
                </a:extLst>
              </a:tr>
              <a:tr h="2491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INO80D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Chromatin remodeling and regulation of neurodevelopmental gene expression.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Sunshine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9877140"/>
                  </a:ext>
                </a:extLst>
              </a:tr>
              <a:tr h="1934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JAG1, JAG2</a:t>
                      </a:r>
                      <a:endParaRPr lang="es-ES" sz="90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Cell fate decisions during development.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Narla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7467692"/>
                  </a:ext>
                </a:extLst>
              </a:tr>
              <a:tr h="2328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k1f5a</a:t>
                      </a:r>
                      <a:endParaRPr lang="es-ES" sz="900" i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Intracellular transport.</a:t>
                      </a:r>
                      <a:endParaRPr lang="es-ES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Lee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5669525"/>
                  </a:ext>
                </a:extLst>
              </a:tr>
              <a:tr h="4400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KI67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Cellular proliferation.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Reif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2006; Allen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2016; </a:t>
                      </a: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Weissleder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2021a; </a:t>
                      </a: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Weissleder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2021b; North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2021; North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2022; North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</a:t>
                      </a: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2024;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Stachowiak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2017; Ye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3027136"/>
                  </a:ext>
                </a:extLst>
              </a:tr>
              <a:tr h="290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LAMA2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Attachment, migration, and organization of cells into tissues during embryonic development.</a:t>
                      </a:r>
                      <a:endParaRPr lang="es-ES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Gulsuner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3592193"/>
                  </a:ext>
                </a:extLst>
              </a:tr>
              <a:tr h="42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MAP (Map2, Map4)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Cytoskeletal </a:t>
                      </a: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signalling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Neuronal migration.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Toyoshima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2016; Narla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2017; Notaras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2021; Notaras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2022; Nascimiento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2022;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Rao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4041207"/>
                  </a:ext>
                </a:extLst>
              </a:tr>
            </a:tbl>
          </a:graphicData>
        </a:graphic>
      </p:graphicFrame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98F5680C-441D-1A7F-D87B-9FEF37CB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7525" y="6492875"/>
            <a:ext cx="2228850" cy="365125"/>
          </a:xfrm>
        </p:spPr>
        <p:txBody>
          <a:bodyPr/>
          <a:lstStyle/>
          <a:p>
            <a:fld id="{101041A7-AA51-4830-8940-00AE05C6032D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1251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1FC2CE23-B650-B712-BF59-4E94FB009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668678"/>
              </p:ext>
            </p:extLst>
          </p:nvPr>
        </p:nvGraphicFramePr>
        <p:xfrm>
          <a:off x="605589" y="388189"/>
          <a:ext cx="8694822" cy="598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2848">
                  <a:extLst>
                    <a:ext uri="{9D8B030D-6E8A-4147-A177-3AD203B41FA5}">
                      <a16:colId xmlns:a16="http://schemas.microsoft.com/office/drawing/2014/main" val="1677479592"/>
                    </a:ext>
                  </a:extLst>
                </a:gridCol>
                <a:gridCol w="3862316">
                  <a:extLst>
                    <a:ext uri="{9D8B030D-6E8A-4147-A177-3AD203B41FA5}">
                      <a16:colId xmlns:a16="http://schemas.microsoft.com/office/drawing/2014/main" val="1472736337"/>
                    </a:ext>
                  </a:extLst>
                </a:gridCol>
                <a:gridCol w="3599658">
                  <a:extLst>
                    <a:ext uri="{9D8B030D-6E8A-4147-A177-3AD203B41FA5}">
                      <a16:colId xmlns:a16="http://schemas.microsoft.com/office/drawing/2014/main" val="2578793970"/>
                    </a:ext>
                  </a:extLst>
                </a:gridCol>
              </a:tblGrid>
              <a:tr h="2343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Protein</a:t>
                      </a:r>
                      <a:endParaRPr lang="es-E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Related</a:t>
                      </a:r>
                      <a:r>
                        <a:rPr lang="es-ES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endParaRPr lang="es-E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References</a:t>
                      </a:r>
                      <a:endParaRPr lang="es-E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2706772"/>
                  </a:ext>
                </a:extLst>
              </a:tr>
              <a:tr h="5293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MAPK </a:t>
                      </a:r>
                      <a:r>
                        <a:rPr lang="en-US" sz="900" i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signalling</a:t>
                      </a: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(map3k4, </a:t>
                      </a:r>
                      <a:r>
                        <a:rPr lang="en-US" sz="900" i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erk</a:t>
                      </a: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900" i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mapk</a:t>
                      </a: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900" i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fos</a:t>
                      </a: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Regulation of cell cycle entry and proliferation.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Narla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2017;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Weissleder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2021a;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Sunshine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3349199"/>
                  </a:ext>
                </a:extLst>
              </a:tr>
              <a:tr h="3202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MEF2C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Transcriptional regulation of neuronal development and differentiation.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 al.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2024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8559444"/>
                  </a:ext>
                </a:extLst>
              </a:tr>
              <a:tr h="1986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MIF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Cell-mediated immunity.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Okazaki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8396420"/>
                  </a:ext>
                </a:extLst>
              </a:tr>
              <a:tr h="1806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mmp9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Tissue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remodeling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Shing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2020; </a:t>
                      </a: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Arabska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7104560"/>
                  </a:ext>
                </a:extLst>
              </a:tr>
              <a:tr h="4445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MSI family (MSI1, MSI2)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Proliferation and maintenance of CNS stem cell populations.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Weissleder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2021a, McCurdy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2006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829182"/>
                  </a:ext>
                </a:extLst>
              </a:tr>
              <a:tr h="317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NANOG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Transcription factor in embryonic stem cells; pluripotency.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Abulaiti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2022; Pedrosa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2011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8616371"/>
                  </a:ext>
                </a:extLst>
              </a:tr>
              <a:tr h="317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NCAM family (ncam1, </a:t>
                      </a:r>
                      <a:r>
                        <a:rPr lang="en-US" sz="900" i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psa-ncam</a:t>
                      </a: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Neurogenesis regulation, neurite outgrowth, and cell migration.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Barbeau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1995; Notaras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2021;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Atz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2007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4542921"/>
                  </a:ext>
                </a:extLst>
              </a:tr>
              <a:tr h="1864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NCK2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Cytoskeletal reorganization.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McCurdy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2006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7773173"/>
                  </a:ext>
                </a:extLst>
              </a:tr>
              <a:tr h="2016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NDEL1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CNS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development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regulation of cell cycle.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al.;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6079578"/>
                  </a:ext>
                </a:extLst>
              </a:tr>
              <a:tr h="2016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i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Nestin</a:t>
                      </a:r>
                      <a:r>
                        <a:rPr lang="es-E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NES</a:t>
                      </a:r>
                      <a:r>
                        <a:rPr lang="es-E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gene)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Structural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organization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neural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stem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cells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Weissleder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8020243"/>
                  </a:ext>
                </a:extLst>
              </a:tr>
              <a:tr h="2016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NeuN</a:t>
                      </a: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RFOX3</a:t>
                      </a: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gene)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Nuclear marker for neurons.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Fung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2011; Paulsen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2012;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Toyoshima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5233439"/>
                  </a:ext>
                </a:extLst>
              </a:tr>
              <a:tr h="1836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Neuroregulin</a:t>
                      </a: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NRG</a:t>
                      </a: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gene)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Synapse development.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Weissleder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2021a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7548867"/>
                  </a:ext>
                </a:extLst>
              </a:tr>
              <a:tr h="4304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NGFβ (magi2)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Regulation of growth, maintenance, proliferation, and survival of certain target neurons.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Lee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5019892"/>
                  </a:ext>
                </a:extLst>
              </a:tr>
              <a:tr h="5546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NOTCH family (notch1, notch3, dll1, dtx1, jag1, jag2, </a:t>
                      </a:r>
                      <a:r>
                        <a:rPr lang="en-US" sz="900" i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dtc</a:t>
                      </a: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Neuronal function and development.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Narla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2017; </a:t>
                      </a:r>
                      <a:r>
                        <a:rPr lang="es-E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Gulsuner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2013;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Sunshine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616627"/>
                  </a:ext>
                </a:extLst>
              </a:tr>
              <a:tr h="2980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NPAS3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Transcriptional factor that regulates multiple genes related with neurogenesis.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Macintyre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2010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3880483"/>
                  </a:ext>
                </a:extLst>
              </a:tr>
              <a:tr h="215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i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NR4A2/NURR1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Development</a:t>
                      </a:r>
                      <a:r>
                        <a:rPr lang="es-E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lang="es-E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dopaminergic</a:t>
                      </a:r>
                      <a:r>
                        <a:rPr lang="es-E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system</a:t>
                      </a:r>
                      <a:r>
                        <a:rPr lang="es-E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in CNS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Chen </a:t>
                      </a:r>
                      <a:r>
                        <a:rPr lang="es-E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2001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3094434"/>
                  </a:ext>
                </a:extLst>
              </a:tr>
              <a:tr h="215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NRN1</a:t>
                      </a:r>
                      <a:endParaRPr lang="es-ES" sz="900" i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Neurite outgrowth and arborization.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 </a:t>
                      </a:r>
                      <a:r>
                        <a:rPr lang="en-U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6399840"/>
                  </a:ext>
                </a:extLst>
              </a:tr>
              <a:tr h="2345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nrxn1</a:t>
                      </a:r>
                      <a:endParaRPr lang="es-ES" sz="900" i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Neuronal communication.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Pedrosa </a:t>
                      </a:r>
                      <a:r>
                        <a:rPr lang="en-U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2028066"/>
                  </a:ext>
                </a:extLst>
              </a:tr>
              <a:tr h="4200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ntrk3</a:t>
                      </a:r>
                      <a:endParaRPr lang="es-ES" sz="900" i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2021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Neuronal differentiation and survival.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Narayanan </a:t>
                      </a:r>
                      <a:r>
                        <a:rPr lang="en-U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2015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33027136"/>
                  </a:ext>
                </a:extLst>
              </a:tr>
            </a:tbl>
          </a:graphicData>
        </a:graphic>
      </p:graphicFrame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7044A24-BFA1-8110-1CD3-A8226A95D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7525" y="6492875"/>
            <a:ext cx="2228850" cy="365125"/>
          </a:xfrm>
        </p:spPr>
        <p:txBody>
          <a:bodyPr/>
          <a:lstStyle/>
          <a:p>
            <a:fld id="{101041A7-AA51-4830-8940-00AE05C6032D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0820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1FC2CE23-B650-B712-BF59-4E94FB009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456016"/>
              </p:ext>
            </p:extLst>
          </p:nvPr>
        </p:nvGraphicFramePr>
        <p:xfrm>
          <a:off x="605589" y="388189"/>
          <a:ext cx="8694822" cy="57027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2848">
                  <a:extLst>
                    <a:ext uri="{9D8B030D-6E8A-4147-A177-3AD203B41FA5}">
                      <a16:colId xmlns:a16="http://schemas.microsoft.com/office/drawing/2014/main" val="1677479592"/>
                    </a:ext>
                  </a:extLst>
                </a:gridCol>
                <a:gridCol w="3862316">
                  <a:extLst>
                    <a:ext uri="{9D8B030D-6E8A-4147-A177-3AD203B41FA5}">
                      <a16:colId xmlns:a16="http://schemas.microsoft.com/office/drawing/2014/main" val="1472736337"/>
                    </a:ext>
                  </a:extLst>
                </a:gridCol>
                <a:gridCol w="3599658">
                  <a:extLst>
                    <a:ext uri="{9D8B030D-6E8A-4147-A177-3AD203B41FA5}">
                      <a16:colId xmlns:a16="http://schemas.microsoft.com/office/drawing/2014/main" val="2578793970"/>
                    </a:ext>
                  </a:extLst>
                </a:gridCol>
              </a:tblGrid>
              <a:tr h="24207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Protein</a:t>
                      </a:r>
                      <a:endParaRPr lang="es-E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Related</a:t>
                      </a:r>
                      <a:r>
                        <a:rPr lang="es-ES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endParaRPr lang="es-E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References</a:t>
                      </a:r>
                      <a:endParaRPr lang="es-E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2706772"/>
                  </a:ext>
                </a:extLst>
              </a:tr>
              <a:tr h="288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i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OCT4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Self-renewal and differentiation of embryonic stem cells.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Abulaiti</a:t>
                      </a:r>
                      <a:r>
                        <a:rPr lang="es-E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2022; Notaras </a:t>
                      </a:r>
                      <a:r>
                        <a:rPr lang="es-E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2022; Pedrosa </a:t>
                      </a:r>
                      <a:r>
                        <a:rPr lang="es-E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2011;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672353"/>
                  </a:ext>
                </a:extLst>
              </a:tr>
              <a:tr h="288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OLIG2</a:t>
                      </a:r>
                      <a:endParaRPr lang="es-ES" sz="900" i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Anti-neurogenic and a neurogenic properties at different stages of development.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Toyoshima </a:t>
                      </a:r>
                      <a:r>
                        <a:rPr lang="en-U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9310658"/>
                  </a:ext>
                </a:extLst>
              </a:tr>
              <a:tr h="288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opcml</a:t>
                      </a:r>
                      <a:endParaRPr lang="es-ES" sz="900" i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Opioid receptor function.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Lee </a:t>
                      </a:r>
                      <a:r>
                        <a:rPr lang="en-U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8592717"/>
                  </a:ext>
                </a:extLst>
              </a:tr>
              <a:tr h="288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PAX family (pax5, pax6) </a:t>
                      </a:r>
                      <a:endParaRPr lang="es-ES" sz="900" i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Cellular and regional specification, proliferation, progenitor cell maintenance and neural differentiation. Apoptosis.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Benes </a:t>
                      </a:r>
                      <a:r>
                        <a:rPr lang="es-ES" sz="9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2007; </a:t>
                      </a:r>
                      <a:r>
                        <a:rPr lang="es-ES" sz="9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Robicsek</a:t>
                      </a:r>
                      <a:r>
                        <a:rPr lang="es-E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2013; </a:t>
                      </a:r>
                      <a:r>
                        <a:rPr lang="es-ES" sz="9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Yu</a:t>
                      </a:r>
                      <a:r>
                        <a:rPr lang="es-E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2014; Ye </a:t>
                      </a:r>
                      <a:r>
                        <a:rPr lang="es-ES" sz="9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2017; </a:t>
                      </a:r>
                      <a:r>
                        <a:rPr lang="es-ES" sz="9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Abulaiti</a:t>
                      </a:r>
                      <a:r>
                        <a:rPr lang="es-E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8552066"/>
                  </a:ext>
                </a:extLst>
              </a:tr>
              <a:tr h="288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i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PCDH12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Axonal guidance, synaptic specificity, and cortical folding during brain development.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Patel </a:t>
                      </a:r>
                      <a:r>
                        <a:rPr lang="es-E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2022; Gregorio </a:t>
                      </a:r>
                      <a:r>
                        <a:rPr lang="es-E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1298099"/>
                  </a:ext>
                </a:extLst>
              </a:tr>
              <a:tr h="288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i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PCNA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DNA synthesis phase during the cell cycle, proliferation.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Walton </a:t>
                      </a:r>
                      <a:r>
                        <a:rPr lang="es-E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2012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807213"/>
                  </a:ext>
                </a:extLst>
              </a:tr>
              <a:tr h="288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pdgf</a:t>
                      </a:r>
                      <a:r>
                        <a:rPr lang="en-US" sz="9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family (</a:t>
                      </a:r>
                      <a:r>
                        <a:rPr lang="en-US" sz="9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pdgfaa</a:t>
                      </a:r>
                      <a:r>
                        <a:rPr lang="en-US" sz="9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s-ES" sz="900" i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Proliferation, migration and survival of neurons. Angiogenesis.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Boiko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3349199"/>
                  </a:ext>
                </a:extLst>
              </a:tr>
              <a:tr h="205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plcl1</a:t>
                      </a:r>
                      <a:endParaRPr lang="es-ES" sz="900" i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Regulation of GABAergic synaptic transmission.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Notaras</a:t>
                      </a: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8396420"/>
                  </a:ext>
                </a:extLst>
              </a:tr>
              <a:tr h="186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pmc1</a:t>
                      </a:r>
                      <a:endParaRPr lang="es-ES" sz="900" i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Centrosome complex during the cell cycle.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Monroe </a:t>
                      </a:r>
                      <a:r>
                        <a:rPr lang="en-U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7104560"/>
                  </a:ext>
                </a:extLst>
              </a:tr>
              <a:tr h="280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i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PODXL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Neuronal development and formation of synapses. </a:t>
                      </a:r>
                      <a:r>
                        <a:rPr lang="en-GB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Expressed in vascular endothelium cells.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Notaras </a:t>
                      </a:r>
                      <a:r>
                        <a:rPr lang="es-E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2021; Notaras </a:t>
                      </a:r>
                      <a:r>
                        <a:rPr lang="es-E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9612699"/>
                  </a:ext>
                </a:extLst>
              </a:tr>
              <a:tr h="280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PROM1</a:t>
                      </a:r>
                      <a:endParaRPr lang="es-ES" sz="900" i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Maintaining stem cell properties by suppressing differentiation.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Weissleder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2021a;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Weissleder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2021b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829182"/>
                  </a:ext>
                </a:extLst>
              </a:tr>
              <a:tr h="2069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PROX1</a:t>
                      </a:r>
                      <a:endParaRPr lang="es-ES" sz="900" i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solidFill>
                            <a:srgbClr val="2021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Development of multiple tissues.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Yu </a:t>
                      </a:r>
                      <a:r>
                        <a:rPr lang="en-U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4542921"/>
                  </a:ext>
                </a:extLst>
              </a:tr>
              <a:tr h="258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PTN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Cell growth, migration, and survival. Angiogenesis.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Notaras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2021; Notaras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2022;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McCurdy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2006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7773173"/>
                  </a:ext>
                </a:extLst>
              </a:tr>
              <a:tr h="297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rad51l1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Regulation of cell cycle.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McCurdy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2006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5233439"/>
                  </a:ext>
                </a:extLst>
              </a:tr>
              <a:tr h="2328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RAPGEF2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Development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and neuronal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maturation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Han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1897880"/>
                  </a:ext>
                </a:extLst>
              </a:tr>
              <a:tr h="2328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rasgrp1</a:t>
                      </a:r>
                      <a:endParaRPr lang="es-ES" sz="90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Development, homeostasis, and differentiation.</a:t>
                      </a:r>
                      <a:endParaRPr lang="es-ES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Lee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7548867"/>
                  </a:ext>
                </a:extLst>
              </a:tr>
              <a:tr h="297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rbp1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Growth and differentiation of tissues.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Nascimiento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2022; Lee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5019892"/>
                  </a:ext>
                </a:extLst>
              </a:tr>
              <a:tr h="4268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REELIN (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RELN</a:t>
                      </a: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gene)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N</a:t>
                      </a:r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euronal migration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and positioning in the developing brain by controlling </a:t>
                      </a:r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cell–cell interactions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Stachowiak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616627"/>
                  </a:ext>
                </a:extLst>
              </a:tr>
              <a:tr h="3052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RERE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Regulation of neurogenesis and neuronal differentiation.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Liu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 al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., 2026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2262619"/>
                  </a:ext>
                </a:extLst>
              </a:tr>
              <a:tr h="2296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REST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Repression of neural genes in non-neuronal cells.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Wang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5669525"/>
                  </a:ext>
                </a:extLst>
              </a:tr>
            </a:tbl>
          </a:graphicData>
        </a:graphic>
      </p:graphicFrame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4CDC1A3-CCBA-4033-ECA7-E16DDB3B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7525" y="6492875"/>
            <a:ext cx="2228850" cy="365125"/>
          </a:xfrm>
        </p:spPr>
        <p:txBody>
          <a:bodyPr/>
          <a:lstStyle/>
          <a:p>
            <a:fld id="{101041A7-AA51-4830-8940-00AE05C6032D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4295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1FC2CE23-B650-B712-BF59-4E94FB009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410900"/>
              </p:ext>
            </p:extLst>
          </p:nvPr>
        </p:nvGraphicFramePr>
        <p:xfrm>
          <a:off x="605589" y="379562"/>
          <a:ext cx="8694822" cy="60124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2848">
                  <a:extLst>
                    <a:ext uri="{9D8B030D-6E8A-4147-A177-3AD203B41FA5}">
                      <a16:colId xmlns:a16="http://schemas.microsoft.com/office/drawing/2014/main" val="1677479592"/>
                    </a:ext>
                  </a:extLst>
                </a:gridCol>
                <a:gridCol w="3862316">
                  <a:extLst>
                    <a:ext uri="{9D8B030D-6E8A-4147-A177-3AD203B41FA5}">
                      <a16:colId xmlns:a16="http://schemas.microsoft.com/office/drawing/2014/main" val="1472736337"/>
                    </a:ext>
                  </a:extLst>
                </a:gridCol>
                <a:gridCol w="3599658">
                  <a:extLst>
                    <a:ext uri="{9D8B030D-6E8A-4147-A177-3AD203B41FA5}">
                      <a16:colId xmlns:a16="http://schemas.microsoft.com/office/drawing/2014/main" val="2578793970"/>
                    </a:ext>
                  </a:extLst>
                </a:gridCol>
              </a:tblGrid>
              <a:tr h="24207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Protein</a:t>
                      </a:r>
                      <a:endParaRPr lang="es-E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Related</a:t>
                      </a:r>
                      <a:r>
                        <a:rPr lang="es-ES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endParaRPr lang="es-E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References</a:t>
                      </a:r>
                      <a:endParaRPr lang="es-E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2706772"/>
                  </a:ext>
                </a:extLst>
              </a:tr>
              <a:tr h="288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i="0" cap="all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rrbp1</a:t>
                      </a:r>
                      <a:endParaRPr lang="es-ES" sz="900" b="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Endoplasmic reticulum proliferation, secretory pathways, and secretory cell differentiation. </a:t>
                      </a:r>
                      <a:endParaRPr lang="es-ES" sz="9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Nascimiento</a:t>
                      </a: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es-ES" sz="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9715018"/>
                  </a:ext>
                </a:extLst>
              </a:tr>
              <a:tr h="288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Semaphorin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family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(SEMA7A, SEMA5A)</a:t>
                      </a:r>
                      <a:endParaRPr lang="es-ES" sz="900" b="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Axon guidance, neuronal migration and synaptic connectivity.</a:t>
                      </a:r>
                      <a:endParaRPr lang="es-ES" sz="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Akkouh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 al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., 2024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0677614"/>
                  </a:ext>
                </a:extLst>
              </a:tr>
              <a:tr h="288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SETD1A</a:t>
                      </a:r>
                      <a:endParaRPr lang="es-ES" sz="900" b="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Histone methylation (H3K4) and regulation of neural progenitor proliferation and differentiation.</a:t>
                      </a:r>
                      <a:endParaRPr lang="es-ES" sz="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Sawada </a:t>
                      </a:r>
                      <a:r>
                        <a:rPr lang="es-ES" sz="9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 al</a:t>
                      </a:r>
                      <a:r>
                        <a:rPr lang="es-ES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., 2026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1747090"/>
                  </a:ext>
                </a:extLst>
              </a:tr>
              <a:tr h="288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i="0" cap="all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slc2a9</a:t>
                      </a:r>
                      <a:endParaRPr lang="es-ES" sz="9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Glucose homeostasis. Development and survival of chondrocytes.</a:t>
                      </a:r>
                      <a:endParaRPr lang="es-ES" sz="9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Lee </a:t>
                      </a:r>
                      <a:r>
                        <a:rPr lang="en-US" sz="900" b="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es-ES" sz="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8774642"/>
                  </a:ext>
                </a:extLst>
              </a:tr>
              <a:tr h="288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i="0" cap="all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slit2</a:t>
                      </a:r>
                      <a:endParaRPr lang="es-ES" sz="900" b="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Axon guidance and neuronal migration.</a:t>
                      </a:r>
                      <a:endParaRPr lang="es-ES" sz="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Gulsuner</a:t>
                      </a: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2013</a:t>
                      </a:r>
                      <a:endParaRPr lang="es-ES" sz="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4234882"/>
                  </a:ext>
                </a:extLst>
              </a:tr>
              <a:tr h="288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SNAP25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Neurotransmitter release.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Scherk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2008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0132731"/>
                  </a:ext>
                </a:extLst>
              </a:tr>
              <a:tr h="288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SOX family (sox1, sox2, sox10, sox11)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Maintenance the pluripotency of stem cells, cell proliferation and differentiation.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Weissleder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2021a; Murai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2016; Toyoshima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2016; Ye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2017; Notaras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2022;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Abulaiti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2022; Maeno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2007;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Rao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 al.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2024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6401470"/>
                  </a:ext>
                </a:extLst>
              </a:tr>
              <a:tr h="288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sptbn2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Glutamate signaling pathway.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Nascimiento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1268676"/>
                  </a:ext>
                </a:extLst>
              </a:tr>
              <a:tr h="288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sufu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Pattern formation and cellular proliferation during development.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Wang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9008801"/>
                  </a:ext>
                </a:extLst>
              </a:tr>
              <a:tr h="2412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sv2a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Regulation of neurotransmitter release.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Notaras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8396420"/>
                  </a:ext>
                </a:extLst>
              </a:tr>
              <a:tr h="211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TBR1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Transcription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factor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protein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important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in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embryo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development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Stachowiak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2017;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Yu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2014;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Robicsek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2013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7270659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TGFβ family (</a:t>
                      </a:r>
                      <a:r>
                        <a:rPr lang="en-US" sz="900" i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tgf</a:t>
                      </a: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β2, tgfβr1, gdf10)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Formation and pattering of the CNS, stem-cell lineage commitment to neurons and glia, cell migration and axon guidance, synaptogenesis, and cell survival.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Benes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2007;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Weissleder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2021b; </a:t>
                      </a: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Boiko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7104560"/>
                  </a:ext>
                </a:extLst>
              </a:tr>
              <a:tr h="280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thy1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Cell adhesion and cell communication in nervous system.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Nascimiento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829182"/>
                  </a:ext>
                </a:extLst>
              </a:tr>
              <a:tr h="2069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TLX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Neural stem proliferation.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Murai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2016; Wang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4542921"/>
                  </a:ext>
                </a:extLst>
              </a:tr>
              <a:tr h="258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vgef</a:t>
                      </a:r>
                      <a:r>
                        <a:rPr lang="en-U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family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Proliferation and migration of cells. Angiogenesis.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Boiko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2673345"/>
                  </a:ext>
                </a:extLst>
              </a:tr>
              <a:tr h="258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i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Vimentine</a:t>
                      </a:r>
                      <a:r>
                        <a:rPr lang="es-E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VIM</a:t>
                      </a:r>
                      <a:r>
                        <a:rPr lang="es-ES" sz="9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gene)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Used as cell marker for glial cells. 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North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2021; North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2022; Ye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7187173"/>
                  </a:ext>
                </a:extLst>
              </a:tr>
              <a:tr h="258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vipr1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Smooth muscle relaxation, exocrine and endocrine secretion.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McCurdy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2006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7773173"/>
                  </a:ext>
                </a:extLst>
              </a:tr>
              <a:tr h="6602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WNT </a:t>
                      </a:r>
                      <a:r>
                        <a:rPr kumimoji="0" lang="en-US" sz="9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signalling</a:t>
                      </a: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pathway (wnt2b, fzd1, ctnnb1, gsk3β, lef1, lrp3, lrp5, dvl1, </a:t>
                      </a:r>
                      <a:r>
                        <a:rPr kumimoji="0" lang="en-US" sz="9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dkk</a:t>
                      </a: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grik2/3, </a:t>
                      </a:r>
                      <a:r>
                        <a:rPr kumimoji="0" lang="en-US" sz="9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sfrp</a:t>
                      </a: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s-E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WNT </a:t>
                      </a:r>
                      <a:r>
                        <a:rPr kumimoji="0" lang="en-US" sz="9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signalling</a:t>
                      </a: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pathway (wnt2b, fzd1, ctnnb1, gsk3β, lef1, lrp3, lrp5, dvl1, </a:t>
                      </a:r>
                      <a:r>
                        <a:rPr kumimoji="0" lang="en-US" sz="9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dkk</a:t>
                      </a: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grik2/3, </a:t>
                      </a:r>
                      <a:r>
                        <a:rPr kumimoji="0" lang="en-US" sz="9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sfrp</a:t>
                      </a: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s-E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Weissleder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2021a; Topol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2015; Narla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2017; Notaras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2022;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2024; Sunshine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5019892"/>
                  </a:ext>
                </a:extLst>
              </a:tr>
            </a:tbl>
          </a:graphicData>
        </a:graphic>
      </p:graphicFrame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65AD3CF-FF78-2A78-86A9-D56628156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7525" y="6492875"/>
            <a:ext cx="2228850" cy="365125"/>
          </a:xfrm>
        </p:spPr>
        <p:txBody>
          <a:bodyPr/>
          <a:lstStyle/>
          <a:p>
            <a:fld id="{101041A7-AA51-4830-8940-00AE05C6032D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4695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1FC2CE23-B650-B712-BF59-4E94FB009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220528"/>
              </p:ext>
            </p:extLst>
          </p:nvPr>
        </p:nvGraphicFramePr>
        <p:xfrm>
          <a:off x="605589" y="379561"/>
          <a:ext cx="8694822" cy="11905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2848">
                  <a:extLst>
                    <a:ext uri="{9D8B030D-6E8A-4147-A177-3AD203B41FA5}">
                      <a16:colId xmlns:a16="http://schemas.microsoft.com/office/drawing/2014/main" val="1677479592"/>
                    </a:ext>
                  </a:extLst>
                </a:gridCol>
                <a:gridCol w="3862316">
                  <a:extLst>
                    <a:ext uri="{9D8B030D-6E8A-4147-A177-3AD203B41FA5}">
                      <a16:colId xmlns:a16="http://schemas.microsoft.com/office/drawing/2014/main" val="1472736337"/>
                    </a:ext>
                  </a:extLst>
                </a:gridCol>
                <a:gridCol w="3599658">
                  <a:extLst>
                    <a:ext uri="{9D8B030D-6E8A-4147-A177-3AD203B41FA5}">
                      <a16:colId xmlns:a16="http://schemas.microsoft.com/office/drawing/2014/main" val="2578793970"/>
                    </a:ext>
                  </a:extLst>
                </a:gridCol>
              </a:tblGrid>
              <a:tr h="24207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Protein</a:t>
                      </a:r>
                      <a:endParaRPr lang="es-E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Related</a:t>
                      </a:r>
                      <a:r>
                        <a:rPr lang="es-ES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9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endParaRPr lang="es-E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References</a:t>
                      </a:r>
                      <a:endParaRPr lang="es-E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2706772"/>
                  </a:ext>
                </a:extLst>
              </a:tr>
              <a:tr h="288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i="0" cap="all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ywhah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Synaptic plasticity and neuronal development.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Nascimiento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9715018"/>
                  </a:ext>
                </a:extLst>
              </a:tr>
              <a:tr h="6602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900" i="0" cap="all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en-US" sz="900" i="0" cap="all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III-Tubulin (</a:t>
                      </a:r>
                      <a:r>
                        <a:rPr lang="en-US" sz="900" i="1" cap="all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TUBB3</a:t>
                      </a:r>
                      <a:r>
                        <a:rPr lang="en-US" sz="900" i="0" cap="all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i="0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gene</a:t>
                      </a:r>
                      <a:r>
                        <a:rPr lang="en-US" sz="900" i="0" cap="all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s-ES" sz="9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Identification of neural cell differentiation from multi potent progenitors.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Weissleder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2021a; Paulsen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2012; Robicsek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., 2013; Toyoshima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2016; Notaras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2021; Notaras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2022; Feron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1999; McCurdy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 al.,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2006;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Rao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 al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., 2024; Kawano </a:t>
                      </a:r>
                      <a:r>
                        <a:rPr lang="es-ES" sz="9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 al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., 2026</a:t>
                      </a:r>
                      <a:endParaRPr lang="es-E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5019892"/>
                  </a:ext>
                </a:extLst>
              </a:tr>
            </a:tbl>
          </a:graphicData>
        </a:graphic>
      </p:graphicFrame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08CEE23-0CEB-4FE5-DB28-8311C9C97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7525" y="6492875"/>
            <a:ext cx="2228850" cy="365125"/>
          </a:xfrm>
        </p:spPr>
        <p:txBody>
          <a:bodyPr/>
          <a:lstStyle/>
          <a:p>
            <a:fld id="{101041A7-AA51-4830-8940-00AE05C6032D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47003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551</TotalTime>
  <Words>2213</Words>
  <Application>Microsoft Office PowerPoint</Application>
  <PresentationFormat>A4 (210 x 297 mm)</PresentationFormat>
  <Paragraphs>328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 GOMEZ GARRIDO</dc:creator>
  <cp:lastModifiedBy>Susana García-Cerro</cp:lastModifiedBy>
  <cp:revision>48</cp:revision>
  <dcterms:created xsi:type="dcterms:W3CDTF">2023-07-28T18:20:48Z</dcterms:created>
  <dcterms:modified xsi:type="dcterms:W3CDTF">2026-05-04T19:33:30Z</dcterms:modified>
</cp:coreProperties>
</file>