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326" y="9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39372-1988-460A-A97E-E8BC9247CAED}" type="datetimeFigureOut">
              <a:rPr lang="es-ES" smtClean="0"/>
              <a:t>07/09/2023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041A7-AA51-4830-8940-00AE05C603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6017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39372-1988-460A-A97E-E8BC9247CAED}" type="datetimeFigureOut">
              <a:rPr lang="es-ES" smtClean="0"/>
              <a:t>07/09/2023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041A7-AA51-4830-8940-00AE05C603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4244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39372-1988-460A-A97E-E8BC9247CAED}" type="datetimeFigureOut">
              <a:rPr lang="es-ES" smtClean="0"/>
              <a:t>07/09/2023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041A7-AA51-4830-8940-00AE05C603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5586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39372-1988-460A-A97E-E8BC9247CAED}" type="datetimeFigureOut">
              <a:rPr lang="es-ES" smtClean="0"/>
              <a:t>07/09/2023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041A7-AA51-4830-8940-00AE05C603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6057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39372-1988-460A-A97E-E8BC9247CAED}" type="datetimeFigureOut">
              <a:rPr lang="es-ES" smtClean="0"/>
              <a:t>07/09/2023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041A7-AA51-4830-8940-00AE05C603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7015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39372-1988-460A-A97E-E8BC9247CAED}" type="datetimeFigureOut">
              <a:rPr lang="es-ES" smtClean="0"/>
              <a:t>07/09/2023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041A7-AA51-4830-8940-00AE05C603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1546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39372-1988-460A-A97E-E8BC9247CAED}" type="datetimeFigureOut">
              <a:rPr lang="es-ES" smtClean="0"/>
              <a:t>07/09/2023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041A7-AA51-4830-8940-00AE05C603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5665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39372-1988-460A-A97E-E8BC9247CAED}" type="datetimeFigureOut">
              <a:rPr lang="es-ES" smtClean="0"/>
              <a:t>07/09/2023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041A7-AA51-4830-8940-00AE05C603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7883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39372-1988-460A-A97E-E8BC9247CAED}" type="datetimeFigureOut">
              <a:rPr lang="es-ES" smtClean="0"/>
              <a:t>07/09/2023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041A7-AA51-4830-8940-00AE05C603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4822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39372-1988-460A-A97E-E8BC9247CAED}" type="datetimeFigureOut">
              <a:rPr lang="es-ES" smtClean="0"/>
              <a:t>07/09/2023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041A7-AA51-4830-8940-00AE05C603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9548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39372-1988-460A-A97E-E8BC9247CAED}" type="datetimeFigureOut">
              <a:rPr lang="es-ES" smtClean="0"/>
              <a:t>07/09/2023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041A7-AA51-4830-8940-00AE05C603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1233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39372-1988-460A-A97E-E8BC9247CAED}" type="datetimeFigureOut">
              <a:rPr lang="es-ES" smtClean="0"/>
              <a:t>07/09/2023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041A7-AA51-4830-8940-00AE05C603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9853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5">
            <a:extLst>
              <a:ext uri="{FF2B5EF4-FFF2-40B4-BE49-F238E27FC236}">
                <a16:creationId xmlns:a16="http://schemas.microsoft.com/office/drawing/2014/main" id="{1FC2CE23-B650-B712-BF59-4E94FB0098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118886"/>
              </p:ext>
            </p:extLst>
          </p:nvPr>
        </p:nvGraphicFramePr>
        <p:xfrm>
          <a:off x="609599" y="914400"/>
          <a:ext cx="8922589" cy="355993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70844">
                  <a:extLst>
                    <a:ext uri="{9D8B030D-6E8A-4147-A177-3AD203B41FA5}">
                      <a16:colId xmlns:a16="http://schemas.microsoft.com/office/drawing/2014/main" val="1677479592"/>
                    </a:ext>
                  </a:extLst>
                </a:gridCol>
                <a:gridCol w="6551745">
                  <a:extLst>
                    <a:ext uri="{9D8B030D-6E8A-4147-A177-3AD203B41FA5}">
                      <a16:colId xmlns:a16="http://schemas.microsoft.com/office/drawing/2014/main" val="1472736337"/>
                    </a:ext>
                  </a:extLst>
                </a:gridCol>
              </a:tblGrid>
              <a:tr h="3816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1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Component</a:t>
                      </a:r>
                      <a:endParaRPr lang="es-E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Terms</a:t>
                      </a:r>
                      <a:r>
                        <a:rPr lang="es-ES" sz="11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s-ES" sz="11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Boolean</a:t>
                      </a:r>
                      <a:r>
                        <a:rPr lang="es-ES" sz="11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1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operators</a:t>
                      </a:r>
                      <a:endParaRPr lang="es-E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2706772"/>
                  </a:ext>
                </a:extLst>
              </a:tr>
              <a:tr h="45515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Patients</a:t>
                      </a:r>
                      <a:endParaRPr lang="es-ES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(humans) OR (patients) OR (homo sapiens)</a:t>
                      </a:r>
                      <a:endParaRPr lang="es-ES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3349199"/>
                  </a:ext>
                </a:extLst>
              </a:tr>
              <a:tr h="47179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AND Schizophrenia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(schizophrenia) OR (</a:t>
                      </a:r>
                      <a:r>
                        <a:rPr lang="en-GB" sz="11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schizophreni</a:t>
                      </a:r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8396420"/>
                  </a:ext>
                </a:extLst>
              </a:tr>
              <a:tr h="108096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AND </a:t>
                      </a:r>
                      <a:r>
                        <a:rPr lang="es-ES" sz="11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Neurogenesis</a:t>
                      </a:r>
                      <a:endParaRPr lang="es-ES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s-ES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(nervous system development) OR (neurologic development) OR (cell differentiation) OR (neuron) OR (neural regeneration) OR (neurotization) OR (neural stem cell) OR (neural progenitor cell) OR (neural/stem progenitor cell) OR (neural recovery) OR (neuronal outgrowth) OR (neurogenesis pathways) OR (axon fasciculation) OR (neurogenesis affected) OR (neurogenesis alterations) OR (neurogenesis enhancement)</a:t>
                      </a:r>
                      <a:endParaRPr lang="es-ES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710456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NOT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s-ES" sz="11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review</a:t>
                      </a:r>
                      <a:r>
                        <a:rPr lang="es-E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 OR (</a:t>
                      </a:r>
                      <a:r>
                        <a:rPr lang="es-ES" sz="11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systematic</a:t>
                      </a:r>
                      <a:r>
                        <a:rPr lang="es-E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1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review</a:t>
                      </a:r>
                      <a:r>
                        <a:rPr lang="es-E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 OR (animal </a:t>
                      </a:r>
                      <a:r>
                        <a:rPr lang="es-ES" sz="11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models</a:t>
                      </a:r>
                      <a:r>
                        <a:rPr lang="es-E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 OR (animal </a:t>
                      </a:r>
                      <a:r>
                        <a:rPr lang="es-ES" sz="11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experimentation</a:t>
                      </a:r>
                      <a:r>
                        <a:rPr lang="es-E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3592193"/>
                  </a:ext>
                </a:extLst>
              </a:tr>
              <a:tr h="713214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Note: 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terms used varied according to the requirements of the database.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64041207"/>
                  </a:ext>
                </a:extLst>
              </a:tr>
            </a:tbl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3D5AF6E-2639-2BB3-4EE2-27D6F27DD93A}"/>
              </a:ext>
            </a:extLst>
          </p:cNvPr>
          <p:cNvSpPr txBox="1"/>
          <p:nvPr/>
        </p:nvSpPr>
        <p:spPr>
          <a:xfrm>
            <a:off x="609600" y="568037"/>
            <a:ext cx="450155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Table 1. 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Guide to standard terms in search strategy.</a:t>
            </a:r>
            <a:endParaRPr lang="es-ES" sz="11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5849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186</TotalTime>
  <Words>157</Words>
  <Application>Microsoft Office PowerPoint</Application>
  <PresentationFormat>A4 (210 x 297 mm)</PresentationFormat>
  <Paragraphs>12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ANA GOMEZ GARRIDO</dc:creator>
  <cp:lastModifiedBy>8509</cp:lastModifiedBy>
  <cp:revision>25</cp:revision>
  <dcterms:created xsi:type="dcterms:W3CDTF">2023-07-28T18:20:48Z</dcterms:created>
  <dcterms:modified xsi:type="dcterms:W3CDTF">2023-09-07T12:34:30Z</dcterms:modified>
</cp:coreProperties>
</file>