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 Truman" initials="RT" lastIdx="1" clrIdx="0">
    <p:extLst>
      <p:ext uri="{19B8F6BF-5375-455C-9EA6-DF929625EA0E}">
        <p15:presenceInfo xmlns:p15="http://schemas.microsoft.com/office/powerpoint/2012/main" userId="51c77448dc93edf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>
      <p:cViewPr varScale="1">
        <p:scale>
          <a:sx n="73" d="100"/>
          <a:sy n="73" d="100"/>
        </p:scale>
        <p:origin x="11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5356E-3BD2-4CA7-9E93-8BD11EDE343F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E05C1-517A-4580-B725-AF9DEA72F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07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3402FD6-9197-47BA-865E-22441B7840E7}" type="slidenum">
              <a:rPr lang="en-US" smtClean="0"/>
              <a:pPr eaLnBrk="1" hangingPunct="1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85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8FA66-C0E0-4D03-A6C5-F34EAC04F8B4}" type="datetimeFigureOut">
              <a:rPr lang="en-US" smtClean="0"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ECA2C-A072-4005-978B-ADD62F58BC1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0" y="0"/>
            <a:ext cx="3733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Duthie, </a:t>
            </a:r>
            <a:r>
              <a:rPr lang="en-US" dirty="0" smtClean="0"/>
              <a:t>Supplemental Figure 1</a:t>
            </a: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1805915"/>
              </p:ext>
            </p:extLst>
          </p:nvPr>
        </p:nvGraphicFramePr>
        <p:xfrm>
          <a:off x="3168650" y="762000"/>
          <a:ext cx="1860550" cy="340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0" name="Prism 7" r:id="rId4" imgW="2503303" imgH="4576838" progId="Prism7.Document">
                  <p:embed/>
                </p:oleObj>
              </mc:Choice>
              <mc:Fallback>
                <p:oleObj name="Prism 7" r:id="rId4" imgW="2503303" imgH="4576838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68650" y="762000"/>
                        <a:ext cx="1860550" cy="3402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19600" y="2590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**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012825" y="4423153"/>
            <a:ext cx="7346950" cy="1517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2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Supplemental Figure 1. Immunization with </a:t>
            </a:r>
            <a:r>
              <a:rPr lang="en-US" sz="1200" dirty="0" err="1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LepVax</a:t>
            </a:r>
            <a:r>
              <a:rPr lang="en-US" sz="12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reduces </a:t>
            </a:r>
            <a:r>
              <a:rPr lang="en-US" sz="1200" i="1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M. </a:t>
            </a:r>
            <a:r>
              <a:rPr lang="en-US" sz="1200" i="1" dirty="0" err="1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leprae</a:t>
            </a:r>
            <a:r>
              <a:rPr lang="en-US" sz="12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burden. Mice were injected subcutaneously with GLA-SE alone or </a:t>
            </a:r>
            <a:r>
              <a:rPr lang="en-US" sz="1200" dirty="0" err="1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LepVax</a:t>
            </a:r>
            <a:r>
              <a:rPr lang="en-US" sz="12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200" dirty="0">
                <a:latin typeface="Calibri" panose="020F0502020204030204" pitchFamily="34" charset="0"/>
                <a:ea typeface="MS Mincho"/>
              </a:rPr>
              <a:t>LEP-F1+GLA-SE</a:t>
            </a:r>
            <a:r>
              <a:rPr lang="en-US" sz="12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) at biweekly intervals, for a total of 3 immunizations. One month after the last immunization mice were infected with 1 x 10</a:t>
            </a:r>
            <a:r>
              <a:rPr lang="en-US" sz="1200" baseline="300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4</a:t>
            </a:r>
            <a:r>
              <a:rPr lang="en-US" sz="12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M. </a:t>
            </a:r>
            <a:r>
              <a:rPr lang="en-US" sz="1200" i="1" dirty="0" err="1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leprae</a:t>
            </a:r>
            <a:r>
              <a:rPr lang="en-US" sz="12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in each foot, and bacterial burdens determined 12 months later. Results are shown as mean and </a:t>
            </a:r>
            <a:r>
              <a:rPr lang="en-US" sz="1200" dirty="0" err="1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s.e.m</a:t>
            </a:r>
            <a:r>
              <a:rPr lang="en-US" sz="12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 n = 6 per </a:t>
            </a:r>
            <a:r>
              <a:rPr lang="en-US" sz="1200" dirty="0">
                <a:latin typeface="Calibri" panose="020F0502020204030204" pitchFamily="34" charset="0"/>
                <a:ea typeface="MS Mincho"/>
              </a:rPr>
              <a:t>group. **= </a:t>
            </a:r>
            <a:r>
              <a:rPr lang="en-US" sz="1200" i="1" dirty="0">
                <a:latin typeface="Calibri" panose="020F0502020204030204" pitchFamily="34" charset="0"/>
                <a:ea typeface="MS Mincho"/>
              </a:rPr>
              <a:t>p</a:t>
            </a:r>
            <a:r>
              <a:rPr lang="en-US" sz="1200" dirty="0">
                <a:latin typeface="Calibri" panose="020F0502020204030204" pitchFamily="34" charset="0"/>
                <a:ea typeface="MS Mincho"/>
              </a:rPr>
              <a:t>-value &lt; 0.01.</a:t>
            </a:r>
            <a:endParaRPr lang="en-US" sz="1200" dirty="0">
              <a:latin typeface="Times New Roman" panose="02020603050405020304" pitchFamily="18" charset="0"/>
              <a:ea typeface="MS Mincho"/>
            </a:endParaRPr>
          </a:p>
        </p:txBody>
      </p:sp>
    </p:spTree>
    <p:extLst>
      <p:ext uri="{BB962C8B-B14F-4D97-AF65-F5344CB8AC3E}">
        <p14:creationId xmlns:p14="http://schemas.microsoft.com/office/powerpoint/2010/main" val="3115952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54586</TotalTime>
  <Words>90</Words>
  <Application>Microsoft Office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MS Mincho</vt:lpstr>
      <vt:lpstr>Times New Roman</vt:lpstr>
      <vt:lpstr>Office Theme</vt:lpstr>
      <vt:lpstr>Prism 7</vt:lpstr>
      <vt:lpstr>PowerPoint Presentation</vt:lpstr>
    </vt:vector>
  </TitlesOfParts>
  <Company>DHHS\HRSA\OIT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Malcolm Duthie</cp:lastModifiedBy>
  <cp:revision>137</cp:revision>
  <dcterms:created xsi:type="dcterms:W3CDTF">2012-06-29T22:34:20Z</dcterms:created>
  <dcterms:modified xsi:type="dcterms:W3CDTF">2018-02-17T03:04:04Z</dcterms:modified>
</cp:coreProperties>
</file>