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81" r:id="rId2"/>
    <p:sldId id="282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4" autoAdjust="0"/>
    <p:restoredTop sz="69767" autoAdjust="0"/>
  </p:normalViewPr>
  <p:slideViewPr>
    <p:cSldViewPr showGuides="1">
      <p:cViewPr>
        <p:scale>
          <a:sx n="66" d="100"/>
          <a:sy n="66" d="100"/>
        </p:scale>
        <p:origin x="1901" y="-288"/>
      </p:cViewPr>
      <p:guideLst>
        <p:guide orient="horz" pos="2160"/>
        <p:guide pos="2880"/>
      </p:guideLst>
    </p:cSldViewPr>
  </p:slid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-3139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78C874-4997-4013-80FA-153EE2907B57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58CD88-A832-4180-807D-7F86123CFF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47332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AD4C18-7170-4061-B445-683DB55833BD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F20750-4B76-4BAD-B612-C4B6EF48DA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5821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C23EA-1422-4C16-B020-BA414F59670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F873D-814C-49B4-930B-D6920C89F9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2312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C23EA-1422-4C16-B020-BA414F59670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F873D-814C-49B4-930B-D6920C89F9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21067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C23EA-1422-4C16-B020-BA414F59670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F873D-814C-49B4-930B-D6920C89F9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20653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C23EA-1422-4C16-B020-BA414F59670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F873D-814C-49B4-930B-D6920C89F9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4168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C23EA-1422-4C16-B020-BA414F59670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F873D-814C-49B4-930B-D6920C89F9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4459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C23EA-1422-4C16-B020-BA414F59670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F873D-814C-49B4-930B-D6920C89F9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5948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C23EA-1422-4C16-B020-BA414F59670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F873D-814C-49B4-930B-D6920C89F9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5723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C23EA-1422-4C16-B020-BA414F59670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F873D-814C-49B4-930B-D6920C89F9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8884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C23EA-1422-4C16-B020-BA414F59670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F873D-814C-49B4-930B-D6920C89F9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061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C23EA-1422-4C16-B020-BA414F59670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F873D-814C-49B4-930B-D6920C89F9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172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C23EA-1422-4C16-B020-BA414F59670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F873D-814C-49B4-930B-D6920C89F9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8060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3C23EA-1422-4C16-B020-BA414F59670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CF873D-814C-49B4-930B-D6920C89F9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2578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13" Type="http://schemas.openxmlformats.org/officeDocument/2006/relationships/image" Target="../media/image7.jpeg"/><Relationship Id="rId18" Type="http://schemas.microsoft.com/office/2007/relationships/hdphoto" Target="../media/hdphoto8.wdp"/><Relationship Id="rId3" Type="http://schemas.microsoft.com/office/2007/relationships/hdphoto" Target="../media/hdphoto1.wdp"/><Relationship Id="rId21" Type="http://schemas.openxmlformats.org/officeDocument/2006/relationships/image" Target="../media/image11.emf"/><Relationship Id="rId7" Type="http://schemas.microsoft.com/office/2007/relationships/hdphoto" Target="../media/hdphoto3.wdp"/><Relationship Id="rId12" Type="http://schemas.microsoft.com/office/2007/relationships/hdphoto" Target="../media/hdphoto5.wdp"/><Relationship Id="rId17" Type="http://schemas.openxmlformats.org/officeDocument/2006/relationships/image" Target="../media/image9.jpeg"/><Relationship Id="rId2" Type="http://schemas.openxmlformats.org/officeDocument/2006/relationships/image" Target="../media/image1.jpeg"/><Relationship Id="rId16" Type="http://schemas.microsoft.com/office/2007/relationships/hdphoto" Target="../media/hdphoto7.wdp"/><Relationship Id="rId20" Type="http://schemas.microsoft.com/office/2007/relationships/hdphoto" Target="../media/hdphoto9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11" Type="http://schemas.openxmlformats.org/officeDocument/2006/relationships/image" Target="../media/image6.jpeg"/><Relationship Id="rId5" Type="http://schemas.microsoft.com/office/2007/relationships/hdphoto" Target="../media/hdphoto2.wdp"/><Relationship Id="rId15" Type="http://schemas.openxmlformats.org/officeDocument/2006/relationships/image" Target="../media/image8.jpeg"/><Relationship Id="rId10" Type="http://schemas.openxmlformats.org/officeDocument/2006/relationships/image" Target="../media/image5.png"/><Relationship Id="rId19" Type="http://schemas.openxmlformats.org/officeDocument/2006/relationships/image" Target="../media/image10.jpeg"/><Relationship Id="rId4" Type="http://schemas.openxmlformats.org/officeDocument/2006/relationships/image" Target="../media/image2.jpeg"/><Relationship Id="rId9" Type="http://schemas.microsoft.com/office/2007/relationships/hdphoto" Target="../media/hdphoto4.wdp"/><Relationship Id="rId14" Type="http://schemas.microsoft.com/office/2007/relationships/hdphoto" Target="../media/hdphoto6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3.jpeg"/><Relationship Id="rId7" Type="http://schemas.microsoft.com/office/2007/relationships/hdphoto" Target="../media/hdphoto11.wdp"/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microsoft.com/office/2007/relationships/hdphoto" Target="../media/hdphoto12.wdp"/><Relationship Id="rId4" Type="http://schemas.microsoft.com/office/2007/relationships/hdphoto" Target="../media/hdphoto10.wdp"/><Relationship Id="rId9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02354" y="1738727"/>
            <a:ext cx="1968789" cy="2769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MOI 1</a:t>
            </a:r>
            <a:endParaRPr lang="zh-TW" alt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43152" y="1738726"/>
            <a:ext cx="1971716" cy="2769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MOI 2</a:t>
            </a:r>
            <a:endParaRPr lang="zh-TW" alt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字方塊 20">
            <a:extLst>
              <a:ext uri="{FF2B5EF4-FFF2-40B4-BE49-F238E27FC236}">
                <a16:creationId xmlns:a16="http://schemas.microsoft.com/office/drawing/2014/main" id="{EB9D1D45-C4D9-471A-A217-6037506096B6}"/>
              </a:ext>
            </a:extLst>
          </p:cNvPr>
          <p:cNvSpPr txBox="1"/>
          <p:nvPr/>
        </p:nvSpPr>
        <p:spPr>
          <a:xfrm rot="16200000">
            <a:off x="157042" y="2488664"/>
            <a:ext cx="553998" cy="5595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vert="vert" wrap="square" rtlCol="0">
            <a:spAutoFit/>
          </a:bodyPr>
          <a:lstStyle/>
          <a:p>
            <a:pPr algn="ctr">
              <a:defRPr/>
            </a:pPr>
            <a:r>
              <a:rPr lang="en-US" altLang="zh-TW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w/o puro</a:t>
            </a:r>
          </a:p>
        </p:txBody>
      </p:sp>
      <p:pic>
        <p:nvPicPr>
          <p:cNvPr id="12" name="Picture 10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048" t="53416" r="63462" b="31540"/>
          <a:stretch/>
        </p:blipFill>
        <p:spPr bwMode="auto">
          <a:xfrm>
            <a:off x="4865229" y="3668433"/>
            <a:ext cx="2016180" cy="1575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380" t="22207" r="72600" b="58773"/>
          <a:stretch/>
        </p:blipFill>
        <p:spPr bwMode="auto">
          <a:xfrm>
            <a:off x="6935344" y="3692241"/>
            <a:ext cx="1931905" cy="1554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269" t="15699" r="62987" b="63077"/>
          <a:stretch/>
        </p:blipFill>
        <p:spPr bwMode="auto">
          <a:xfrm>
            <a:off x="6935344" y="2052938"/>
            <a:ext cx="1931905" cy="1590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7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217" t="32562" r="55379" b="45066"/>
          <a:stretch/>
        </p:blipFill>
        <p:spPr bwMode="auto">
          <a:xfrm>
            <a:off x="4853842" y="2052937"/>
            <a:ext cx="2027567" cy="1594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矩形 21"/>
          <p:cNvSpPr/>
          <p:nvPr/>
        </p:nvSpPr>
        <p:spPr>
          <a:xfrm>
            <a:off x="-61742" y="2093491"/>
            <a:ext cx="96327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 </a:t>
            </a:r>
            <a:r>
              <a:rPr lang="en-US" altLang="zh-CN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OLIG2 </a:t>
            </a:r>
            <a:endParaRPr lang="zh-CN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文字方塊 20">
            <a:extLst>
              <a:ext uri="{FF2B5EF4-FFF2-40B4-BE49-F238E27FC236}">
                <a16:creationId xmlns:a16="http://schemas.microsoft.com/office/drawing/2014/main" id="{EB9D1D45-C4D9-471A-A217-6037506096B6}"/>
              </a:ext>
            </a:extLst>
          </p:cNvPr>
          <p:cNvSpPr txBox="1"/>
          <p:nvPr/>
        </p:nvSpPr>
        <p:spPr>
          <a:xfrm rot="16200000">
            <a:off x="157041" y="4188299"/>
            <a:ext cx="553998" cy="5595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vert="vert" wrap="square" rtlCol="0">
            <a:spAutoFit/>
          </a:bodyPr>
          <a:lstStyle/>
          <a:p>
            <a:pPr algn="ctr">
              <a:defRPr/>
            </a:pPr>
            <a:r>
              <a:rPr lang="en-US" altLang="zh-TW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w/ puro</a:t>
            </a:r>
          </a:p>
        </p:txBody>
      </p:sp>
      <p:pic>
        <p:nvPicPr>
          <p:cNvPr id="39" name="Picture 2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55" t="31779" r="44252" b="35826"/>
          <a:stretch/>
        </p:blipFill>
        <p:spPr bwMode="auto">
          <a:xfrm>
            <a:off x="4322764" y="5373216"/>
            <a:ext cx="1761404" cy="132105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0" name="文字方塊 25">
            <a:extLst>
              <a:ext uri="{FF2B5EF4-FFF2-40B4-BE49-F238E27FC236}">
                <a16:creationId xmlns:a16="http://schemas.microsoft.com/office/drawing/2014/main" id="{C12F7A3D-15FF-6EFE-71FB-310C8B8CD096}"/>
              </a:ext>
            </a:extLst>
          </p:cNvPr>
          <p:cNvSpPr txBox="1"/>
          <p:nvPr/>
        </p:nvSpPr>
        <p:spPr>
          <a:xfrm>
            <a:off x="3143677" y="5835540"/>
            <a:ext cx="1096845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rimary 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OPC DIV3</a:t>
            </a:r>
          </a:p>
        </p:txBody>
      </p:sp>
      <p:sp>
        <p:nvSpPr>
          <p:cNvPr id="41" name="矩形 40"/>
          <p:cNvSpPr/>
          <p:nvPr/>
        </p:nvSpPr>
        <p:spPr>
          <a:xfrm>
            <a:off x="5504811" y="44624"/>
            <a:ext cx="3603693" cy="160043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1400" b="1" dirty="0"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Established Method</a:t>
            </a:r>
          </a:p>
          <a:p>
            <a:pPr lvl="0"/>
            <a:r>
              <a:rPr lang="en-US" altLang="zh-CN" sz="1400" dirty="0">
                <a:solidFill>
                  <a:prstClr val="black"/>
                </a:solidFill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ZR</a:t>
            </a:r>
            <a:r>
              <a:rPr lang="en-US" altLang="zh-CN" sz="1400" baseline="30000" dirty="0">
                <a:solidFill>
                  <a:prstClr val="black"/>
                </a:solidFill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FUS</a:t>
            </a:r>
            <a:r>
              <a:rPr lang="en-US" altLang="zh-CN" sz="1400" dirty="0">
                <a:solidFill>
                  <a:prstClr val="black"/>
                </a:solidFill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-HA lenti</a:t>
            </a:r>
            <a:r>
              <a:rPr lang="en-US" altLang="zh-CN" sz="1400" dirty="0"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virus infection in primary OPC</a:t>
            </a:r>
          </a:p>
          <a:p>
            <a:r>
              <a:rPr lang="en-US" altLang="zh-CN" sz="1400" dirty="0"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NSC seeding density: 2*10</a:t>
            </a:r>
            <a:r>
              <a:rPr lang="en-US" altLang="zh-CN" sz="1400" baseline="30000" dirty="0"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5</a:t>
            </a:r>
            <a:r>
              <a:rPr lang="en-US" altLang="zh-CN" sz="1400" dirty="0"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 cells/ml</a:t>
            </a:r>
          </a:p>
          <a:p>
            <a:r>
              <a:rPr lang="en-US" altLang="zh-CN" sz="1400" dirty="0"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Infection DIV: 1 </a:t>
            </a:r>
          </a:p>
          <a:p>
            <a:r>
              <a:rPr lang="en-US" altLang="zh-CN" sz="1400" dirty="0"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MOI: 5</a:t>
            </a:r>
          </a:p>
          <a:p>
            <a:r>
              <a:rPr lang="en-US" altLang="zh-CN" sz="1400" dirty="0"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Without </a:t>
            </a:r>
            <a:r>
              <a:rPr lang="en-US" altLang="zh-CN" sz="1400" dirty="0" err="1"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puromycin</a:t>
            </a:r>
            <a:r>
              <a:rPr lang="en-US" altLang="zh-CN" sz="1400" dirty="0"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 selection</a:t>
            </a:r>
          </a:p>
          <a:p>
            <a:r>
              <a:rPr lang="en-US" altLang="zh-CN" sz="1400" dirty="0"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Harvest DIV: 6</a:t>
            </a:r>
          </a:p>
        </p:txBody>
      </p:sp>
      <p:sp>
        <p:nvSpPr>
          <p:cNvPr id="43" name="文字方塊 20">
            <a:extLst>
              <a:ext uri="{FF2B5EF4-FFF2-40B4-BE49-F238E27FC236}">
                <a16:creationId xmlns:a16="http://schemas.microsoft.com/office/drawing/2014/main" id="{EB9D1D45-C4D9-471A-A217-6037506096B6}"/>
              </a:ext>
            </a:extLst>
          </p:cNvPr>
          <p:cNvSpPr txBox="1"/>
          <p:nvPr/>
        </p:nvSpPr>
        <p:spPr>
          <a:xfrm rot="16200000">
            <a:off x="383123" y="5444243"/>
            <a:ext cx="553998" cy="12849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vert="vert" wrap="square" rtlCol="0">
            <a:spAutoFit/>
          </a:bodyPr>
          <a:lstStyle/>
          <a:p>
            <a:pPr algn="ctr">
              <a:defRPr/>
            </a:pPr>
            <a:r>
              <a:rPr lang="en-US" altLang="zh-TW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eg</a:t>
            </a:r>
            <a:r>
              <a:rPr lang="en-US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Ctrl</a:t>
            </a:r>
          </a:p>
          <a:p>
            <a:pPr algn="ctr">
              <a:defRPr/>
            </a:pP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w/o 1</a:t>
            </a:r>
            <a:r>
              <a:rPr lang="en-US" altLang="zh-CN" sz="1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antibody</a:t>
            </a:r>
          </a:p>
        </p:txBody>
      </p:sp>
      <p:pic>
        <p:nvPicPr>
          <p:cNvPr id="44" name="Picture 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81375" y="5394442"/>
            <a:ext cx="1674954" cy="1343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TextBox 35"/>
          <p:cNvSpPr txBox="1"/>
          <p:nvPr/>
        </p:nvSpPr>
        <p:spPr>
          <a:xfrm>
            <a:off x="4853844" y="1738726"/>
            <a:ext cx="2031471" cy="2769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MOI 5</a:t>
            </a:r>
            <a:endParaRPr lang="zh-TW" alt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935345" y="1738731"/>
            <a:ext cx="1931905" cy="2769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MOI 10</a:t>
            </a:r>
            <a:endParaRPr lang="zh-TW" alt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8" name="Picture 2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98" t="6343" r="74313" b="71569"/>
          <a:stretch/>
        </p:blipFill>
        <p:spPr bwMode="auto">
          <a:xfrm>
            <a:off x="802354" y="2052937"/>
            <a:ext cx="1958363" cy="1575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7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470" t="39079" r="69752" b="42145"/>
          <a:stretch/>
        </p:blipFill>
        <p:spPr bwMode="auto">
          <a:xfrm>
            <a:off x="2839441" y="2052937"/>
            <a:ext cx="1961945" cy="1578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/>
          <p:cNvPicPr>
            <a:picLocks noChangeAspect="1" noChangeArrowheads="1"/>
          </p:cNvPicPr>
          <p:nvPr/>
        </p:nvPicPr>
        <p:blipFill rotWithShape="1"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055" t="9330" r="63807" b="71533"/>
          <a:stretch/>
        </p:blipFill>
        <p:spPr bwMode="auto">
          <a:xfrm>
            <a:off x="802355" y="3663059"/>
            <a:ext cx="1958362" cy="1575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7"/>
          <p:cNvPicPr>
            <a:picLocks noChangeAspect="1" noChangeArrowheads="1"/>
          </p:cNvPicPr>
          <p:nvPr/>
        </p:nvPicPr>
        <p:blipFill rotWithShape="1"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686" t="25360" r="48256" b="54582"/>
          <a:stretch/>
        </p:blipFill>
        <p:spPr bwMode="auto">
          <a:xfrm>
            <a:off x="2843152" y="3663057"/>
            <a:ext cx="1971715" cy="1586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" name="文字方塊 25">
            <a:extLst>
              <a:ext uri="{FF2B5EF4-FFF2-40B4-BE49-F238E27FC236}">
                <a16:creationId xmlns:a16="http://schemas.microsoft.com/office/drawing/2014/main" id="{C12F7A3D-15FF-6EFE-71FB-310C8B8CD096}"/>
              </a:ext>
            </a:extLst>
          </p:cNvPr>
          <p:cNvSpPr txBox="1"/>
          <p:nvPr/>
        </p:nvSpPr>
        <p:spPr>
          <a:xfrm>
            <a:off x="553586" y="1146810"/>
            <a:ext cx="18722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ZR</a:t>
            </a:r>
            <a:r>
              <a:rPr lang="en-US" altLang="zh-CN" sz="10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FUS</a:t>
            </a:r>
            <a:r>
              <a:rPr lang="en-US" altLang="zh-CN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-HA</a:t>
            </a:r>
          </a:p>
          <a:p>
            <a:pPr algn="ctr"/>
            <a:r>
              <a:rPr lang="en-US" altLang="zh-CN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Infection</a:t>
            </a:r>
          </a:p>
          <a:p>
            <a:pPr algn="ctr"/>
            <a:r>
              <a:rPr lang="en-US" altLang="zh-TW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MOI</a:t>
            </a:r>
            <a:r>
              <a:rPr lang="zh-CN" alt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1, 2, 5,10</a:t>
            </a:r>
            <a:endParaRPr lang="en-US" altLang="zh-TW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4" name="直線接點 18">
            <a:extLst>
              <a:ext uri="{FF2B5EF4-FFF2-40B4-BE49-F238E27FC236}">
                <a16:creationId xmlns:a16="http://schemas.microsoft.com/office/drawing/2014/main" id="{524FF9EE-CBD3-B8F9-04A3-62BBE20FDF8B}"/>
              </a:ext>
            </a:extLst>
          </p:cNvPr>
          <p:cNvCxnSpPr>
            <a:stCxn id="59" idx="0"/>
          </p:cNvCxnSpPr>
          <p:nvPr/>
        </p:nvCxnSpPr>
        <p:spPr>
          <a:xfrm flipV="1">
            <a:off x="850876" y="741402"/>
            <a:ext cx="2811639" cy="708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文字方塊 22">
            <a:extLst>
              <a:ext uri="{FF2B5EF4-FFF2-40B4-BE49-F238E27FC236}">
                <a16:creationId xmlns:a16="http://schemas.microsoft.com/office/drawing/2014/main" id="{05B5F414-1542-D813-090A-BB0285C59015}"/>
              </a:ext>
            </a:extLst>
          </p:cNvPr>
          <p:cNvSpPr txBox="1"/>
          <p:nvPr/>
        </p:nvSpPr>
        <p:spPr>
          <a:xfrm>
            <a:off x="3060935" y="309612"/>
            <a:ext cx="11944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zh-TW" altLang="en-US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7" name="直線接點 23">
            <a:extLst>
              <a:ext uri="{FF2B5EF4-FFF2-40B4-BE49-F238E27FC236}">
                <a16:creationId xmlns:a16="http://schemas.microsoft.com/office/drawing/2014/main" id="{208C528A-C455-0857-1DDD-6721209DA312}"/>
              </a:ext>
            </a:extLst>
          </p:cNvPr>
          <p:cNvCxnSpPr>
            <a:cxnSpLocks/>
          </p:cNvCxnSpPr>
          <p:nvPr/>
        </p:nvCxnSpPr>
        <p:spPr>
          <a:xfrm>
            <a:off x="856981" y="535865"/>
            <a:ext cx="0" cy="20553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文字方塊 24">
            <a:extLst>
              <a:ext uri="{FF2B5EF4-FFF2-40B4-BE49-F238E27FC236}">
                <a16:creationId xmlns:a16="http://schemas.microsoft.com/office/drawing/2014/main" id="{EBF26201-53EA-E59D-34AD-0E54CD99202E}"/>
              </a:ext>
            </a:extLst>
          </p:cNvPr>
          <p:cNvSpPr txBox="1"/>
          <p:nvPr/>
        </p:nvSpPr>
        <p:spPr>
          <a:xfrm>
            <a:off x="401270" y="306346"/>
            <a:ext cx="92037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DIV0</a:t>
            </a:r>
            <a:endParaRPr lang="zh-TW" altLang="en-US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等腰三角形 26">
            <a:extLst>
              <a:ext uri="{FF2B5EF4-FFF2-40B4-BE49-F238E27FC236}">
                <a16:creationId xmlns:a16="http://schemas.microsoft.com/office/drawing/2014/main" id="{CCA17D7F-4D52-182E-1DAE-400C63780F4B}"/>
              </a:ext>
            </a:extLst>
          </p:cNvPr>
          <p:cNvSpPr/>
          <p:nvPr/>
        </p:nvSpPr>
        <p:spPr>
          <a:xfrm>
            <a:off x="761386" y="748489"/>
            <a:ext cx="178979" cy="160528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1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等腰三角形 28">
            <a:extLst>
              <a:ext uri="{FF2B5EF4-FFF2-40B4-BE49-F238E27FC236}">
                <a16:creationId xmlns:a16="http://schemas.microsoft.com/office/drawing/2014/main" id="{4C65B502-45F7-86F6-D3AB-7697EA97E692}"/>
              </a:ext>
            </a:extLst>
          </p:cNvPr>
          <p:cNvSpPr/>
          <p:nvPr/>
        </p:nvSpPr>
        <p:spPr>
          <a:xfrm>
            <a:off x="3568690" y="758571"/>
            <a:ext cx="178979" cy="160528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1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1" name="直線接點 20">
            <a:extLst>
              <a:ext uri="{FF2B5EF4-FFF2-40B4-BE49-F238E27FC236}">
                <a16:creationId xmlns:a16="http://schemas.microsoft.com/office/drawing/2014/main" id="{48213A95-C676-90A3-63EE-967F52F06407}"/>
              </a:ext>
            </a:extLst>
          </p:cNvPr>
          <p:cNvCxnSpPr>
            <a:cxnSpLocks/>
          </p:cNvCxnSpPr>
          <p:nvPr/>
        </p:nvCxnSpPr>
        <p:spPr>
          <a:xfrm>
            <a:off x="2616038" y="535865"/>
            <a:ext cx="0" cy="20553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文字方塊 24">
            <a:extLst>
              <a:ext uri="{FF2B5EF4-FFF2-40B4-BE49-F238E27FC236}">
                <a16:creationId xmlns:a16="http://schemas.microsoft.com/office/drawing/2014/main" id="{EBF26201-53EA-E59D-34AD-0E54CD99202E}"/>
              </a:ext>
            </a:extLst>
          </p:cNvPr>
          <p:cNvSpPr txBox="1"/>
          <p:nvPr/>
        </p:nvSpPr>
        <p:spPr>
          <a:xfrm>
            <a:off x="2155852" y="298864"/>
            <a:ext cx="92037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TW" altLang="en-US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等腰三角形 28">
            <a:extLst>
              <a:ext uri="{FF2B5EF4-FFF2-40B4-BE49-F238E27FC236}">
                <a16:creationId xmlns:a16="http://schemas.microsoft.com/office/drawing/2014/main" id="{4C65B502-45F7-86F6-D3AB-7697EA97E692}"/>
              </a:ext>
            </a:extLst>
          </p:cNvPr>
          <p:cNvSpPr/>
          <p:nvPr/>
        </p:nvSpPr>
        <p:spPr>
          <a:xfrm>
            <a:off x="2526547" y="758680"/>
            <a:ext cx="178979" cy="160528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1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4" name="文字方塊 25">
            <a:extLst>
              <a:ext uri="{FF2B5EF4-FFF2-40B4-BE49-F238E27FC236}">
                <a16:creationId xmlns:a16="http://schemas.microsoft.com/office/drawing/2014/main" id="{C12F7A3D-15FF-6EFE-71FB-310C8B8CD096}"/>
              </a:ext>
            </a:extLst>
          </p:cNvPr>
          <p:cNvSpPr txBox="1"/>
          <p:nvPr/>
        </p:nvSpPr>
        <p:spPr>
          <a:xfrm>
            <a:off x="1530076" y="52643"/>
            <a:ext cx="15328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OPC M</a:t>
            </a:r>
            <a:r>
              <a:rPr lang="en-US" altLang="zh-CN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edium</a:t>
            </a:r>
            <a:endParaRPr lang="zh-TW" altLang="en-US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5" name="文字方塊 25">
            <a:extLst>
              <a:ext uri="{FF2B5EF4-FFF2-40B4-BE49-F238E27FC236}">
                <a16:creationId xmlns:a16="http://schemas.microsoft.com/office/drawing/2014/main" id="{C12F7A3D-15FF-6EFE-71FB-310C8B8CD096}"/>
              </a:ext>
            </a:extLst>
          </p:cNvPr>
          <p:cNvSpPr txBox="1"/>
          <p:nvPr/>
        </p:nvSpPr>
        <p:spPr>
          <a:xfrm>
            <a:off x="626790" y="885200"/>
            <a:ext cx="4603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NSC</a:t>
            </a:r>
            <a:endParaRPr lang="zh-TW" altLang="en-US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6" name="直接连接符 65"/>
          <p:cNvCxnSpPr>
            <a:endCxn id="56" idx="0"/>
          </p:cNvCxnSpPr>
          <p:nvPr/>
        </p:nvCxnSpPr>
        <p:spPr>
          <a:xfrm>
            <a:off x="856823" y="332026"/>
            <a:ext cx="2801356" cy="0"/>
          </a:xfrm>
          <a:prstGeom prst="line">
            <a:avLst/>
          </a:prstGeom>
          <a:ln>
            <a:solidFill>
              <a:schemeClr val="tx1"/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文字方塊 24">
            <a:extLst>
              <a:ext uri="{FF2B5EF4-FFF2-40B4-BE49-F238E27FC236}">
                <a16:creationId xmlns:a16="http://schemas.microsoft.com/office/drawing/2014/main" id="{EBF26201-53EA-E59D-34AD-0E54CD99202E}"/>
              </a:ext>
            </a:extLst>
          </p:cNvPr>
          <p:cNvSpPr txBox="1"/>
          <p:nvPr/>
        </p:nvSpPr>
        <p:spPr>
          <a:xfrm>
            <a:off x="982193" y="298864"/>
            <a:ext cx="92037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TW" altLang="en-US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8" name="直接箭头连接符 67"/>
          <p:cNvCxnSpPr/>
          <p:nvPr/>
        </p:nvCxnSpPr>
        <p:spPr>
          <a:xfrm>
            <a:off x="1460111" y="607873"/>
            <a:ext cx="0" cy="53893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箭头连接符 68"/>
          <p:cNvCxnSpPr/>
          <p:nvPr/>
        </p:nvCxnSpPr>
        <p:spPr>
          <a:xfrm>
            <a:off x="3658179" y="930480"/>
            <a:ext cx="0" cy="28432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文字方塊 25">
            <a:extLst>
              <a:ext uri="{FF2B5EF4-FFF2-40B4-BE49-F238E27FC236}">
                <a16:creationId xmlns:a16="http://schemas.microsoft.com/office/drawing/2014/main" id="{C12F7A3D-15FF-6EFE-71FB-310C8B8CD096}"/>
              </a:ext>
            </a:extLst>
          </p:cNvPr>
          <p:cNvSpPr txBox="1"/>
          <p:nvPr/>
        </p:nvSpPr>
        <p:spPr>
          <a:xfrm>
            <a:off x="2825039" y="1207337"/>
            <a:ext cx="167495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TW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IF: </a:t>
            </a:r>
            <a:r>
              <a:rPr lang="en-US" altLang="zh-TW" sz="1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OLIG2</a:t>
            </a:r>
            <a:r>
              <a:rPr lang="en-US" altLang="zh-TW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zh-TW" sz="1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MAG</a:t>
            </a:r>
          </a:p>
        </p:txBody>
      </p:sp>
      <p:cxnSp>
        <p:nvCxnSpPr>
          <p:cNvPr id="72" name="直線接點 20">
            <a:extLst>
              <a:ext uri="{FF2B5EF4-FFF2-40B4-BE49-F238E27FC236}">
                <a16:creationId xmlns:a16="http://schemas.microsoft.com/office/drawing/2014/main" id="{48213A95-C676-90A3-63EE-967F52F06407}"/>
              </a:ext>
            </a:extLst>
          </p:cNvPr>
          <p:cNvCxnSpPr>
            <a:cxnSpLocks/>
          </p:cNvCxnSpPr>
          <p:nvPr/>
        </p:nvCxnSpPr>
        <p:spPr>
          <a:xfrm>
            <a:off x="3658179" y="542952"/>
            <a:ext cx="0" cy="20553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文字方塊 25">
            <a:extLst>
              <a:ext uri="{FF2B5EF4-FFF2-40B4-BE49-F238E27FC236}">
                <a16:creationId xmlns:a16="http://schemas.microsoft.com/office/drawing/2014/main" id="{C12F7A3D-15FF-6EFE-71FB-310C8B8CD096}"/>
              </a:ext>
            </a:extLst>
          </p:cNvPr>
          <p:cNvSpPr txBox="1"/>
          <p:nvPr/>
        </p:nvSpPr>
        <p:spPr>
          <a:xfrm>
            <a:off x="2129462" y="847297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w/ or w/o </a:t>
            </a:r>
          </a:p>
          <a:p>
            <a:r>
              <a:rPr lang="en-US" altLang="zh-CN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puromycin</a:t>
            </a:r>
            <a:endParaRPr lang="en-US" altLang="zh-TW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14869" y="1700808"/>
            <a:ext cx="2120476" cy="1967625"/>
          </a:xfrm>
          <a:prstGeom prst="rect">
            <a:avLst/>
          </a:prstGeom>
          <a:noFill/>
          <a:ln w="381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40F037-AD38-FBDE-1782-E2BD44214285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6389004" y="4725144"/>
            <a:ext cx="2575484" cy="2155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1997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25">
            <a:extLst>
              <a:ext uri="{FF2B5EF4-FFF2-40B4-BE49-F238E27FC236}">
                <a16:creationId xmlns:a16="http://schemas.microsoft.com/office/drawing/2014/main" id="{C12F7A3D-15FF-6EFE-71FB-310C8B8CD096}"/>
              </a:ext>
            </a:extLst>
          </p:cNvPr>
          <p:cNvSpPr txBox="1"/>
          <p:nvPr/>
        </p:nvSpPr>
        <p:spPr>
          <a:xfrm>
            <a:off x="1879858" y="76562"/>
            <a:ext cx="60485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2000" b="1" dirty="0">
                <a:latin typeface="Arial" panose="020B0604020202020204" pitchFamily="34" charset="0"/>
                <a:cs typeface="Arial" panose="020B0604020202020204" pitchFamily="34" charset="0"/>
              </a:rPr>
              <a:t>Primary OPC ZR</a:t>
            </a:r>
            <a:r>
              <a:rPr lang="en-US" altLang="zh-TW" sz="20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FUS</a:t>
            </a:r>
            <a:r>
              <a:rPr lang="en-US" altLang="zh-TW" sz="2000" b="1" dirty="0">
                <a:latin typeface="Arial" panose="020B0604020202020204" pitchFamily="34" charset="0"/>
                <a:cs typeface="Arial" panose="020B0604020202020204" pitchFamily="34" charset="0"/>
              </a:rPr>
              <a:t>-HA </a:t>
            </a: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validation</a:t>
            </a:r>
            <a:endParaRPr lang="en-US" altLang="zh-TW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4" descr="D:\Backup\Hyun Lee Lab\Lee Lab_Project\ChemiDoc Images 2025-03-07_11.44.10\zrfuswb1.0 ha_2(Chemiluminescence).tif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51" t="25223" r="35996" b="64297"/>
          <a:stretch>
            <a:fillRect/>
          </a:stretch>
        </p:blipFill>
        <p:spPr bwMode="auto">
          <a:xfrm>
            <a:off x="3721254" y="1139212"/>
            <a:ext cx="2997308" cy="341000"/>
          </a:xfrm>
          <a:prstGeom prst="rect">
            <a:avLst/>
          </a:prstGeom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8B22E07-C386-9D9D-9480-DC37000D881D}"/>
              </a:ext>
            </a:extLst>
          </p:cNvPr>
          <p:cNvSpPr txBox="1"/>
          <p:nvPr/>
        </p:nvSpPr>
        <p:spPr>
          <a:xfrm>
            <a:off x="3857908" y="549954"/>
            <a:ext cx="115816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altLang="zh-TW" sz="1200" dirty="0" err="1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altLang="zh-CN" sz="1200" dirty="0" err="1">
                <a:latin typeface="Arial" panose="020B0604020202020204" pitchFamily="34" charset="0"/>
                <a:cs typeface="Arial" panose="020B0604020202020204" pitchFamily="34" charset="0"/>
              </a:rPr>
              <a:t>ont</a:t>
            </a: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 OPC</a:t>
            </a:r>
            <a:endParaRPr lang="en-US" altLang="zh-CN" sz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80F6357-2444-C10D-61F4-3975016AE3C8}"/>
              </a:ext>
            </a:extLst>
          </p:cNvPr>
          <p:cNvSpPr txBox="1"/>
          <p:nvPr/>
        </p:nvSpPr>
        <p:spPr>
          <a:xfrm>
            <a:off x="4944069" y="549954"/>
            <a:ext cx="186630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altLang="zh-TW" sz="1200" dirty="0">
                <a:latin typeface="Arial" panose="020B0604020202020204" pitchFamily="34" charset="0"/>
                <a:cs typeface="Arial" panose="020B0604020202020204" pitchFamily="34" charset="0"/>
              </a:rPr>
              <a:t>ZR-FUS OPC</a:t>
            </a:r>
            <a:endParaRPr lang="en-US" altLang="zh-CN" sz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24C1D68-FCD0-510D-9090-1A383A6110EF}"/>
              </a:ext>
            </a:extLst>
          </p:cNvPr>
          <p:cNvSpPr txBox="1"/>
          <p:nvPr/>
        </p:nvSpPr>
        <p:spPr>
          <a:xfrm>
            <a:off x="2749428" y="1150700"/>
            <a:ext cx="115816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altLang="zh-TW" sz="1200" dirty="0">
                <a:latin typeface="Arial" panose="020B0604020202020204" pitchFamily="34" charset="0"/>
                <a:cs typeface="Arial" panose="020B0604020202020204" pitchFamily="34" charset="0"/>
              </a:rPr>
              <a:t>HA</a:t>
            </a:r>
            <a:endParaRPr lang="en-US" altLang="zh-CN" sz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" name="Straight Connector 17">
            <a:extLst>
              <a:ext uri="{FF2B5EF4-FFF2-40B4-BE49-F238E27FC236}">
                <a16:creationId xmlns:a16="http://schemas.microsoft.com/office/drawing/2014/main" id="{FAF0F05D-4127-9B89-14C0-169F04A124AC}"/>
              </a:ext>
            </a:extLst>
          </p:cNvPr>
          <p:cNvCxnSpPr/>
          <p:nvPr/>
        </p:nvCxnSpPr>
        <p:spPr>
          <a:xfrm>
            <a:off x="3697199" y="839470"/>
            <a:ext cx="13501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9">
            <a:extLst>
              <a:ext uri="{FF2B5EF4-FFF2-40B4-BE49-F238E27FC236}">
                <a16:creationId xmlns:a16="http://schemas.microsoft.com/office/drawing/2014/main" id="{0A018A82-2F90-5554-1E41-C836B3F55C7F}"/>
              </a:ext>
            </a:extLst>
          </p:cNvPr>
          <p:cNvCxnSpPr>
            <a:cxnSpLocks/>
          </p:cNvCxnSpPr>
          <p:nvPr/>
        </p:nvCxnSpPr>
        <p:spPr>
          <a:xfrm>
            <a:off x="5162643" y="842743"/>
            <a:ext cx="145406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FF55A274-2E0D-7543-6CFA-716E4A04A8D6}"/>
              </a:ext>
            </a:extLst>
          </p:cNvPr>
          <p:cNvSpPr txBox="1"/>
          <p:nvPr/>
        </p:nvSpPr>
        <p:spPr>
          <a:xfrm>
            <a:off x="3328513" y="840897"/>
            <a:ext cx="1158169" cy="2975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altLang="zh-TW" sz="1200" dirty="0">
                <a:latin typeface="Arial" panose="020B0604020202020204" pitchFamily="34" charset="0"/>
                <a:cs typeface="Arial" panose="020B0604020202020204" pitchFamily="34" charset="0"/>
              </a:rPr>
              <a:t>#1</a:t>
            </a:r>
            <a:endParaRPr lang="en-US" altLang="zh-CN" sz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34EA07F-CF16-3491-F4B0-B7107A5BDED2}"/>
              </a:ext>
            </a:extLst>
          </p:cNvPr>
          <p:cNvSpPr txBox="1"/>
          <p:nvPr/>
        </p:nvSpPr>
        <p:spPr>
          <a:xfrm>
            <a:off x="3799578" y="847649"/>
            <a:ext cx="1158169" cy="2975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altLang="zh-TW" sz="1200" dirty="0">
                <a:latin typeface="Arial" panose="020B0604020202020204" pitchFamily="34" charset="0"/>
                <a:cs typeface="Arial" panose="020B0604020202020204" pitchFamily="34" charset="0"/>
              </a:rPr>
              <a:t>#2</a:t>
            </a:r>
            <a:endParaRPr lang="en-US" altLang="zh-CN" sz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BCA5738-B6D4-2553-49F6-D4A047334854}"/>
              </a:ext>
            </a:extLst>
          </p:cNvPr>
          <p:cNvSpPr txBox="1"/>
          <p:nvPr/>
        </p:nvSpPr>
        <p:spPr>
          <a:xfrm>
            <a:off x="4325646" y="844989"/>
            <a:ext cx="1158169" cy="2975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altLang="zh-TW" sz="1200" dirty="0">
                <a:latin typeface="Arial" panose="020B0604020202020204" pitchFamily="34" charset="0"/>
                <a:cs typeface="Arial" panose="020B0604020202020204" pitchFamily="34" charset="0"/>
              </a:rPr>
              <a:t>#3</a:t>
            </a:r>
            <a:endParaRPr lang="en-US" altLang="zh-CN" sz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DA5B2F4-1D00-E8F1-5C0B-D8C90F3EDB7E}"/>
              </a:ext>
            </a:extLst>
          </p:cNvPr>
          <p:cNvSpPr txBox="1"/>
          <p:nvPr/>
        </p:nvSpPr>
        <p:spPr>
          <a:xfrm>
            <a:off x="4799228" y="834062"/>
            <a:ext cx="1158169" cy="2975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altLang="zh-TW" sz="1200" dirty="0">
                <a:latin typeface="Arial" panose="020B0604020202020204" pitchFamily="34" charset="0"/>
                <a:cs typeface="Arial" panose="020B0604020202020204" pitchFamily="34" charset="0"/>
              </a:rPr>
              <a:t>#1</a:t>
            </a:r>
            <a:endParaRPr lang="en-US" altLang="zh-CN" sz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E518F85-5601-7D3D-3BE3-F61DB890BC14}"/>
              </a:ext>
            </a:extLst>
          </p:cNvPr>
          <p:cNvSpPr txBox="1"/>
          <p:nvPr/>
        </p:nvSpPr>
        <p:spPr>
          <a:xfrm>
            <a:off x="5292016" y="834877"/>
            <a:ext cx="1158169" cy="2975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altLang="zh-TW" sz="1200" dirty="0">
                <a:latin typeface="Arial" panose="020B0604020202020204" pitchFamily="34" charset="0"/>
                <a:cs typeface="Arial" panose="020B0604020202020204" pitchFamily="34" charset="0"/>
              </a:rPr>
              <a:t>#2</a:t>
            </a:r>
            <a:endParaRPr lang="en-US" altLang="zh-CN" sz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1791371-CBA9-1B3A-66CE-496B56FBF338}"/>
              </a:ext>
            </a:extLst>
          </p:cNvPr>
          <p:cNvSpPr txBox="1"/>
          <p:nvPr/>
        </p:nvSpPr>
        <p:spPr>
          <a:xfrm>
            <a:off x="5808165" y="820938"/>
            <a:ext cx="1158169" cy="2975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altLang="zh-TW" sz="1200" dirty="0">
                <a:latin typeface="Arial" panose="020B0604020202020204" pitchFamily="34" charset="0"/>
                <a:cs typeface="Arial" panose="020B0604020202020204" pitchFamily="34" charset="0"/>
              </a:rPr>
              <a:t>#3</a:t>
            </a:r>
            <a:endParaRPr lang="en-US" altLang="zh-CN" sz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" name="Picture 2" descr="D:\Backup\Hyun Lee Lab\Lee Lab_Project\2025-1-12 blotting\ChemiDoc Images 2025-01-11_11.30.41\cgas 2.3 gel1 s1-s6 gapdh_1(Chemiluminescence)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296" t="37976" r="51659" b="56186"/>
          <a:stretch/>
        </p:blipFill>
        <p:spPr bwMode="auto">
          <a:xfrm>
            <a:off x="3697200" y="1575343"/>
            <a:ext cx="3021362" cy="26048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7143F4FA-A596-4FF4-9EF8-2FE48843A296}"/>
              </a:ext>
            </a:extLst>
          </p:cNvPr>
          <p:cNvSpPr txBox="1"/>
          <p:nvPr/>
        </p:nvSpPr>
        <p:spPr>
          <a:xfrm>
            <a:off x="2711821" y="1556792"/>
            <a:ext cx="1158169" cy="2975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GAPDH</a:t>
            </a:r>
            <a:endParaRPr lang="en-US" altLang="zh-CN" sz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4878" y="520648"/>
            <a:ext cx="2648855" cy="95410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1400" b="1" dirty="0"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Batch Info</a:t>
            </a:r>
          </a:p>
          <a:p>
            <a:pPr lvl="0"/>
            <a:r>
              <a:rPr lang="en-US" altLang="zh-CN" sz="1400" dirty="0">
                <a:solidFill>
                  <a:prstClr val="black"/>
                </a:solidFill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Batch info: March 10</a:t>
            </a:r>
            <a:r>
              <a:rPr lang="en-US" altLang="zh-CN" sz="1400" baseline="30000" dirty="0">
                <a:solidFill>
                  <a:prstClr val="black"/>
                </a:solidFill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th</a:t>
            </a:r>
            <a:r>
              <a:rPr lang="en-US" altLang="zh-CN" sz="1400" dirty="0">
                <a:solidFill>
                  <a:prstClr val="black"/>
                </a:solidFill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, 2025 sent to Alisha</a:t>
            </a:r>
          </a:p>
          <a:p>
            <a:r>
              <a:rPr lang="en-US" altLang="zh-CN" sz="1400" dirty="0"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MOI: 5</a:t>
            </a:r>
          </a:p>
        </p:txBody>
      </p:sp>
      <p:pic>
        <p:nvPicPr>
          <p:cNvPr id="23" name="Picture 2" descr="D:\Backup\Hyun Lee Lab\Lee Lab_Project\2025-1-12 blotting\ChemiDoc Images 2025-01-11_11.30.41\cgas 2.3 gel1 s1-s6 gapdh_1(Chemiluminescence).jpg">
            <a:extLst>
              <a:ext uri="{FF2B5EF4-FFF2-40B4-BE49-F238E27FC236}">
                <a16:creationId xmlns:a16="http://schemas.microsoft.com/office/drawing/2014/main" id="{228C2EE4-DCB0-17FA-B49D-B7A2023E4B3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484" t="19215" r="48330" b="28343"/>
          <a:stretch>
            <a:fillRect/>
          </a:stretch>
        </p:blipFill>
        <p:spPr bwMode="auto">
          <a:xfrm>
            <a:off x="4279508" y="2423473"/>
            <a:ext cx="3460984" cy="1651738"/>
          </a:xfrm>
          <a:prstGeom prst="rect">
            <a:avLst/>
          </a:prstGeom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图片 25" descr="图片包含 室内, 脏, 旧, 水&#10;&#10;AI 生成的内容可能不正确。">
            <a:extLst>
              <a:ext uri="{FF2B5EF4-FFF2-40B4-BE49-F238E27FC236}">
                <a16:creationId xmlns:a16="http://schemas.microsoft.com/office/drawing/2014/main" id="{5CFF6B03-9A81-4523-632E-2CEB2101139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28" t="17076" r="49155" b="39088"/>
          <a:stretch>
            <a:fillRect/>
          </a:stretch>
        </p:blipFill>
        <p:spPr>
          <a:xfrm>
            <a:off x="543073" y="4727350"/>
            <a:ext cx="3629835" cy="181178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8" name="图片 27" descr="手机屏幕的截图&#10;&#10;AI 生成的内容可能不正确。">
            <a:extLst>
              <a:ext uri="{FF2B5EF4-FFF2-40B4-BE49-F238E27FC236}">
                <a16:creationId xmlns:a16="http://schemas.microsoft.com/office/drawing/2014/main" id="{C4924113-636A-854D-69CA-76F635D32F96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16" t="20778" r="34946" b="34302"/>
          <a:stretch>
            <a:fillRect/>
          </a:stretch>
        </p:blipFill>
        <p:spPr>
          <a:xfrm>
            <a:off x="4293436" y="4729561"/>
            <a:ext cx="3495772" cy="178921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61841280-DC46-B1D9-D513-B997A19AC5E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3073" y="2442662"/>
            <a:ext cx="3622550" cy="163254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1" name="TextBox 9">
            <a:extLst>
              <a:ext uri="{FF2B5EF4-FFF2-40B4-BE49-F238E27FC236}">
                <a16:creationId xmlns:a16="http://schemas.microsoft.com/office/drawing/2014/main" id="{D471EE47-C440-EA86-4938-A1B7DFD68597}"/>
              </a:ext>
            </a:extLst>
          </p:cNvPr>
          <p:cNvSpPr txBox="1"/>
          <p:nvPr/>
        </p:nvSpPr>
        <p:spPr>
          <a:xfrm>
            <a:off x="1708603" y="1933416"/>
            <a:ext cx="17327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altLang="zh-TW" sz="1200" b="1" dirty="0">
                <a:latin typeface="Arial" panose="020B0604020202020204" pitchFamily="34" charset="0"/>
                <a:cs typeface="Arial" panose="020B0604020202020204" pitchFamily="34" charset="0"/>
              </a:rPr>
              <a:t>Anti-HA </a:t>
            </a:r>
          </a:p>
          <a:p>
            <a:pPr lvl="0" algn="ctr"/>
            <a:r>
              <a:rPr lang="en-US" altLang="zh-TW" sz="1200" b="1" dirty="0">
                <a:latin typeface="Arial" panose="020B0604020202020204" pitchFamily="34" charset="0"/>
                <a:cs typeface="Arial" panose="020B0604020202020204" pitchFamily="34" charset="0"/>
              </a:rPr>
              <a:t>Full blot</a:t>
            </a:r>
            <a:endParaRPr lang="en-US" altLang="zh-CN" sz="12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9">
            <a:extLst>
              <a:ext uri="{FF2B5EF4-FFF2-40B4-BE49-F238E27FC236}">
                <a16:creationId xmlns:a16="http://schemas.microsoft.com/office/drawing/2014/main" id="{16074840-3B85-31D9-5741-0C0D9446B880}"/>
              </a:ext>
            </a:extLst>
          </p:cNvPr>
          <p:cNvSpPr txBox="1"/>
          <p:nvPr/>
        </p:nvSpPr>
        <p:spPr>
          <a:xfrm>
            <a:off x="4806559" y="1962076"/>
            <a:ext cx="23382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altLang="zh-TW" sz="1200" b="1" dirty="0">
                <a:latin typeface="Arial" panose="020B0604020202020204" pitchFamily="34" charset="0"/>
                <a:cs typeface="Arial" panose="020B0604020202020204" pitchFamily="34" charset="0"/>
              </a:rPr>
              <a:t>Anti-GAPDH </a:t>
            </a:r>
          </a:p>
          <a:p>
            <a:pPr lvl="0" algn="ctr"/>
            <a:r>
              <a:rPr lang="en-US" altLang="zh-TW" sz="1200" b="1" dirty="0">
                <a:latin typeface="Arial" panose="020B0604020202020204" pitchFamily="34" charset="0"/>
                <a:cs typeface="Arial" panose="020B0604020202020204" pitchFamily="34" charset="0"/>
              </a:rPr>
              <a:t>Full blot</a:t>
            </a:r>
            <a:endParaRPr lang="en-US" altLang="zh-CN" sz="12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9">
            <a:extLst>
              <a:ext uri="{FF2B5EF4-FFF2-40B4-BE49-F238E27FC236}">
                <a16:creationId xmlns:a16="http://schemas.microsoft.com/office/drawing/2014/main" id="{A8156555-7B40-473B-620B-B589BD915930}"/>
              </a:ext>
            </a:extLst>
          </p:cNvPr>
          <p:cNvSpPr txBox="1"/>
          <p:nvPr/>
        </p:nvSpPr>
        <p:spPr>
          <a:xfrm>
            <a:off x="4871880" y="4265685"/>
            <a:ext cx="23382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altLang="zh-TW" sz="1200" b="1" dirty="0">
                <a:latin typeface="Arial" panose="020B0604020202020204" pitchFamily="34" charset="0"/>
                <a:cs typeface="Arial" panose="020B0604020202020204" pitchFamily="34" charset="0"/>
              </a:rPr>
              <a:t>Anti-GAPDH </a:t>
            </a:r>
          </a:p>
          <a:p>
            <a:pPr lvl="0" algn="ctr"/>
            <a:r>
              <a:rPr lang="en-US" altLang="zh-CN" sz="1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zh-CN" sz="1200" b="1" baseline="30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US" altLang="zh-CN" sz="1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Repeat</a:t>
            </a:r>
          </a:p>
        </p:txBody>
      </p:sp>
      <p:sp>
        <p:nvSpPr>
          <p:cNvPr id="35" name="TextBox 9">
            <a:extLst>
              <a:ext uri="{FF2B5EF4-FFF2-40B4-BE49-F238E27FC236}">
                <a16:creationId xmlns:a16="http://schemas.microsoft.com/office/drawing/2014/main" id="{575AD0DF-9957-80DB-5753-8696F69F40E9}"/>
              </a:ext>
            </a:extLst>
          </p:cNvPr>
          <p:cNvSpPr txBox="1"/>
          <p:nvPr/>
        </p:nvSpPr>
        <p:spPr>
          <a:xfrm>
            <a:off x="1646332" y="4220383"/>
            <a:ext cx="17327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altLang="zh-TW" sz="1200" b="1" dirty="0">
                <a:latin typeface="Arial" panose="020B0604020202020204" pitchFamily="34" charset="0"/>
                <a:cs typeface="Arial" panose="020B0604020202020204" pitchFamily="34" charset="0"/>
              </a:rPr>
              <a:t>Anti-HA </a:t>
            </a:r>
          </a:p>
          <a:p>
            <a:pPr lvl="0" algn="ctr"/>
            <a:r>
              <a:rPr lang="en-US" altLang="zh-CN" sz="1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zh-CN" sz="1200" b="1" baseline="30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US" altLang="zh-CN" sz="1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Repeat</a:t>
            </a: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619A1B98-A6E0-F50D-313B-8DCEB1ADA783}"/>
              </a:ext>
            </a:extLst>
          </p:cNvPr>
          <p:cNvGrpSpPr/>
          <p:nvPr/>
        </p:nvGrpSpPr>
        <p:grpSpPr>
          <a:xfrm>
            <a:off x="1115616" y="2500478"/>
            <a:ext cx="3145887" cy="514780"/>
            <a:chOff x="828456" y="2500478"/>
            <a:chExt cx="3637821" cy="595278"/>
          </a:xfrm>
        </p:grpSpPr>
        <p:sp>
          <p:nvSpPr>
            <p:cNvPr id="36" name="TextBox 7">
              <a:extLst>
                <a:ext uri="{FF2B5EF4-FFF2-40B4-BE49-F238E27FC236}">
                  <a16:creationId xmlns:a16="http://schemas.microsoft.com/office/drawing/2014/main" id="{9C220C3E-4AF4-F5A9-2543-43DF816FD11A}"/>
                </a:ext>
              </a:extLst>
            </p:cNvPr>
            <p:cNvSpPr txBox="1"/>
            <p:nvPr/>
          </p:nvSpPr>
          <p:spPr>
            <a:xfrm>
              <a:off x="1357851" y="2500478"/>
              <a:ext cx="1158169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TW" sz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lang="en-US" altLang="zh-CN" sz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ont</a:t>
              </a:r>
              <a:r>
                <a:rPr lang="en-US" altLang="zh-CN" sz="1200" dirty="0">
                  <a:latin typeface="Arial" panose="020B0604020202020204" pitchFamily="34" charset="0"/>
                  <a:cs typeface="Arial" panose="020B0604020202020204" pitchFamily="34" charset="0"/>
                </a:rPr>
                <a:t> OPC</a:t>
              </a:r>
              <a:endParaRPr lang="en-US" altLang="zh-CN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TextBox 8">
              <a:extLst>
                <a:ext uri="{FF2B5EF4-FFF2-40B4-BE49-F238E27FC236}">
                  <a16:creationId xmlns:a16="http://schemas.microsoft.com/office/drawing/2014/main" id="{E8D82F5F-8302-4A88-6204-ACF58B1246E1}"/>
                </a:ext>
              </a:extLst>
            </p:cNvPr>
            <p:cNvSpPr txBox="1"/>
            <p:nvPr/>
          </p:nvSpPr>
          <p:spPr>
            <a:xfrm>
              <a:off x="2444012" y="2500478"/>
              <a:ext cx="186630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TW" sz="1200" dirty="0">
                  <a:latin typeface="Arial" panose="020B0604020202020204" pitchFamily="34" charset="0"/>
                  <a:cs typeface="Arial" panose="020B0604020202020204" pitchFamily="34" charset="0"/>
                </a:rPr>
                <a:t>ZR-FUS OPC</a:t>
              </a:r>
              <a:endParaRPr lang="en-US" altLang="zh-CN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8" name="Straight Connector 17">
              <a:extLst>
                <a:ext uri="{FF2B5EF4-FFF2-40B4-BE49-F238E27FC236}">
                  <a16:creationId xmlns:a16="http://schemas.microsoft.com/office/drawing/2014/main" id="{7B24D905-3B5E-6699-625B-A7F1B90467C9}"/>
                </a:ext>
              </a:extLst>
            </p:cNvPr>
            <p:cNvCxnSpPr/>
            <p:nvPr/>
          </p:nvCxnSpPr>
          <p:spPr>
            <a:xfrm>
              <a:off x="1197142" y="2789994"/>
              <a:ext cx="135014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9" name="Straight Connector 19">
              <a:extLst>
                <a:ext uri="{FF2B5EF4-FFF2-40B4-BE49-F238E27FC236}">
                  <a16:creationId xmlns:a16="http://schemas.microsoft.com/office/drawing/2014/main" id="{F83F6958-48ED-7BC5-6B97-DE10571AD493}"/>
                </a:ext>
              </a:extLst>
            </p:cNvPr>
            <p:cNvCxnSpPr>
              <a:cxnSpLocks/>
            </p:cNvCxnSpPr>
            <p:nvPr/>
          </p:nvCxnSpPr>
          <p:spPr>
            <a:xfrm>
              <a:off x="2662586" y="2793267"/>
              <a:ext cx="145406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0" name="TextBox 12">
              <a:extLst>
                <a:ext uri="{FF2B5EF4-FFF2-40B4-BE49-F238E27FC236}">
                  <a16:creationId xmlns:a16="http://schemas.microsoft.com/office/drawing/2014/main" id="{950DD506-DA69-0950-75A3-6D1966DE098B}"/>
                </a:ext>
              </a:extLst>
            </p:cNvPr>
            <p:cNvSpPr txBox="1"/>
            <p:nvPr/>
          </p:nvSpPr>
          <p:spPr>
            <a:xfrm>
              <a:off x="828456" y="2791421"/>
              <a:ext cx="1158169" cy="2975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TW" sz="1200" dirty="0">
                  <a:latin typeface="Arial" panose="020B0604020202020204" pitchFamily="34" charset="0"/>
                  <a:cs typeface="Arial" panose="020B0604020202020204" pitchFamily="34" charset="0"/>
                </a:rPr>
                <a:t>#1</a:t>
              </a:r>
              <a:endParaRPr lang="en-US" altLang="zh-CN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TextBox 13">
              <a:extLst>
                <a:ext uri="{FF2B5EF4-FFF2-40B4-BE49-F238E27FC236}">
                  <a16:creationId xmlns:a16="http://schemas.microsoft.com/office/drawing/2014/main" id="{1835AC3A-A866-630A-5749-5F3A338888E1}"/>
                </a:ext>
              </a:extLst>
            </p:cNvPr>
            <p:cNvSpPr txBox="1"/>
            <p:nvPr/>
          </p:nvSpPr>
          <p:spPr>
            <a:xfrm>
              <a:off x="1299521" y="2798173"/>
              <a:ext cx="1158169" cy="2975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TW" sz="1200" dirty="0">
                  <a:latin typeface="Arial" panose="020B0604020202020204" pitchFamily="34" charset="0"/>
                  <a:cs typeface="Arial" panose="020B0604020202020204" pitchFamily="34" charset="0"/>
                </a:rPr>
                <a:t>#2</a:t>
              </a:r>
              <a:endParaRPr lang="en-US" altLang="zh-CN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TextBox 14">
              <a:extLst>
                <a:ext uri="{FF2B5EF4-FFF2-40B4-BE49-F238E27FC236}">
                  <a16:creationId xmlns:a16="http://schemas.microsoft.com/office/drawing/2014/main" id="{F64E5A3C-B764-0818-8CA2-F3F8408C8F79}"/>
                </a:ext>
              </a:extLst>
            </p:cNvPr>
            <p:cNvSpPr txBox="1"/>
            <p:nvPr/>
          </p:nvSpPr>
          <p:spPr>
            <a:xfrm>
              <a:off x="1825589" y="2795513"/>
              <a:ext cx="1158169" cy="2975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TW" sz="1200" dirty="0">
                  <a:latin typeface="Arial" panose="020B0604020202020204" pitchFamily="34" charset="0"/>
                  <a:cs typeface="Arial" panose="020B0604020202020204" pitchFamily="34" charset="0"/>
                </a:rPr>
                <a:t>#3</a:t>
              </a:r>
              <a:endParaRPr lang="en-US" altLang="zh-CN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TextBox 15">
              <a:extLst>
                <a:ext uri="{FF2B5EF4-FFF2-40B4-BE49-F238E27FC236}">
                  <a16:creationId xmlns:a16="http://schemas.microsoft.com/office/drawing/2014/main" id="{21D6155F-E40E-6E39-A3C4-2F51EB6A5F0B}"/>
                </a:ext>
              </a:extLst>
            </p:cNvPr>
            <p:cNvSpPr txBox="1"/>
            <p:nvPr/>
          </p:nvSpPr>
          <p:spPr>
            <a:xfrm>
              <a:off x="2299171" y="2784586"/>
              <a:ext cx="1158169" cy="2975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TW" sz="1200" dirty="0">
                  <a:latin typeface="Arial" panose="020B0604020202020204" pitchFamily="34" charset="0"/>
                  <a:cs typeface="Arial" panose="020B0604020202020204" pitchFamily="34" charset="0"/>
                </a:rPr>
                <a:t>#1</a:t>
              </a:r>
              <a:endParaRPr lang="en-US" altLang="zh-CN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TextBox 16">
              <a:extLst>
                <a:ext uri="{FF2B5EF4-FFF2-40B4-BE49-F238E27FC236}">
                  <a16:creationId xmlns:a16="http://schemas.microsoft.com/office/drawing/2014/main" id="{C4EC1460-2CAC-D0D7-1B88-ECC2056F3857}"/>
                </a:ext>
              </a:extLst>
            </p:cNvPr>
            <p:cNvSpPr txBox="1"/>
            <p:nvPr/>
          </p:nvSpPr>
          <p:spPr>
            <a:xfrm>
              <a:off x="2791959" y="2785401"/>
              <a:ext cx="1158169" cy="2975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TW" sz="1200" dirty="0">
                  <a:latin typeface="Arial" panose="020B0604020202020204" pitchFamily="34" charset="0"/>
                  <a:cs typeface="Arial" panose="020B0604020202020204" pitchFamily="34" charset="0"/>
                </a:rPr>
                <a:t>#2</a:t>
              </a:r>
              <a:endParaRPr lang="en-US" altLang="zh-CN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" name="TextBox 17">
              <a:extLst>
                <a:ext uri="{FF2B5EF4-FFF2-40B4-BE49-F238E27FC236}">
                  <a16:creationId xmlns:a16="http://schemas.microsoft.com/office/drawing/2014/main" id="{4220467B-967A-A148-5E99-B9E005DCD868}"/>
                </a:ext>
              </a:extLst>
            </p:cNvPr>
            <p:cNvSpPr txBox="1"/>
            <p:nvPr/>
          </p:nvSpPr>
          <p:spPr>
            <a:xfrm>
              <a:off x="3308108" y="2771462"/>
              <a:ext cx="1158169" cy="2975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TW" sz="1200" dirty="0">
                  <a:latin typeface="Arial" panose="020B0604020202020204" pitchFamily="34" charset="0"/>
                  <a:cs typeface="Arial" panose="020B0604020202020204" pitchFamily="34" charset="0"/>
                </a:rPr>
                <a:t>#3</a:t>
              </a:r>
              <a:endParaRPr lang="en-US" altLang="zh-CN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ACD000D4-F63E-CCAC-3160-6789511A8DF4}"/>
              </a:ext>
            </a:extLst>
          </p:cNvPr>
          <p:cNvGrpSpPr/>
          <p:nvPr/>
        </p:nvGrpSpPr>
        <p:grpSpPr>
          <a:xfrm>
            <a:off x="4290876" y="2483519"/>
            <a:ext cx="3300019" cy="514780"/>
            <a:chOff x="828456" y="2500478"/>
            <a:chExt cx="3637821" cy="595278"/>
          </a:xfrm>
        </p:grpSpPr>
        <p:sp>
          <p:nvSpPr>
            <p:cNvPr id="48" name="TextBox 7">
              <a:extLst>
                <a:ext uri="{FF2B5EF4-FFF2-40B4-BE49-F238E27FC236}">
                  <a16:creationId xmlns:a16="http://schemas.microsoft.com/office/drawing/2014/main" id="{B7BB3EE4-668E-627C-B21A-ECE2EE8363FE}"/>
                </a:ext>
              </a:extLst>
            </p:cNvPr>
            <p:cNvSpPr txBox="1"/>
            <p:nvPr/>
          </p:nvSpPr>
          <p:spPr>
            <a:xfrm>
              <a:off x="1357851" y="2500478"/>
              <a:ext cx="1158169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TW" sz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lang="en-US" altLang="zh-CN" sz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ont</a:t>
              </a:r>
              <a:r>
                <a:rPr lang="en-US" altLang="zh-CN" sz="1200" dirty="0">
                  <a:latin typeface="Arial" panose="020B0604020202020204" pitchFamily="34" charset="0"/>
                  <a:cs typeface="Arial" panose="020B0604020202020204" pitchFamily="34" charset="0"/>
                </a:rPr>
                <a:t> OPC</a:t>
              </a:r>
              <a:endParaRPr lang="en-US" altLang="zh-CN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" name="TextBox 8">
              <a:extLst>
                <a:ext uri="{FF2B5EF4-FFF2-40B4-BE49-F238E27FC236}">
                  <a16:creationId xmlns:a16="http://schemas.microsoft.com/office/drawing/2014/main" id="{771FE2B6-1C33-87F8-3A58-CA24A9E17165}"/>
                </a:ext>
              </a:extLst>
            </p:cNvPr>
            <p:cNvSpPr txBox="1"/>
            <p:nvPr/>
          </p:nvSpPr>
          <p:spPr>
            <a:xfrm>
              <a:off x="2444012" y="2500478"/>
              <a:ext cx="186630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TW" sz="1200" dirty="0">
                  <a:latin typeface="Arial" panose="020B0604020202020204" pitchFamily="34" charset="0"/>
                  <a:cs typeface="Arial" panose="020B0604020202020204" pitchFamily="34" charset="0"/>
                </a:rPr>
                <a:t>ZR-FUS OPC</a:t>
              </a:r>
              <a:endParaRPr lang="en-US" altLang="zh-CN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0" name="Straight Connector 17">
              <a:extLst>
                <a:ext uri="{FF2B5EF4-FFF2-40B4-BE49-F238E27FC236}">
                  <a16:creationId xmlns:a16="http://schemas.microsoft.com/office/drawing/2014/main" id="{2BB23360-F8DE-CBA4-031A-C0160D56D8E8}"/>
                </a:ext>
              </a:extLst>
            </p:cNvPr>
            <p:cNvCxnSpPr/>
            <p:nvPr/>
          </p:nvCxnSpPr>
          <p:spPr>
            <a:xfrm>
              <a:off x="1197142" y="2789994"/>
              <a:ext cx="135014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1" name="Straight Connector 19">
              <a:extLst>
                <a:ext uri="{FF2B5EF4-FFF2-40B4-BE49-F238E27FC236}">
                  <a16:creationId xmlns:a16="http://schemas.microsoft.com/office/drawing/2014/main" id="{2F46E802-6543-7CA4-3C46-6E8BC994A979}"/>
                </a:ext>
              </a:extLst>
            </p:cNvPr>
            <p:cNvCxnSpPr>
              <a:cxnSpLocks/>
            </p:cNvCxnSpPr>
            <p:nvPr/>
          </p:nvCxnSpPr>
          <p:spPr>
            <a:xfrm>
              <a:off x="2662586" y="2793267"/>
              <a:ext cx="145406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TextBox 12">
              <a:extLst>
                <a:ext uri="{FF2B5EF4-FFF2-40B4-BE49-F238E27FC236}">
                  <a16:creationId xmlns:a16="http://schemas.microsoft.com/office/drawing/2014/main" id="{005075A9-99B0-5E67-97E9-54F4B98D5973}"/>
                </a:ext>
              </a:extLst>
            </p:cNvPr>
            <p:cNvSpPr txBox="1"/>
            <p:nvPr/>
          </p:nvSpPr>
          <p:spPr>
            <a:xfrm>
              <a:off x="828456" y="2791421"/>
              <a:ext cx="1158169" cy="2975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TW" sz="1200" dirty="0">
                  <a:latin typeface="Arial" panose="020B0604020202020204" pitchFamily="34" charset="0"/>
                  <a:cs typeface="Arial" panose="020B0604020202020204" pitchFamily="34" charset="0"/>
                </a:rPr>
                <a:t>#1</a:t>
              </a:r>
              <a:endParaRPr lang="en-US" altLang="zh-CN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" name="TextBox 13">
              <a:extLst>
                <a:ext uri="{FF2B5EF4-FFF2-40B4-BE49-F238E27FC236}">
                  <a16:creationId xmlns:a16="http://schemas.microsoft.com/office/drawing/2014/main" id="{D5E9CB64-F1A4-2D4E-9B32-52C023525A41}"/>
                </a:ext>
              </a:extLst>
            </p:cNvPr>
            <p:cNvSpPr txBox="1"/>
            <p:nvPr/>
          </p:nvSpPr>
          <p:spPr>
            <a:xfrm>
              <a:off x="1299521" y="2798173"/>
              <a:ext cx="1158169" cy="2975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TW" sz="1200" dirty="0">
                  <a:latin typeface="Arial" panose="020B0604020202020204" pitchFamily="34" charset="0"/>
                  <a:cs typeface="Arial" panose="020B0604020202020204" pitchFamily="34" charset="0"/>
                </a:rPr>
                <a:t>#2</a:t>
              </a:r>
              <a:endParaRPr lang="en-US" altLang="zh-CN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" name="TextBox 14">
              <a:extLst>
                <a:ext uri="{FF2B5EF4-FFF2-40B4-BE49-F238E27FC236}">
                  <a16:creationId xmlns:a16="http://schemas.microsoft.com/office/drawing/2014/main" id="{7B2433C9-C872-9B5B-D3BF-4CE7AC6BB3BD}"/>
                </a:ext>
              </a:extLst>
            </p:cNvPr>
            <p:cNvSpPr txBox="1"/>
            <p:nvPr/>
          </p:nvSpPr>
          <p:spPr>
            <a:xfrm>
              <a:off x="1825589" y="2795513"/>
              <a:ext cx="1158169" cy="2975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TW" sz="1200" dirty="0">
                  <a:latin typeface="Arial" panose="020B0604020202020204" pitchFamily="34" charset="0"/>
                  <a:cs typeface="Arial" panose="020B0604020202020204" pitchFamily="34" charset="0"/>
                </a:rPr>
                <a:t>#3</a:t>
              </a:r>
              <a:endParaRPr lang="en-US" altLang="zh-CN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" name="TextBox 15">
              <a:extLst>
                <a:ext uri="{FF2B5EF4-FFF2-40B4-BE49-F238E27FC236}">
                  <a16:creationId xmlns:a16="http://schemas.microsoft.com/office/drawing/2014/main" id="{F6205D8D-C967-8F76-95EE-653900688AD3}"/>
                </a:ext>
              </a:extLst>
            </p:cNvPr>
            <p:cNvSpPr txBox="1"/>
            <p:nvPr/>
          </p:nvSpPr>
          <p:spPr>
            <a:xfrm>
              <a:off x="2299171" y="2784586"/>
              <a:ext cx="1158169" cy="2975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TW" sz="1200" dirty="0">
                  <a:latin typeface="Arial" panose="020B0604020202020204" pitchFamily="34" charset="0"/>
                  <a:cs typeface="Arial" panose="020B0604020202020204" pitchFamily="34" charset="0"/>
                </a:rPr>
                <a:t>#1</a:t>
              </a:r>
              <a:endParaRPr lang="en-US" altLang="zh-CN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" name="TextBox 16">
              <a:extLst>
                <a:ext uri="{FF2B5EF4-FFF2-40B4-BE49-F238E27FC236}">
                  <a16:creationId xmlns:a16="http://schemas.microsoft.com/office/drawing/2014/main" id="{A4F747EB-ED42-52A5-F972-C8CF21063B69}"/>
                </a:ext>
              </a:extLst>
            </p:cNvPr>
            <p:cNvSpPr txBox="1"/>
            <p:nvPr/>
          </p:nvSpPr>
          <p:spPr>
            <a:xfrm>
              <a:off x="2791959" y="2785401"/>
              <a:ext cx="1158169" cy="2975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TW" sz="1200" dirty="0">
                  <a:latin typeface="Arial" panose="020B0604020202020204" pitchFamily="34" charset="0"/>
                  <a:cs typeface="Arial" panose="020B0604020202020204" pitchFamily="34" charset="0"/>
                </a:rPr>
                <a:t>#2</a:t>
              </a:r>
              <a:endParaRPr lang="en-US" altLang="zh-CN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TextBox 17">
              <a:extLst>
                <a:ext uri="{FF2B5EF4-FFF2-40B4-BE49-F238E27FC236}">
                  <a16:creationId xmlns:a16="http://schemas.microsoft.com/office/drawing/2014/main" id="{C276C55D-307E-C392-0873-ADC026326277}"/>
                </a:ext>
              </a:extLst>
            </p:cNvPr>
            <p:cNvSpPr txBox="1"/>
            <p:nvPr/>
          </p:nvSpPr>
          <p:spPr>
            <a:xfrm>
              <a:off x="3308108" y="2771462"/>
              <a:ext cx="1158169" cy="2975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TW" sz="1200" dirty="0">
                  <a:latin typeface="Arial" panose="020B0604020202020204" pitchFamily="34" charset="0"/>
                  <a:cs typeface="Arial" panose="020B0604020202020204" pitchFamily="34" charset="0"/>
                </a:rPr>
                <a:t>#3</a:t>
              </a:r>
              <a:endParaRPr lang="en-US" altLang="zh-CN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8D94D41B-57D5-5AA2-07C1-80DB7A722532}"/>
              </a:ext>
            </a:extLst>
          </p:cNvPr>
          <p:cNvGrpSpPr/>
          <p:nvPr/>
        </p:nvGrpSpPr>
        <p:grpSpPr>
          <a:xfrm>
            <a:off x="4510141" y="5025267"/>
            <a:ext cx="3300019" cy="514780"/>
            <a:chOff x="828456" y="2500478"/>
            <a:chExt cx="3637821" cy="595278"/>
          </a:xfrm>
        </p:grpSpPr>
        <p:sp>
          <p:nvSpPr>
            <p:cNvPr id="59" name="TextBox 7">
              <a:extLst>
                <a:ext uri="{FF2B5EF4-FFF2-40B4-BE49-F238E27FC236}">
                  <a16:creationId xmlns:a16="http://schemas.microsoft.com/office/drawing/2014/main" id="{2A65964F-D635-69C3-8FDB-FB966F6D34FE}"/>
                </a:ext>
              </a:extLst>
            </p:cNvPr>
            <p:cNvSpPr txBox="1"/>
            <p:nvPr/>
          </p:nvSpPr>
          <p:spPr>
            <a:xfrm>
              <a:off x="1357851" y="2500478"/>
              <a:ext cx="1158169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TW" sz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lang="en-US" altLang="zh-CN" sz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ont</a:t>
              </a:r>
              <a:r>
                <a:rPr lang="en-US" altLang="zh-CN" sz="1200" dirty="0">
                  <a:latin typeface="Arial" panose="020B0604020202020204" pitchFamily="34" charset="0"/>
                  <a:cs typeface="Arial" panose="020B0604020202020204" pitchFamily="34" charset="0"/>
                </a:rPr>
                <a:t> OPC</a:t>
              </a:r>
              <a:endParaRPr lang="en-US" altLang="zh-CN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" name="TextBox 8">
              <a:extLst>
                <a:ext uri="{FF2B5EF4-FFF2-40B4-BE49-F238E27FC236}">
                  <a16:creationId xmlns:a16="http://schemas.microsoft.com/office/drawing/2014/main" id="{68C57447-F2B2-2228-A11D-A1C6CD48AA0B}"/>
                </a:ext>
              </a:extLst>
            </p:cNvPr>
            <p:cNvSpPr txBox="1"/>
            <p:nvPr/>
          </p:nvSpPr>
          <p:spPr>
            <a:xfrm>
              <a:off x="2444012" y="2500478"/>
              <a:ext cx="186630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TW" sz="1200" dirty="0">
                  <a:latin typeface="Arial" panose="020B0604020202020204" pitchFamily="34" charset="0"/>
                  <a:cs typeface="Arial" panose="020B0604020202020204" pitchFamily="34" charset="0"/>
                </a:rPr>
                <a:t>ZR-FUS OPC</a:t>
              </a:r>
              <a:endParaRPr lang="en-US" altLang="zh-CN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61" name="Straight Connector 17">
              <a:extLst>
                <a:ext uri="{FF2B5EF4-FFF2-40B4-BE49-F238E27FC236}">
                  <a16:creationId xmlns:a16="http://schemas.microsoft.com/office/drawing/2014/main" id="{1AADA303-128A-9665-D629-3E408A3F4761}"/>
                </a:ext>
              </a:extLst>
            </p:cNvPr>
            <p:cNvCxnSpPr/>
            <p:nvPr/>
          </p:nvCxnSpPr>
          <p:spPr>
            <a:xfrm>
              <a:off x="1197142" y="2789994"/>
              <a:ext cx="135014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2" name="Straight Connector 19">
              <a:extLst>
                <a:ext uri="{FF2B5EF4-FFF2-40B4-BE49-F238E27FC236}">
                  <a16:creationId xmlns:a16="http://schemas.microsoft.com/office/drawing/2014/main" id="{9EC16603-3D69-3A84-68E9-23662064A961}"/>
                </a:ext>
              </a:extLst>
            </p:cNvPr>
            <p:cNvCxnSpPr>
              <a:cxnSpLocks/>
            </p:cNvCxnSpPr>
            <p:nvPr/>
          </p:nvCxnSpPr>
          <p:spPr>
            <a:xfrm>
              <a:off x="2662586" y="2793267"/>
              <a:ext cx="145406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3" name="TextBox 12">
              <a:extLst>
                <a:ext uri="{FF2B5EF4-FFF2-40B4-BE49-F238E27FC236}">
                  <a16:creationId xmlns:a16="http://schemas.microsoft.com/office/drawing/2014/main" id="{19F22EC5-0811-DAC5-23E1-C1F9636F1236}"/>
                </a:ext>
              </a:extLst>
            </p:cNvPr>
            <p:cNvSpPr txBox="1"/>
            <p:nvPr/>
          </p:nvSpPr>
          <p:spPr>
            <a:xfrm>
              <a:off x="828456" y="2791421"/>
              <a:ext cx="1158169" cy="2975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TW" sz="1200" dirty="0">
                  <a:latin typeface="Arial" panose="020B0604020202020204" pitchFamily="34" charset="0"/>
                  <a:cs typeface="Arial" panose="020B0604020202020204" pitchFamily="34" charset="0"/>
                </a:rPr>
                <a:t>#1</a:t>
              </a:r>
              <a:endParaRPr lang="en-US" altLang="zh-CN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" name="TextBox 13">
              <a:extLst>
                <a:ext uri="{FF2B5EF4-FFF2-40B4-BE49-F238E27FC236}">
                  <a16:creationId xmlns:a16="http://schemas.microsoft.com/office/drawing/2014/main" id="{7C38355D-6B5E-B3EA-6B3F-44B3BC290125}"/>
                </a:ext>
              </a:extLst>
            </p:cNvPr>
            <p:cNvSpPr txBox="1"/>
            <p:nvPr/>
          </p:nvSpPr>
          <p:spPr>
            <a:xfrm>
              <a:off x="1299521" y="2798173"/>
              <a:ext cx="1158169" cy="2975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TW" sz="1200" dirty="0">
                  <a:latin typeface="Arial" panose="020B0604020202020204" pitchFamily="34" charset="0"/>
                  <a:cs typeface="Arial" panose="020B0604020202020204" pitchFamily="34" charset="0"/>
                </a:rPr>
                <a:t>#2</a:t>
              </a:r>
              <a:endParaRPr lang="en-US" altLang="zh-CN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TextBox 14">
              <a:extLst>
                <a:ext uri="{FF2B5EF4-FFF2-40B4-BE49-F238E27FC236}">
                  <a16:creationId xmlns:a16="http://schemas.microsoft.com/office/drawing/2014/main" id="{C97CDB05-68CF-2C64-678A-7F25FE86E87E}"/>
                </a:ext>
              </a:extLst>
            </p:cNvPr>
            <p:cNvSpPr txBox="1"/>
            <p:nvPr/>
          </p:nvSpPr>
          <p:spPr>
            <a:xfrm>
              <a:off x="1825589" y="2795513"/>
              <a:ext cx="1158169" cy="2975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TW" sz="1200" dirty="0">
                  <a:latin typeface="Arial" panose="020B0604020202020204" pitchFamily="34" charset="0"/>
                  <a:cs typeface="Arial" panose="020B0604020202020204" pitchFamily="34" charset="0"/>
                </a:rPr>
                <a:t>#3</a:t>
              </a:r>
              <a:endParaRPr lang="en-US" altLang="zh-CN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" name="TextBox 15">
              <a:extLst>
                <a:ext uri="{FF2B5EF4-FFF2-40B4-BE49-F238E27FC236}">
                  <a16:creationId xmlns:a16="http://schemas.microsoft.com/office/drawing/2014/main" id="{DF1F588E-60C7-9EE1-3345-65329D7C17CD}"/>
                </a:ext>
              </a:extLst>
            </p:cNvPr>
            <p:cNvSpPr txBox="1"/>
            <p:nvPr/>
          </p:nvSpPr>
          <p:spPr>
            <a:xfrm>
              <a:off x="2299171" y="2784586"/>
              <a:ext cx="1158169" cy="2975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TW" sz="1200" dirty="0">
                  <a:latin typeface="Arial" panose="020B0604020202020204" pitchFamily="34" charset="0"/>
                  <a:cs typeface="Arial" panose="020B0604020202020204" pitchFamily="34" charset="0"/>
                </a:rPr>
                <a:t>#1</a:t>
              </a:r>
              <a:endParaRPr lang="en-US" altLang="zh-CN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" name="TextBox 16">
              <a:extLst>
                <a:ext uri="{FF2B5EF4-FFF2-40B4-BE49-F238E27FC236}">
                  <a16:creationId xmlns:a16="http://schemas.microsoft.com/office/drawing/2014/main" id="{AFFB5616-328D-9C50-B557-CDB49DDD4DAE}"/>
                </a:ext>
              </a:extLst>
            </p:cNvPr>
            <p:cNvSpPr txBox="1"/>
            <p:nvPr/>
          </p:nvSpPr>
          <p:spPr>
            <a:xfrm>
              <a:off x="2791959" y="2785401"/>
              <a:ext cx="1158169" cy="2975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TW" sz="1200" dirty="0">
                  <a:latin typeface="Arial" panose="020B0604020202020204" pitchFamily="34" charset="0"/>
                  <a:cs typeface="Arial" panose="020B0604020202020204" pitchFamily="34" charset="0"/>
                </a:rPr>
                <a:t>#2</a:t>
              </a:r>
              <a:endParaRPr lang="en-US" altLang="zh-CN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" name="TextBox 17">
              <a:extLst>
                <a:ext uri="{FF2B5EF4-FFF2-40B4-BE49-F238E27FC236}">
                  <a16:creationId xmlns:a16="http://schemas.microsoft.com/office/drawing/2014/main" id="{1B46B176-02A7-3252-F4EA-099C725895CA}"/>
                </a:ext>
              </a:extLst>
            </p:cNvPr>
            <p:cNvSpPr txBox="1"/>
            <p:nvPr/>
          </p:nvSpPr>
          <p:spPr>
            <a:xfrm>
              <a:off x="3308108" y="2771462"/>
              <a:ext cx="1158169" cy="2975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TW" sz="1200" dirty="0">
                  <a:latin typeface="Arial" panose="020B0604020202020204" pitchFamily="34" charset="0"/>
                  <a:cs typeface="Arial" panose="020B0604020202020204" pitchFamily="34" charset="0"/>
                </a:rPr>
                <a:t>#3</a:t>
              </a:r>
              <a:endParaRPr lang="en-US" altLang="zh-CN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478709B4-5ADD-35D2-A9E6-F2BC2AD7C313}"/>
              </a:ext>
            </a:extLst>
          </p:cNvPr>
          <p:cNvGrpSpPr/>
          <p:nvPr/>
        </p:nvGrpSpPr>
        <p:grpSpPr>
          <a:xfrm>
            <a:off x="755576" y="4828630"/>
            <a:ext cx="3629834" cy="514780"/>
            <a:chOff x="828456" y="2500478"/>
            <a:chExt cx="3637821" cy="595278"/>
          </a:xfrm>
        </p:grpSpPr>
        <p:sp>
          <p:nvSpPr>
            <p:cNvPr id="70" name="TextBox 7">
              <a:extLst>
                <a:ext uri="{FF2B5EF4-FFF2-40B4-BE49-F238E27FC236}">
                  <a16:creationId xmlns:a16="http://schemas.microsoft.com/office/drawing/2014/main" id="{466626A7-582D-2C4E-1349-AA6C560147BC}"/>
                </a:ext>
              </a:extLst>
            </p:cNvPr>
            <p:cNvSpPr txBox="1"/>
            <p:nvPr/>
          </p:nvSpPr>
          <p:spPr>
            <a:xfrm>
              <a:off x="1357851" y="2500478"/>
              <a:ext cx="1158169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TW" sz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lang="en-US" altLang="zh-CN" sz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ont</a:t>
              </a:r>
              <a:r>
                <a:rPr lang="en-US" altLang="zh-CN" sz="1200" dirty="0">
                  <a:latin typeface="Arial" panose="020B0604020202020204" pitchFamily="34" charset="0"/>
                  <a:cs typeface="Arial" panose="020B0604020202020204" pitchFamily="34" charset="0"/>
                </a:rPr>
                <a:t> OPC</a:t>
              </a:r>
              <a:endParaRPr lang="en-US" altLang="zh-CN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" name="TextBox 8">
              <a:extLst>
                <a:ext uri="{FF2B5EF4-FFF2-40B4-BE49-F238E27FC236}">
                  <a16:creationId xmlns:a16="http://schemas.microsoft.com/office/drawing/2014/main" id="{7368713E-D2CF-70A1-F294-2967053A2FF5}"/>
                </a:ext>
              </a:extLst>
            </p:cNvPr>
            <p:cNvSpPr txBox="1"/>
            <p:nvPr/>
          </p:nvSpPr>
          <p:spPr>
            <a:xfrm>
              <a:off x="2444012" y="2500478"/>
              <a:ext cx="186630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TW" sz="1200" dirty="0">
                  <a:latin typeface="Arial" panose="020B0604020202020204" pitchFamily="34" charset="0"/>
                  <a:cs typeface="Arial" panose="020B0604020202020204" pitchFamily="34" charset="0"/>
                </a:rPr>
                <a:t>ZR-FUS OPC</a:t>
              </a:r>
              <a:endParaRPr lang="en-US" altLang="zh-CN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72" name="Straight Connector 17">
              <a:extLst>
                <a:ext uri="{FF2B5EF4-FFF2-40B4-BE49-F238E27FC236}">
                  <a16:creationId xmlns:a16="http://schemas.microsoft.com/office/drawing/2014/main" id="{D6462E6F-25DA-33A1-9093-D36C2C3B572D}"/>
                </a:ext>
              </a:extLst>
            </p:cNvPr>
            <p:cNvCxnSpPr/>
            <p:nvPr/>
          </p:nvCxnSpPr>
          <p:spPr>
            <a:xfrm>
              <a:off x="1197142" y="2789994"/>
              <a:ext cx="135014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3" name="Straight Connector 19">
              <a:extLst>
                <a:ext uri="{FF2B5EF4-FFF2-40B4-BE49-F238E27FC236}">
                  <a16:creationId xmlns:a16="http://schemas.microsoft.com/office/drawing/2014/main" id="{0303C166-C7B1-16FA-0A5E-F3222517BFE4}"/>
                </a:ext>
              </a:extLst>
            </p:cNvPr>
            <p:cNvCxnSpPr>
              <a:cxnSpLocks/>
            </p:cNvCxnSpPr>
            <p:nvPr/>
          </p:nvCxnSpPr>
          <p:spPr>
            <a:xfrm>
              <a:off x="2662586" y="2793267"/>
              <a:ext cx="145406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4" name="TextBox 12">
              <a:extLst>
                <a:ext uri="{FF2B5EF4-FFF2-40B4-BE49-F238E27FC236}">
                  <a16:creationId xmlns:a16="http://schemas.microsoft.com/office/drawing/2014/main" id="{B2DC1E06-1B3A-A239-B6FD-2B5E089D8D18}"/>
                </a:ext>
              </a:extLst>
            </p:cNvPr>
            <p:cNvSpPr txBox="1"/>
            <p:nvPr/>
          </p:nvSpPr>
          <p:spPr>
            <a:xfrm>
              <a:off x="828456" y="2791421"/>
              <a:ext cx="1158169" cy="2975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TW" sz="1200" dirty="0">
                  <a:latin typeface="Arial" panose="020B0604020202020204" pitchFamily="34" charset="0"/>
                  <a:cs typeface="Arial" panose="020B0604020202020204" pitchFamily="34" charset="0"/>
                </a:rPr>
                <a:t>#1</a:t>
              </a:r>
              <a:endParaRPr lang="en-US" altLang="zh-CN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" name="TextBox 13">
              <a:extLst>
                <a:ext uri="{FF2B5EF4-FFF2-40B4-BE49-F238E27FC236}">
                  <a16:creationId xmlns:a16="http://schemas.microsoft.com/office/drawing/2014/main" id="{6EA236F7-BA3F-EA49-356D-B614F85E719B}"/>
                </a:ext>
              </a:extLst>
            </p:cNvPr>
            <p:cNvSpPr txBox="1"/>
            <p:nvPr/>
          </p:nvSpPr>
          <p:spPr>
            <a:xfrm>
              <a:off x="1299521" y="2798173"/>
              <a:ext cx="1158169" cy="2975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TW" sz="1200" dirty="0">
                  <a:latin typeface="Arial" panose="020B0604020202020204" pitchFamily="34" charset="0"/>
                  <a:cs typeface="Arial" panose="020B0604020202020204" pitchFamily="34" charset="0"/>
                </a:rPr>
                <a:t>#2</a:t>
              </a:r>
              <a:endParaRPr lang="en-US" altLang="zh-CN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" name="TextBox 14">
              <a:extLst>
                <a:ext uri="{FF2B5EF4-FFF2-40B4-BE49-F238E27FC236}">
                  <a16:creationId xmlns:a16="http://schemas.microsoft.com/office/drawing/2014/main" id="{083E85B9-BD29-E516-75E8-0422D1FEAB37}"/>
                </a:ext>
              </a:extLst>
            </p:cNvPr>
            <p:cNvSpPr txBox="1"/>
            <p:nvPr/>
          </p:nvSpPr>
          <p:spPr>
            <a:xfrm>
              <a:off x="1825589" y="2795513"/>
              <a:ext cx="1158169" cy="2975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TW" sz="1200" dirty="0">
                  <a:latin typeface="Arial" panose="020B0604020202020204" pitchFamily="34" charset="0"/>
                  <a:cs typeface="Arial" panose="020B0604020202020204" pitchFamily="34" charset="0"/>
                </a:rPr>
                <a:t>#3</a:t>
              </a:r>
              <a:endParaRPr lang="en-US" altLang="zh-CN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" name="TextBox 15">
              <a:extLst>
                <a:ext uri="{FF2B5EF4-FFF2-40B4-BE49-F238E27FC236}">
                  <a16:creationId xmlns:a16="http://schemas.microsoft.com/office/drawing/2014/main" id="{1559DA21-A3F5-28DA-78BB-ABD0311E82B0}"/>
                </a:ext>
              </a:extLst>
            </p:cNvPr>
            <p:cNvSpPr txBox="1"/>
            <p:nvPr/>
          </p:nvSpPr>
          <p:spPr>
            <a:xfrm>
              <a:off x="2299171" y="2784586"/>
              <a:ext cx="1158169" cy="2975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TW" sz="1200" dirty="0">
                  <a:latin typeface="Arial" panose="020B0604020202020204" pitchFamily="34" charset="0"/>
                  <a:cs typeface="Arial" panose="020B0604020202020204" pitchFamily="34" charset="0"/>
                </a:rPr>
                <a:t>#1</a:t>
              </a:r>
              <a:endParaRPr lang="en-US" altLang="zh-CN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" name="TextBox 16">
              <a:extLst>
                <a:ext uri="{FF2B5EF4-FFF2-40B4-BE49-F238E27FC236}">
                  <a16:creationId xmlns:a16="http://schemas.microsoft.com/office/drawing/2014/main" id="{CBFB91D4-5099-227F-AC3A-659731C7A0C6}"/>
                </a:ext>
              </a:extLst>
            </p:cNvPr>
            <p:cNvSpPr txBox="1"/>
            <p:nvPr/>
          </p:nvSpPr>
          <p:spPr>
            <a:xfrm>
              <a:off x="2791959" y="2785401"/>
              <a:ext cx="1158169" cy="2975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TW" sz="1200" dirty="0">
                  <a:latin typeface="Arial" panose="020B0604020202020204" pitchFamily="34" charset="0"/>
                  <a:cs typeface="Arial" panose="020B0604020202020204" pitchFamily="34" charset="0"/>
                </a:rPr>
                <a:t>#2</a:t>
              </a:r>
              <a:endParaRPr lang="en-US" altLang="zh-CN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" name="TextBox 17">
              <a:extLst>
                <a:ext uri="{FF2B5EF4-FFF2-40B4-BE49-F238E27FC236}">
                  <a16:creationId xmlns:a16="http://schemas.microsoft.com/office/drawing/2014/main" id="{04F029C4-8CA5-B6CE-7CB7-3F965E3F3FB2}"/>
                </a:ext>
              </a:extLst>
            </p:cNvPr>
            <p:cNvSpPr txBox="1"/>
            <p:nvPr/>
          </p:nvSpPr>
          <p:spPr>
            <a:xfrm>
              <a:off x="3308108" y="2771462"/>
              <a:ext cx="1158169" cy="2975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TW" sz="1200" dirty="0">
                  <a:latin typeface="Arial" panose="020B0604020202020204" pitchFamily="34" charset="0"/>
                  <a:cs typeface="Arial" panose="020B0604020202020204" pitchFamily="34" charset="0"/>
                </a:rPr>
                <a:t>#3</a:t>
              </a:r>
              <a:endParaRPr lang="en-US" altLang="zh-CN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801273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1118</TotalTime>
  <Words>198</Words>
  <Application>Microsoft Office PowerPoint</Application>
  <PresentationFormat>全屏显示(4:3)</PresentationFormat>
  <Paragraphs>83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Office 主题​​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Jiangshan Zhan</dc:creator>
  <cp:lastModifiedBy>Zhan, Jiangshan</cp:lastModifiedBy>
  <cp:revision>108</cp:revision>
  <dcterms:created xsi:type="dcterms:W3CDTF">2024-06-27T21:41:40Z</dcterms:created>
  <dcterms:modified xsi:type="dcterms:W3CDTF">2025-07-26T21:52:02Z</dcterms:modified>
</cp:coreProperties>
</file>