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314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jl1139/Partners%20HealthCare%20Dropbox/Jun%20Li/Co_Work/TopMED_T2D_metabs/Main_MetabMeta/2.Meta_v3_20200905/1.%20Assoc_T2D/Model.2.Associations.Annot.For.Figur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1520301765556"/>
          <c:y val="1.8952923437761768E-2"/>
          <c:w val="0.46925763377938412"/>
          <c:h val="0.92605198286384416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Figure1A_07262023!$L$1</c:f>
              <c:strCache>
                <c:ptCount val="1"/>
                <c:pt idx="0">
                  <c:v>Inverse association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Figure1A_07262023!$J$2:$J$31</c:f>
              <c:strCache>
                <c:ptCount val="30"/>
                <c:pt idx="0">
                  <c:v>Xenobiotics</c:v>
                </c:pt>
                <c:pt idx="1">
                  <c:v>Cofactors and Vitamins</c:v>
                </c:pt>
                <c:pt idx="2">
                  <c:v>Steroids</c:v>
                </c:pt>
                <c:pt idx="3">
                  <c:v>Nucleotide</c:v>
                </c:pt>
                <c:pt idx="4">
                  <c:v>Energy</c:v>
                </c:pt>
                <c:pt idx="5">
                  <c:v>Carbohydrate</c:v>
                </c:pt>
                <c:pt idx="6">
                  <c:v>Other Lipid Signaling</c:v>
                </c:pt>
                <c:pt idx="7">
                  <c:v>Bile Acid Metabolism</c:v>
                </c:pt>
                <c:pt idx="8">
                  <c:v>Carnitines</c:v>
                </c:pt>
                <c:pt idx="9">
                  <c:v>Cholesterol esters</c:v>
                </c:pt>
                <c:pt idx="10">
                  <c:v>Fatty Acids</c:v>
                </c:pt>
                <c:pt idx="11">
                  <c:v>Sphingolipids</c:v>
                </c:pt>
                <c:pt idx="12">
                  <c:v>Other Phospholipids</c:v>
                </c:pt>
                <c:pt idx="13">
                  <c:v>Plasmalogens</c:v>
                </c:pt>
                <c:pt idx="14">
                  <c:v>Phosphatidylethanolamines</c:v>
                </c:pt>
                <c:pt idx="15">
                  <c:v>Phosphatidylcholines</c:v>
                </c:pt>
                <c:pt idx="16">
                  <c:v>Lysophospholipids</c:v>
                </c:pt>
                <c:pt idx="17">
                  <c:v>Other Glycerolipids</c:v>
                </c:pt>
                <c:pt idx="18">
                  <c:v>Triacylglycerols</c:v>
                </c:pt>
                <c:pt idx="19">
                  <c:v>Diacylglycerols</c:v>
                </c:pt>
                <c:pt idx="20">
                  <c:v>Other AAs</c:v>
                </c:pt>
                <c:pt idx="21">
                  <c:v>Urea cycle, Arginine &amp; Proline M</c:v>
                </c:pt>
                <c:pt idx="22">
                  <c:v>Tyrosine &amp; Phenylalanine Metabolism</c:v>
                </c:pt>
                <c:pt idx="23">
                  <c:v>Tryptophan Metabolism</c:v>
                </c:pt>
                <c:pt idx="24">
                  <c:v>Methionine, Cysteine, SAM &amp; Taurine M</c:v>
                </c:pt>
                <c:pt idx="25">
                  <c:v>Lysine Metabolism</c:v>
                </c:pt>
                <c:pt idx="26">
                  <c:v>Leucine, Isoleucine &amp; Valine M</c:v>
                </c:pt>
                <c:pt idx="27">
                  <c:v>Histidine Metabolism</c:v>
                </c:pt>
                <c:pt idx="28">
                  <c:v>Glycine, Serine &amp; Threonine M</c:v>
                </c:pt>
                <c:pt idx="29">
                  <c:v>Alanine, Aspartate &amp; Glutamate M</c:v>
                </c:pt>
              </c:strCache>
            </c:strRef>
          </c:cat>
          <c:val>
            <c:numRef>
              <c:f>Figure1A_07262023!$L$2:$L$31</c:f>
              <c:numCache>
                <c:formatCode>General</c:formatCode>
                <c:ptCount val="30"/>
                <c:pt idx="0">
                  <c:v>3</c:v>
                </c:pt>
                <c:pt idx="1">
                  <c:v>1</c:v>
                </c:pt>
                <c:pt idx="2">
                  <c:v>0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12</c:v>
                </c:pt>
                <c:pt idx="10">
                  <c:v>1</c:v>
                </c:pt>
                <c:pt idx="11">
                  <c:v>5</c:v>
                </c:pt>
                <c:pt idx="12">
                  <c:v>2</c:v>
                </c:pt>
                <c:pt idx="13">
                  <c:v>11</c:v>
                </c:pt>
                <c:pt idx="14">
                  <c:v>1</c:v>
                </c:pt>
                <c:pt idx="15">
                  <c:v>3</c:v>
                </c:pt>
                <c:pt idx="16">
                  <c:v>7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4</c:v>
                </c:pt>
                <c:pt idx="21">
                  <c:v>3</c:v>
                </c:pt>
                <c:pt idx="22">
                  <c:v>0</c:v>
                </c:pt>
                <c:pt idx="23">
                  <c:v>1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4</c:v>
                </c:pt>
                <c:pt idx="2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AC-2E44-A329-57302DBC5789}"/>
            </c:ext>
          </c:extLst>
        </c:ser>
        <c:ser>
          <c:idx val="2"/>
          <c:order val="1"/>
          <c:tx>
            <c:strRef>
              <c:f>Figure1A_07262023!$M$1</c:f>
              <c:strCache>
                <c:ptCount val="1"/>
                <c:pt idx="0">
                  <c:v>Positive association</c:v>
                </c:pt>
              </c:strCache>
            </c:strRef>
          </c:tx>
          <c:spPr>
            <a:solidFill>
              <a:srgbClr val="FF5552"/>
            </a:solidFill>
            <a:ln>
              <a:noFill/>
            </a:ln>
            <a:effectLst/>
          </c:spPr>
          <c:invertIfNegative val="0"/>
          <c:cat>
            <c:strRef>
              <c:f>Figure1A_07262023!$J$2:$J$31</c:f>
              <c:strCache>
                <c:ptCount val="30"/>
                <c:pt idx="0">
                  <c:v>Xenobiotics</c:v>
                </c:pt>
                <c:pt idx="1">
                  <c:v>Cofactors and Vitamins</c:v>
                </c:pt>
                <c:pt idx="2">
                  <c:v>Steroids</c:v>
                </c:pt>
                <c:pt idx="3">
                  <c:v>Nucleotide</c:v>
                </c:pt>
                <c:pt idx="4">
                  <c:v>Energy</c:v>
                </c:pt>
                <c:pt idx="5">
                  <c:v>Carbohydrate</c:v>
                </c:pt>
                <c:pt idx="6">
                  <c:v>Other Lipid Signaling</c:v>
                </c:pt>
                <c:pt idx="7">
                  <c:v>Bile Acid Metabolism</c:v>
                </c:pt>
                <c:pt idx="8">
                  <c:v>Carnitines</c:v>
                </c:pt>
                <c:pt idx="9">
                  <c:v>Cholesterol esters</c:v>
                </c:pt>
                <c:pt idx="10">
                  <c:v>Fatty Acids</c:v>
                </c:pt>
                <c:pt idx="11">
                  <c:v>Sphingolipids</c:v>
                </c:pt>
                <c:pt idx="12">
                  <c:v>Other Phospholipids</c:v>
                </c:pt>
                <c:pt idx="13">
                  <c:v>Plasmalogens</c:v>
                </c:pt>
                <c:pt idx="14">
                  <c:v>Phosphatidylethanolamines</c:v>
                </c:pt>
                <c:pt idx="15">
                  <c:v>Phosphatidylcholines</c:v>
                </c:pt>
                <c:pt idx="16">
                  <c:v>Lysophospholipids</c:v>
                </c:pt>
                <c:pt idx="17">
                  <c:v>Other Glycerolipids</c:v>
                </c:pt>
                <c:pt idx="18">
                  <c:v>Triacylglycerols</c:v>
                </c:pt>
                <c:pt idx="19">
                  <c:v>Diacylglycerols</c:v>
                </c:pt>
                <c:pt idx="20">
                  <c:v>Other AAs</c:v>
                </c:pt>
                <c:pt idx="21">
                  <c:v>Urea cycle, Arginine &amp; Proline M</c:v>
                </c:pt>
                <c:pt idx="22">
                  <c:v>Tyrosine &amp; Phenylalanine Metabolism</c:v>
                </c:pt>
                <c:pt idx="23">
                  <c:v>Tryptophan Metabolism</c:v>
                </c:pt>
                <c:pt idx="24">
                  <c:v>Methionine, Cysteine, SAM &amp; Taurine M</c:v>
                </c:pt>
                <c:pt idx="25">
                  <c:v>Lysine Metabolism</c:v>
                </c:pt>
                <c:pt idx="26">
                  <c:v>Leucine, Isoleucine &amp; Valine M</c:v>
                </c:pt>
                <c:pt idx="27">
                  <c:v>Histidine Metabolism</c:v>
                </c:pt>
                <c:pt idx="28">
                  <c:v>Glycine, Serine &amp; Threonine M</c:v>
                </c:pt>
                <c:pt idx="29">
                  <c:v>Alanine, Aspartate &amp; Glutamate M</c:v>
                </c:pt>
              </c:strCache>
            </c:strRef>
          </c:cat>
          <c:val>
            <c:numRef>
              <c:f>Figure1A_07262023!$M$2:$M$31</c:f>
              <c:numCache>
                <c:formatCode>General</c:formatCode>
                <c:ptCount val="30"/>
                <c:pt idx="0">
                  <c:v>3</c:v>
                </c:pt>
                <c:pt idx="1">
                  <c:v>0</c:v>
                </c:pt>
                <c:pt idx="2">
                  <c:v>1</c:v>
                </c:pt>
                <c:pt idx="3">
                  <c:v>5</c:v>
                </c:pt>
                <c:pt idx="4">
                  <c:v>7</c:v>
                </c:pt>
                <c:pt idx="5">
                  <c:v>5</c:v>
                </c:pt>
                <c:pt idx="6">
                  <c:v>0</c:v>
                </c:pt>
                <c:pt idx="7">
                  <c:v>7</c:v>
                </c:pt>
                <c:pt idx="8">
                  <c:v>6</c:v>
                </c:pt>
                <c:pt idx="9">
                  <c:v>0</c:v>
                </c:pt>
                <c:pt idx="10">
                  <c:v>18</c:v>
                </c:pt>
                <c:pt idx="11">
                  <c:v>4</c:v>
                </c:pt>
                <c:pt idx="12">
                  <c:v>2</c:v>
                </c:pt>
                <c:pt idx="13">
                  <c:v>2</c:v>
                </c:pt>
                <c:pt idx="14">
                  <c:v>8</c:v>
                </c:pt>
                <c:pt idx="15">
                  <c:v>9</c:v>
                </c:pt>
                <c:pt idx="16">
                  <c:v>1</c:v>
                </c:pt>
                <c:pt idx="17">
                  <c:v>1</c:v>
                </c:pt>
                <c:pt idx="18">
                  <c:v>49</c:v>
                </c:pt>
                <c:pt idx="19">
                  <c:v>12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3</c:v>
                </c:pt>
                <c:pt idx="24">
                  <c:v>1</c:v>
                </c:pt>
                <c:pt idx="25">
                  <c:v>3</c:v>
                </c:pt>
                <c:pt idx="26">
                  <c:v>6</c:v>
                </c:pt>
                <c:pt idx="27">
                  <c:v>1</c:v>
                </c:pt>
                <c:pt idx="28">
                  <c:v>1</c:v>
                </c:pt>
                <c:pt idx="2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AC-2E44-A329-57302DBC5789}"/>
            </c:ext>
          </c:extLst>
        </c:ser>
        <c:ser>
          <c:idx val="0"/>
          <c:order val="2"/>
          <c:tx>
            <c:strRef>
              <c:f>Figure1A_07262023!$K$1</c:f>
              <c:strCache>
                <c:ptCount val="1"/>
                <c:pt idx="0">
                  <c:v>No association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cat>
            <c:strRef>
              <c:f>Figure1A_07262023!$J$2:$J$31</c:f>
              <c:strCache>
                <c:ptCount val="30"/>
                <c:pt idx="0">
                  <c:v>Xenobiotics</c:v>
                </c:pt>
                <c:pt idx="1">
                  <c:v>Cofactors and Vitamins</c:v>
                </c:pt>
                <c:pt idx="2">
                  <c:v>Steroids</c:v>
                </c:pt>
                <c:pt idx="3">
                  <c:v>Nucleotide</c:v>
                </c:pt>
                <c:pt idx="4">
                  <c:v>Energy</c:v>
                </c:pt>
                <c:pt idx="5">
                  <c:v>Carbohydrate</c:v>
                </c:pt>
                <c:pt idx="6">
                  <c:v>Other Lipid Signaling</c:v>
                </c:pt>
                <c:pt idx="7">
                  <c:v>Bile Acid Metabolism</c:v>
                </c:pt>
                <c:pt idx="8">
                  <c:v>Carnitines</c:v>
                </c:pt>
                <c:pt idx="9">
                  <c:v>Cholesterol esters</c:v>
                </c:pt>
                <c:pt idx="10">
                  <c:v>Fatty Acids</c:v>
                </c:pt>
                <c:pt idx="11">
                  <c:v>Sphingolipids</c:v>
                </c:pt>
                <c:pt idx="12">
                  <c:v>Other Phospholipids</c:v>
                </c:pt>
                <c:pt idx="13">
                  <c:v>Plasmalogens</c:v>
                </c:pt>
                <c:pt idx="14">
                  <c:v>Phosphatidylethanolamines</c:v>
                </c:pt>
                <c:pt idx="15">
                  <c:v>Phosphatidylcholines</c:v>
                </c:pt>
                <c:pt idx="16">
                  <c:v>Lysophospholipids</c:v>
                </c:pt>
                <c:pt idx="17">
                  <c:v>Other Glycerolipids</c:v>
                </c:pt>
                <c:pt idx="18">
                  <c:v>Triacylglycerols</c:v>
                </c:pt>
                <c:pt idx="19">
                  <c:v>Diacylglycerols</c:v>
                </c:pt>
                <c:pt idx="20">
                  <c:v>Other AAs</c:v>
                </c:pt>
                <c:pt idx="21">
                  <c:v>Urea cycle, Arginine &amp; Proline M</c:v>
                </c:pt>
                <c:pt idx="22">
                  <c:v>Tyrosine &amp; Phenylalanine Metabolism</c:v>
                </c:pt>
                <c:pt idx="23">
                  <c:v>Tryptophan Metabolism</c:v>
                </c:pt>
                <c:pt idx="24">
                  <c:v>Methionine, Cysteine, SAM &amp; Taurine M</c:v>
                </c:pt>
                <c:pt idx="25">
                  <c:v>Lysine Metabolism</c:v>
                </c:pt>
                <c:pt idx="26">
                  <c:v>Leucine, Isoleucine &amp; Valine M</c:v>
                </c:pt>
                <c:pt idx="27">
                  <c:v>Histidine Metabolism</c:v>
                </c:pt>
                <c:pt idx="28">
                  <c:v>Glycine, Serine &amp; Threonine M</c:v>
                </c:pt>
                <c:pt idx="29">
                  <c:v>Alanine, Aspartate &amp; Glutamate M</c:v>
                </c:pt>
              </c:strCache>
            </c:strRef>
          </c:cat>
          <c:val>
            <c:numRef>
              <c:f>Figure1A_07262023!$K$2:$K$31</c:f>
              <c:numCache>
                <c:formatCode>General</c:formatCode>
                <c:ptCount val="30"/>
                <c:pt idx="0">
                  <c:v>21</c:v>
                </c:pt>
                <c:pt idx="1">
                  <c:v>11</c:v>
                </c:pt>
                <c:pt idx="2">
                  <c:v>7</c:v>
                </c:pt>
                <c:pt idx="3">
                  <c:v>17</c:v>
                </c:pt>
                <c:pt idx="4">
                  <c:v>0</c:v>
                </c:pt>
                <c:pt idx="5">
                  <c:v>7</c:v>
                </c:pt>
                <c:pt idx="6">
                  <c:v>5</c:v>
                </c:pt>
                <c:pt idx="7">
                  <c:v>6</c:v>
                </c:pt>
                <c:pt idx="8">
                  <c:v>18</c:v>
                </c:pt>
                <c:pt idx="9">
                  <c:v>1</c:v>
                </c:pt>
                <c:pt idx="10">
                  <c:v>19</c:v>
                </c:pt>
                <c:pt idx="11">
                  <c:v>7</c:v>
                </c:pt>
                <c:pt idx="12">
                  <c:v>5</c:v>
                </c:pt>
                <c:pt idx="13">
                  <c:v>13</c:v>
                </c:pt>
                <c:pt idx="14">
                  <c:v>4</c:v>
                </c:pt>
                <c:pt idx="15">
                  <c:v>10</c:v>
                </c:pt>
                <c:pt idx="16">
                  <c:v>14</c:v>
                </c:pt>
                <c:pt idx="17">
                  <c:v>2</c:v>
                </c:pt>
                <c:pt idx="18">
                  <c:v>19</c:v>
                </c:pt>
                <c:pt idx="19">
                  <c:v>0</c:v>
                </c:pt>
                <c:pt idx="20">
                  <c:v>6</c:v>
                </c:pt>
                <c:pt idx="21">
                  <c:v>8</c:v>
                </c:pt>
                <c:pt idx="22">
                  <c:v>5</c:v>
                </c:pt>
                <c:pt idx="23">
                  <c:v>7</c:v>
                </c:pt>
                <c:pt idx="24">
                  <c:v>5</c:v>
                </c:pt>
                <c:pt idx="25">
                  <c:v>3</c:v>
                </c:pt>
                <c:pt idx="26">
                  <c:v>2</c:v>
                </c:pt>
                <c:pt idx="27">
                  <c:v>6</c:v>
                </c:pt>
                <c:pt idx="28">
                  <c:v>4</c:v>
                </c:pt>
                <c:pt idx="29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AC-2E44-A329-57302DBC57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3765152"/>
        <c:axId val="293766864"/>
      </c:barChart>
      <c:catAx>
        <c:axId val="2937651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3766864"/>
        <c:crosses val="autoZero"/>
        <c:auto val="1"/>
        <c:lblAlgn val="ctr"/>
        <c:lblOffset val="100"/>
        <c:noMultiLvlLbl val="0"/>
      </c:catAx>
      <c:valAx>
        <c:axId val="293766864"/>
        <c:scaling>
          <c:orientation val="minMax"/>
          <c:max val="7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376515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060631316295212"/>
          <c:y val="4.5117511906756336E-2"/>
          <c:w val="0.19837025043632117"/>
          <c:h val="0.133798558944499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8D517BB-7E74-00CB-FCEF-55C72C35D5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1885079"/>
              </p:ext>
            </p:extLst>
          </p:nvPr>
        </p:nvGraphicFramePr>
        <p:xfrm>
          <a:off x="5589162" y="4052366"/>
          <a:ext cx="15827217" cy="7955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Left Bracket 6">
            <a:extLst>
              <a:ext uri="{FF2B5EF4-FFF2-40B4-BE49-F238E27FC236}">
                <a16:creationId xmlns:a16="http://schemas.microsoft.com/office/drawing/2014/main" id="{2F23F9DA-0AF3-E64A-B4A5-39D8BDADCA1A}"/>
              </a:ext>
            </a:extLst>
          </p:cNvPr>
          <p:cNvSpPr/>
          <p:nvPr/>
        </p:nvSpPr>
        <p:spPr>
          <a:xfrm>
            <a:off x="8839433" y="4112699"/>
            <a:ext cx="169519" cy="2468880"/>
          </a:xfrm>
          <a:prstGeom prst="leftBracket">
            <a:avLst>
              <a:gd name="adj" fmla="val 25001"/>
            </a:avLst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432091-E058-A149-AB99-3EC60E2F75C4}"/>
              </a:ext>
            </a:extLst>
          </p:cNvPr>
          <p:cNvSpPr txBox="1"/>
          <p:nvPr/>
        </p:nvSpPr>
        <p:spPr>
          <a:xfrm rot="16200000">
            <a:off x="7406330" y="5047803"/>
            <a:ext cx="2452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Amino Acids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B8733-439B-EE42-B811-146F31E9DB76}"/>
              </a:ext>
            </a:extLst>
          </p:cNvPr>
          <p:cNvSpPr txBox="1"/>
          <p:nvPr/>
        </p:nvSpPr>
        <p:spPr>
          <a:xfrm rot="16200000">
            <a:off x="8080186" y="8023868"/>
            <a:ext cx="1098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Lipids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F71196B-009E-B042-9E22-7A02F73A1676}"/>
              </a:ext>
            </a:extLst>
          </p:cNvPr>
          <p:cNvSpPr txBox="1"/>
          <p:nvPr/>
        </p:nvSpPr>
        <p:spPr>
          <a:xfrm>
            <a:off x="7949115" y="4052365"/>
            <a:ext cx="425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9BEDE7B-B097-6B03-9B42-CE43D646BAC5}"/>
              </a:ext>
            </a:extLst>
          </p:cNvPr>
          <p:cNvSpPr/>
          <p:nvPr/>
        </p:nvSpPr>
        <p:spPr>
          <a:xfrm>
            <a:off x="8852992" y="4112699"/>
            <a:ext cx="4645938" cy="2468880"/>
          </a:xfrm>
          <a:prstGeom prst="rect">
            <a:avLst/>
          </a:prstGeom>
          <a:solidFill>
            <a:schemeClr val="tx1">
              <a:lumMod val="75000"/>
              <a:lumOff val="25000"/>
              <a:alpha val="1117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618C4D-8347-3654-95FC-E8A6B77A5CFD}"/>
              </a:ext>
            </a:extLst>
          </p:cNvPr>
          <p:cNvSpPr/>
          <p:nvPr/>
        </p:nvSpPr>
        <p:spPr>
          <a:xfrm>
            <a:off x="8839433" y="6619680"/>
            <a:ext cx="4645938" cy="3474720"/>
          </a:xfrm>
          <a:prstGeom prst="rect">
            <a:avLst/>
          </a:prstGeom>
          <a:solidFill>
            <a:schemeClr val="tx1">
              <a:lumMod val="75000"/>
              <a:lumOff val="25000"/>
              <a:alpha val="1117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816C5F3-C952-CB4D-A4BB-14ED5E170C81}"/>
              </a:ext>
            </a:extLst>
          </p:cNvPr>
          <p:cNvGrpSpPr/>
          <p:nvPr/>
        </p:nvGrpSpPr>
        <p:grpSpPr>
          <a:xfrm>
            <a:off x="6686117" y="12812488"/>
            <a:ext cx="5690563" cy="7482409"/>
            <a:chOff x="6686117" y="12812488"/>
            <a:chExt cx="5690563" cy="748240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253B91F-F809-3043-A466-26F4C8B9439F}"/>
                </a:ext>
              </a:extLst>
            </p:cNvPr>
            <p:cNvSpPr txBox="1"/>
            <p:nvPr/>
          </p:nvSpPr>
          <p:spPr>
            <a:xfrm>
              <a:off x="6686117" y="12812488"/>
              <a:ext cx="425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B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012FFEF-DAF6-0825-4FA2-AC50B23ED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602" t="5956" r="26223" b="5453"/>
            <a:stretch/>
          </p:blipFill>
          <p:spPr>
            <a:xfrm>
              <a:off x="7374267" y="13153307"/>
              <a:ext cx="4663440" cy="441538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5862335-08AD-2FF1-8660-44A0A3E3A17C}"/>
                </a:ext>
              </a:extLst>
            </p:cNvPr>
            <p:cNvSpPr txBox="1"/>
            <p:nvPr/>
          </p:nvSpPr>
          <p:spPr>
            <a:xfrm>
              <a:off x="7608904" y="17672150"/>
              <a:ext cx="4241716" cy="64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for T2D in the non-Hispanic White group (max n=18,193)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180D02C-F63F-8BAC-E2DB-7152FB90F4F8}"/>
                </a:ext>
              </a:extLst>
            </p:cNvPr>
            <p:cNvSpPr txBox="1"/>
            <p:nvPr/>
          </p:nvSpPr>
          <p:spPr>
            <a:xfrm>
              <a:off x="8078862" y="13411595"/>
              <a:ext cx="2329924" cy="3951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500"/>
                </a:spcAft>
              </a:pPr>
              <a:r>
                <a:rPr lang="en-US" sz="2400" dirty="0">
                  <a:cs typeface="Arial" panose="020B0604020202020204" pitchFamily="34" charset="0"/>
                </a:rPr>
                <a:t>r of Ln(RR) =0.70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105F164-1C0F-7C93-0F77-FDE6B47987BB}"/>
                </a:ext>
              </a:extLst>
            </p:cNvPr>
            <p:cNvSpPr txBox="1"/>
            <p:nvPr/>
          </p:nvSpPr>
          <p:spPr>
            <a:xfrm rot="16200000">
              <a:off x="5076057" y="14943841"/>
              <a:ext cx="4062860" cy="64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for T2D in other racial and ethnic group (max n=5,290)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7E948069-8E0F-9794-D83B-6A8D3DFD7530}"/>
                </a:ext>
              </a:extLst>
            </p:cNvPr>
            <p:cNvGrpSpPr/>
            <p:nvPr/>
          </p:nvGrpSpPr>
          <p:grpSpPr>
            <a:xfrm>
              <a:off x="6856279" y="18450801"/>
              <a:ext cx="5520401" cy="1844096"/>
              <a:chOff x="14875930" y="14238735"/>
              <a:chExt cx="5520401" cy="1844096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E42CE21A-4DEC-F9DC-342B-1AFA6F673967}"/>
                  </a:ext>
                </a:extLst>
              </p:cNvPr>
              <p:cNvSpPr/>
              <p:nvPr/>
            </p:nvSpPr>
            <p:spPr>
              <a:xfrm>
                <a:off x="14875930" y="14254031"/>
                <a:ext cx="5303520" cy="182880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E735986-C270-411C-4795-5C2ADC30E6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74476" t="39726" r="21750" b="39724"/>
              <a:stretch/>
            </p:blipFill>
            <p:spPr>
              <a:xfrm>
                <a:off x="14898592" y="14629705"/>
                <a:ext cx="335881" cy="1371600"/>
              </a:xfrm>
              <a:prstGeom prst="rect">
                <a:avLst/>
              </a:prstGeom>
            </p:spPr>
          </p:pic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DFE68F7-A1F8-3926-4C10-69C430F68E48}"/>
                  </a:ext>
                </a:extLst>
              </p:cNvPr>
              <p:cNvSpPr txBox="1"/>
              <p:nvPr/>
            </p:nvSpPr>
            <p:spPr>
              <a:xfrm>
                <a:off x="15119553" y="14574292"/>
                <a:ext cx="5276778" cy="147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sz="2000" dirty="0"/>
                  <a:t>FDR&lt;0.05 in meta-analysis of all individuals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000" dirty="0"/>
                  <a:t>FDR&lt;0.05 only in non-Hispanic White group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000" dirty="0"/>
                  <a:t>FDR&lt;0.05 only in the other racial/ethnic group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sz="2000" dirty="0"/>
                  <a:t>Not associated with T2D risk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6D43CF22-E93C-F6CA-5A40-8B512D0478BE}"/>
                  </a:ext>
                </a:extLst>
              </p:cNvPr>
              <p:cNvSpPr txBox="1"/>
              <p:nvPr/>
            </p:nvSpPr>
            <p:spPr>
              <a:xfrm>
                <a:off x="16231746" y="14238735"/>
                <a:ext cx="237760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/>
                  <a:t>Metabolites that are</a:t>
                </a:r>
              </a:p>
            </p:txBody>
          </p:sp>
        </p:grpSp>
      </p:grpSp>
      <p:sp>
        <p:nvSpPr>
          <p:cNvPr id="13" name="Left Bracket 12">
            <a:extLst>
              <a:ext uri="{FF2B5EF4-FFF2-40B4-BE49-F238E27FC236}">
                <a16:creationId xmlns:a16="http://schemas.microsoft.com/office/drawing/2014/main" id="{8A8AF459-6D5C-BACB-950F-F787F06B0CFC}"/>
              </a:ext>
            </a:extLst>
          </p:cNvPr>
          <p:cNvSpPr/>
          <p:nvPr/>
        </p:nvSpPr>
        <p:spPr>
          <a:xfrm>
            <a:off x="8832654" y="6619679"/>
            <a:ext cx="169519" cy="3474720"/>
          </a:xfrm>
          <a:prstGeom prst="leftBracket">
            <a:avLst>
              <a:gd name="adj" fmla="val 25001"/>
            </a:avLst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488275-2328-7D03-C102-4CB1C00E200E}"/>
              </a:ext>
            </a:extLst>
          </p:cNvPr>
          <p:cNvSpPr/>
          <p:nvPr/>
        </p:nvSpPr>
        <p:spPr>
          <a:xfrm>
            <a:off x="17746303" y="4349652"/>
            <a:ext cx="2619791" cy="1155293"/>
          </a:xfrm>
          <a:prstGeom prst="rect">
            <a:avLst/>
          </a:prstGeom>
          <a:solidFill>
            <a:schemeClr val="tx1">
              <a:lumMod val="75000"/>
              <a:lumOff val="25000"/>
              <a:alpha val="1117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539F0D-E0E8-BA4F-BBEF-F2EBB01C030C}"/>
              </a:ext>
            </a:extLst>
          </p:cNvPr>
          <p:cNvSpPr txBox="1"/>
          <p:nvPr/>
        </p:nvSpPr>
        <p:spPr>
          <a:xfrm>
            <a:off x="15445408" y="12003152"/>
            <a:ext cx="3781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Numbers of Metabolites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AF39FE2-F238-574E-6828-687DB200EB38}"/>
              </a:ext>
            </a:extLst>
          </p:cNvPr>
          <p:cNvGrpSpPr/>
          <p:nvPr/>
        </p:nvGrpSpPr>
        <p:grpSpPr>
          <a:xfrm>
            <a:off x="12456504" y="12811265"/>
            <a:ext cx="5699483" cy="7483630"/>
            <a:chOff x="12456504" y="12811265"/>
            <a:chExt cx="5699483" cy="748363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CA30357-A844-DCF7-219D-10AD3136E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062682" y="13148233"/>
              <a:ext cx="4623987" cy="438912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AD9ECB-EBF2-B9B8-9949-76DEA56B72AF}"/>
                </a:ext>
              </a:extLst>
            </p:cNvPr>
            <p:cNvSpPr txBox="1"/>
            <p:nvPr/>
          </p:nvSpPr>
          <p:spPr>
            <a:xfrm>
              <a:off x="13326711" y="17672150"/>
              <a:ext cx="4486120" cy="640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for T2D in the non-Hispanic White group (max n=18,193)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C55A1D8-52AB-52D2-3028-2E251B600FA2}"/>
                </a:ext>
              </a:extLst>
            </p:cNvPr>
            <p:cNvSpPr txBox="1"/>
            <p:nvPr/>
          </p:nvSpPr>
          <p:spPr>
            <a:xfrm>
              <a:off x="13767075" y="13419125"/>
              <a:ext cx="2662092" cy="3951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500"/>
                </a:spcAft>
              </a:pPr>
              <a:r>
                <a:rPr lang="en-US" sz="2400" dirty="0">
                  <a:cs typeface="Arial" panose="020B0604020202020204" pitchFamily="34" charset="0"/>
                </a:rPr>
                <a:t>r of Ln(RR) =0.687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50C14A9-61B5-DC76-7D4E-65226EDCC878}"/>
                </a:ext>
              </a:extLst>
            </p:cNvPr>
            <p:cNvSpPr txBox="1"/>
            <p:nvPr/>
          </p:nvSpPr>
          <p:spPr>
            <a:xfrm rot="16200000">
              <a:off x="10569189" y="14958175"/>
              <a:ext cx="4415384" cy="640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for T2D in the Hispanic &amp; Latino group (max n=3,686)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AC56C09-E80C-A782-B886-25CCBC27FA60}"/>
                </a:ext>
              </a:extLst>
            </p:cNvPr>
            <p:cNvSpPr/>
            <p:nvPr/>
          </p:nvSpPr>
          <p:spPr>
            <a:xfrm>
              <a:off x="12613501" y="18466095"/>
              <a:ext cx="5303520" cy="18288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8829592-C94B-C960-9F86-A66946A621CB}"/>
                </a:ext>
              </a:extLst>
            </p:cNvPr>
            <p:cNvSpPr txBox="1"/>
            <p:nvPr/>
          </p:nvSpPr>
          <p:spPr>
            <a:xfrm>
              <a:off x="12879209" y="18786358"/>
              <a:ext cx="5276778" cy="1475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2000" dirty="0"/>
                <a:t>FDR&lt;0.05 in meta-analysis of all individuals</a:t>
              </a:r>
            </a:p>
            <a:p>
              <a:pPr>
                <a:lnSpc>
                  <a:spcPct val="114000"/>
                </a:lnSpc>
              </a:pPr>
              <a:r>
                <a:rPr lang="en-US" sz="2000" dirty="0"/>
                <a:t>FDR&lt;0.05 only in non-Hispanic White group</a:t>
              </a:r>
            </a:p>
            <a:p>
              <a:pPr>
                <a:lnSpc>
                  <a:spcPct val="114000"/>
                </a:lnSpc>
              </a:pPr>
              <a:r>
                <a:rPr lang="en-US" sz="2000" dirty="0"/>
                <a:t>FDR&lt;0.05 only in Hispanic/Latino group</a:t>
              </a:r>
            </a:p>
            <a:p>
              <a:pPr>
                <a:lnSpc>
                  <a:spcPct val="114000"/>
                </a:lnSpc>
              </a:pPr>
              <a:r>
                <a:rPr lang="en-US" sz="2000" dirty="0"/>
                <a:t>Not associated with T2D risk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2A6109D-DC3A-045C-1441-3ADFB4E7236B}"/>
                </a:ext>
              </a:extLst>
            </p:cNvPr>
            <p:cNvSpPr txBox="1"/>
            <p:nvPr/>
          </p:nvSpPr>
          <p:spPr>
            <a:xfrm>
              <a:off x="13935467" y="18466095"/>
              <a:ext cx="237760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Metabolites that are</a:t>
              </a: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922E3A2-51E6-0EEA-29AE-5B468AAFE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685968" y="18880832"/>
              <a:ext cx="267258" cy="1316736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4B545C0-4D00-BEB6-B5D1-71CF096DFD66}"/>
                </a:ext>
              </a:extLst>
            </p:cNvPr>
            <p:cNvSpPr txBox="1"/>
            <p:nvPr/>
          </p:nvSpPr>
          <p:spPr>
            <a:xfrm>
              <a:off x="12461725" y="12811265"/>
              <a:ext cx="425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C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00D2DF7-D8FA-2CB3-A64B-84DCF922D3F2}"/>
              </a:ext>
            </a:extLst>
          </p:cNvPr>
          <p:cNvGrpSpPr/>
          <p:nvPr/>
        </p:nvGrpSpPr>
        <p:grpSpPr>
          <a:xfrm>
            <a:off x="18226495" y="12805283"/>
            <a:ext cx="5701077" cy="7510646"/>
            <a:chOff x="18226495" y="12805283"/>
            <a:chExt cx="5701077" cy="751064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FECC350-340B-7700-8A76-C4237568C9CD}"/>
                </a:ext>
              </a:extLst>
            </p:cNvPr>
            <p:cNvSpPr txBox="1"/>
            <p:nvPr/>
          </p:nvSpPr>
          <p:spPr>
            <a:xfrm>
              <a:off x="19226796" y="17659145"/>
              <a:ext cx="4336151" cy="640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for T2D in the non-Hispanic White group (max n=18,193)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FD6B12B-DB22-9E99-3FBE-5868DCA32E33}"/>
                </a:ext>
              </a:extLst>
            </p:cNvPr>
            <p:cNvSpPr/>
            <p:nvPr/>
          </p:nvSpPr>
          <p:spPr>
            <a:xfrm>
              <a:off x="18345330" y="18487129"/>
              <a:ext cx="5303520" cy="18288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4481C90-B3FF-87B9-0A85-32787821A7EB}"/>
                </a:ext>
              </a:extLst>
            </p:cNvPr>
            <p:cNvSpPr txBox="1"/>
            <p:nvPr/>
          </p:nvSpPr>
          <p:spPr>
            <a:xfrm>
              <a:off x="18650794" y="18807392"/>
              <a:ext cx="5276778" cy="1475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2000" dirty="0"/>
                <a:t>FDR&lt;0.05 in meta-analysis of all individuals</a:t>
              </a:r>
            </a:p>
            <a:p>
              <a:pPr>
                <a:lnSpc>
                  <a:spcPct val="114000"/>
                </a:lnSpc>
              </a:pPr>
              <a:r>
                <a:rPr lang="en-US" sz="2000" dirty="0"/>
                <a:t>FDR&lt;0.05 only in non-Hispanic White group</a:t>
              </a:r>
            </a:p>
            <a:p>
              <a:pPr>
                <a:lnSpc>
                  <a:spcPct val="114000"/>
                </a:lnSpc>
              </a:pPr>
              <a:r>
                <a:rPr lang="en-US" sz="2000" dirty="0"/>
                <a:t>FDR&lt;0.05 only in African American group</a:t>
              </a:r>
            </a:p>
            <a:p>
              <a:pPr>
                <a:lnSpc>
                  <a:spcPct val="114000"/>
                </a:lnSpc>
              </a:pPr>
              <a:r>
                <a:rPr lang="en-US" sz="2000" dirty="0"/>
                <a:t>Not associated with T2D risk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9E1B518-6E27-F341-3FDC-F17166BC36AD}"/>
                </a:ext>
              </a:extLst>
            </p:cNvPr>
            <p:cNvSpPr txBox="1"/>
            <p:nvPr/>
          </p:nvSpPr>
          <p:spPr>
            <a:xfrm>
              <a:off x="19808288" y="18450801"/>
              <a:ext cx="237760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/>
                <a:t>Metabolites that are</a:t>
              </a: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3503C37-AE91-81B9-7365-63E269C26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810732" y="13169373"/>
              <a:ext cx="4696703" cy="438912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0B0A0D51-D79F-18C6-8D29-CF20B3678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431132" y="18901866"/>
              <a:ext cx="304800" cy="137160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8DF9B42-B132-44B7-30EB-82D64E6F8889}"/>
                </a:ext>
              </a:extLst>
            </p:cNvPr>
            <p:cNvSpPr txBox="1"/>
            <p:nvPr/>
          </p:nvSpPr>
          <p:spPr>
            <a:xfrm>
              <a:off x="19565577" y="13406008"/>
              <a:ext cx="3089193" cy="3951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500"/>
                </a:spcAft>
              </a:pPr>
              <a:r>
                <a:rPr lang="en-US" sz="2400" dirty="0">
                  <a:cs typeface="Arial" panose="020B0604020202020204" pitchFamily="34" charset="0"/>
                </a:rPr>
                <a:t>r of Ln(RR) =0.374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BA0E2D3-DF56-44A5-F27F-40050CE9F2EB}"/>
                </a:ext>
              </a:extLst>
            </p:cNvPr>
            <p:cNvSpPr txBox="1"/>
            <p:nvPr/>
          </p:nvSpPr>
          <p:spPr>
            <a:xfrm rot="16200000">
              <a:off x="16515442" y="14893072"/>
              <a:ext cx="4062860" cy="640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for T2D in the African American group (max n=1,604)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94C94EA-F9BC-20CD-1933-553DA482A381}"/>
                </a:ext>
              </a:extLst>
            </p:cNvPr>
            <p:cNvSpPr txBox="1"/>
            <p:nvPr/>
          </p:nvSpPr>
          <p:spPr>
            <a:xfrm>
              <a:off x="18374010" y="12805283"/>
              <a:ext cx="425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D</a:t>
              </a: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FBCCC86B-5F57-8E4A-1113-75E15BB41C06}"/>
              </a:ext>
            </a:extLst>
          </p:cNvPr>
          <p:cNvSpPr txBox="1"/>
          <p:nvPr/>
        </p:nvSpPr>
        <p:spPr>
          <a:xfrm>
            <a:off x="1256962" y="908776"/>
            <a:ext cx="3021175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/>
              <a:t>Extended Data Figure 1. Biochemical categories of the 469 analyzed metabolites, and their associations with incident T2D comparing non-Hispanic White individuals vs. individuals of other races and ethnicities.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88068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270</Words>
  <Application>Microsoft Macintosh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341</cp:revision>
  <cp:lastPrinted>2025-08-29T19:11:18Z</cp:lastPrinted>
  <dcterms:created xsi:type="dcterms:W3CDTF">2021-06-24T18:44:32Z</dcterms:created>
  <dcterms:modified xsi:type="dcterms:W3CDTF">2025-10-14T06:03:14Z</dcterms:modified>
</cp:coreProperties>
</file>