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3"/>
  </p:notesMasterIdLst>
  <p:sldIdLst>
    <p:sldId id="295" r:id="rId2"/>
  </p:sldIdLst>
  <p:sldSz cx="329184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0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Jun" initials="LJ" lastIdx="1" clrIdx="0">
    <p:extLst>
      <p:ext uri="{19B8F6BF-5375-455C-9EA6-DF929625EA0E}">
        <p15:presenceInfo xmlns:p15="http://schemas.microsoft.com/office/powerpoint/2012/main" userId="S::junli@hsph.harvard.edu::0f07de65-442e-4b63-84c8-e1e92af11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FF0"/>
    <a:srgbClr val="FFDAD8"/>
    <a:srgbClr val="377EB8"/>
    <a:srgbClr val="E4211B"/>
    <a:srgbClr val="FF5552"/>
    <a:srgbClr val="FF7774"/>
    <a:srgbClr val="E97132"/>
    <a:srgbClr val="186B24"/>
    <a:srgbClr val="9D3532"/>
    <a:srgbClr val="FFE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26"/>
    <p:restoredTop sz="95959"/>
  </p:normalViewPr>
  <p:slideViewPr>
    <p:cSldViewPr snapToGrid="0" snapToObjects="1">
      <p:cViewPr varScale="1">
        <p:scale>
          <a:sx n="29" d="100"/>
          <a:sy n="29" d="100"/>
        </p:scale>
        <p:origin x="2992" y="304"/>
      </p:cViewPr>
      <p:guideLst>
        <p:guide orient="horz" pos="8640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C7E5E-84F2-3646-A503-54083E584EBA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77975" y="1143000"/>
            <a:ext cx="3702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B33C8-0166-1C4A-B94A-D5002421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15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489452"/>
            <a:ext cx="27980640" cy="955040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4408152"/>
            <a:ext cx="24688800" cy="6623048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57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5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460500"/>
            <a:ext cx="709803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460500"/>
            <a:ext cx="2088261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2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0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6838958"/>
            <a:ext cx="28392120" cy="11410948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8357858"/>
            <a:ext cx="28392120" cy="6000748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3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15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0506"/>
            <a:ext cx="2839212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6724652"/>
            <a:ext cx="13926024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0020300"/>
            <a:ext cx="1392602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6724652"/>
            <a:ext cx="13994608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0020300"/>
            <a:ext cx="13994608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3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06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949706"/>
            <a:ext cx="16664940" cy="194945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3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949706"/>
            <a:ext cx="16664940" cy="194945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46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460506"/>
            <a:ext cx="2839212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7302500"/>
            <a:ext cx="2839212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5425406"/>
            <a:ext cx="1110996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3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2A1DFE2B-DE26-B448-84E4-D90C66752457}"/>
              </a:ext>
            </a:extLst>
          </p:cNvPr>
          <p:cNvSpPr/>
          <p:nvPr/>
        </p:nvSpPr>
        <p:spPr>
          <a:xfrm>
            <a:off x="10381676" y="5248925"/>
            <a:ext cx="12155047" cy="5890095"/>
          </a:xfrm>
          <a:prstGeom prst="rect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1EDACA5-1856-177F-50F7-5038225A6DFC}"/>
              </a:ext>
            </a:extLst>
          </p:cNvPr>
          <p:cNvGrpSpPr/>
          <p:nvPr/>
        </p:nvGrpSpPr>
        <p:grpSpPr>
          <a:xfrm>
            <a:off x="11584344" y="17204662"/>
            <a:ext cx="9749709" cy="1170499"/>
            <a:chOff x="2948375" y="12867604"/>
            <a:chExt cx="9749709" cy="1170499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191B0D8E-D6F5-DF45-802C-33CC4A86A723}"/>
                </a:ext>
              </a:extLst>
            </p:cNvPr>
            <p:cNvSpPr/>
            <p:nvPr/>
          </p:nvSpPr>
          <p:spPr>
            <a:xfrm>
              <a:off x="2948375" y="12867604"/>
              <a:ext cx="9749709" cy="117049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06E14349-182A-C644-99F4-EFA6D6DDE9FA}"/>
                </a:ext>
              </a:extLst>
            </p:cNvPr>
            <p:cNvSpPr/>
            <p:nvPr/>
          </p:nvSpPr>
          <p:spPr>
            <a:xfrm>
              <a:off x="5807852" y="13051651"/>
              <a:ext cx="274320" cy="274320"/>
            </a:xfrm>
            <a:prstGeom prst="ellipse">
              <a:avLst/>
            </a:prstGeom>
            <a:solidFill>
              <a:srgbClr val="E41A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A6646A3A-489A-294D-9B49-32071291D4A7}"/>
                </a:ext>
              </a:extLst>
            </p:cNvPr>
            <p:cNvSpPr/>
            <p:nvPr/>
          </p:nvSpPr>
          <p:spPr>
            <a:xfrm>
              <a:off x="7538531" y="13052041"/>
              <a:ext cx="274320" cy="274320"/>
            </a:xfrm>
            <a:prstGeom prst="ellipse">
              <a:avLst/>
            </a:prstGeom>
            <a:solidFill>
              <a:srgbClr val="377E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9055615-12B8-D148-9260-156C2EB272E7}"/>
                </a:ext>
              </a:extLst>
            </p:cNvPr>
            <p:cNvSpPr txBox="1"/>
            <p:nvPr/>
          </p:nvSpPr>
          <p:spPr>
            <a:xfrm>
              <a:off x="6082172" y="12974062"/>
              <a:ext cx="19540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Amino Acids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50CF7A9B-B277-634C-A1A1-A651D738F1D2}"/>
                </a:ext>
              </a:extLst>
            </p:cNvPr>
            <p:cNvSpPr txBox="1"/>
            <p:nvPr/>
          </p:nvSpPr>
          <p:spPr>
            <a:xfrm>
              <a:off x="7812851" y="12974062"/>
              <a:ext cx="19540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Carbohydrates</a:t>
              </a: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4F60F7A6-7C99-6049-BDA0-258F32F3EB36}"/>
                </a:ext>
              </a:extLst>
            </p:cNvPr>
            <p:cNvSpPr/>
            <p:nvPr/>
          </p:nvSpPr>
          <p:spPr>
            <a:xfrm>
              <a:off x="9492592" y="13052041"/>
              <a:ext cx="274320" cy="274320"/>
            </a:xfrm>
            <a:prstGeom prst="ellipse">
              <a:avLst/>
            </a:prstGeom>
            <a:solidFill>
              <a:srgbClr val="4DA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464048DD-59F1-CB4F-81DF-4DB36841FFB3}"/>
                </a:ext>
              </a:extLst>
            </p:cNvPr>
            <p:cNvSpPr txBox="1"/>
            <p:nvPr/>
          </p:nvSpPr>
          <p:spPr>
            <a:xfrm>
              <a:off x="9766912" y="12974062"/>
              <a:ext cx="2350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Cofactors &amp; vitamins</a:t>
              </a: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D17B5451-D0D1-3346-B944-EFC0103E4BF5}"/>
                </a:ext>
              </a:extLst>
            </p:cNvPr>
            <p:cNvSpPr/>
            <p:nvPr/>
          </p:nvSpPr>
          <p:spPr>
            <a:xfrm>
              <a:off x="5533531" y="13548232"/>
              <a:ext cx="274320" cy="274320"/>
            </a:xfrm>
            <a:prstGeom prst="ellipse">
              <a:avLst/>
            </a:prstGeom>
            <a:solidFill>
              <a:srgbClr val="984E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F1CA120F-13CD-E245-A62A-92BC1546B091}"/>
                </a:ext>
              </a:extLst>
            </p:cNvPr>
            <p:cNvSpPr txBox="1"/>
            <p:nvPr/>
          </p:nvSpPr>
          <p:spPr>
            <a:xfrm>
              <a:off x="5807852" y="13470253"/>
              <a:ext cx="890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Energy</a:t>
              </a: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6C0F2A10-BBB0-254C-AA53-60F8816AED58}"/>
                </a:ext>
              </a:extLst>
            </p:cNvPr>
            <p:cNvSpPr/>
            <p:nvPr/>
          </p:nvSpPr>
          <p:spPr>
            <a:xfrm>
              <a:off x="6719177" y="13548806"/>
              <a:ext cx="274320" cy="274320"/>
            </a:xfrm>
            <a:prstGeom prst="ellipse">
              <a:avLst/>
            </a:prstGeom>
            <a:solidFill>
              <a:srgbClr val="FF7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CA5ED280-20EE-7E4A-808B-E29581D03920}"/>
                </a:ext>
              </a:extLst>
            </p:cNvPr>
            <p:cNvSpPr txBox="1"/>
            <p:nvPr/>
          </p:nvSpPr>
          <p:spPr>
            <a:xfrm>
              <a:off x="6993498" y="13470827"/>
              <a:ext cx="890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Lipids</a:t>
              </a: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3932BCD4-AACA-8F47-A104-9A6C2A8412E8}"/>
                </a:ext>
              </a:extLst>
            </p:cNvPr>
            <p:cNvSpPr/>
            <p:nvPr/>
          </p:nvSpPr>
          <p:spPr>
            <a:xfrm>
              <a:off x="7778571" y="13552548"/>
              <a:ext cx="274320" cy="274320"/>
            </a:xfrm>
            <a:prstGeom prst="ellipse">
              <a:avLst/>
            </a:prstGeom>
            <a:solidFill>
              <a:srgbClr val="FFFF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6817AE9-83AE-914A-A741-1F51FEBA0AFB}"/>
                </a:ext>
              </a:extLst>
            </p:cNvPr>
            <p:cNvSpPr txBox="1"/>
            <p:nvPr/>
          </p:nvSpPr>
          <p:spPr>
            <a:xfrm>
              <a:off x="8052892" y="13474569"/>
              <a:ext cx="16797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Nucleotides</a:t>
              </a: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E872D7D6-BA9C-0D40-ABD9-7E651AC185D4}"/>
                </a:ext>
              </a:extLst>
            </p:cNvPr>
            <p:cNvSpPr/>
            <p:nvPr/>
          </p:nvSpPr>
          <p:spPr>
            <a:xfrm>
              <a:off x="9468181" y="13548232"/>
              <a:ext cx="274320" cy="274320"/>
            </a:xfrm>
            <a:prstGeom prst="ellipse">
              <a:avLst/>
            </a:prstGeom>
            <a:solidFill>
              <a:srgbClr val="A656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87193B4B-D715-BE46-8F07-0DC60EF11213}"/>
                </a:ext>
              </a:extLst>
            </p:cNvPr>
            <p:cNvSpPr txBox="1"/>
            <p:nvPr/>
          </p:nvSpPr>
          <p:spPr>
            <a:xfrm>
              <a:off x="9742502" y="13470253"/>
              <a:ext cx="16797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Steroids</a:t>
              </a: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1195F03D-0A89-5145-880C-B8DC85128263}"/>
                </a:ext>
              </a:extLst>
            </p:cNvPr>
            <p:cNvSpPr/>
            <p:nvPr/>
          </p:nvSpPr>
          <p:spPr>
            <a:xfrm>
              <a:off x="10744023" y="13543764"/>
              <a:ext cx="274320" cy="274320"/>
            </a:xfrm>
            <a:prstGeom prst="ellipse">
              <a:avLst/>
            </a:prstGeom>
            <a:solidFill>
              <a:srgbClr val="F781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300FF607-3DAB-C442-9AF8-D33D3C3FF3D2}"/>
                </a:ext>
              </a:extLst>
            </p:cNvPr>
            <p:cNvSpPr txBox="1"/>
            <p:nvPr/>
          </p:nvSpPr>
          <p:spPr>
            <a:xfrm>
              <a:off x="11018344" y="13465785"/>
              <a:ext cx="16797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Xenobiotics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A87C526B-93A9-E34C-8051-44EC805060C3}"/>
                </a:ext>
              </a:extLst>
            </p:cNvPr>
            <p:cNvSpPr txBox="1"/>
            <p:nvPr/>
          </p:nvSpPr>
          <p:spPr>
            <a:xfrm>
              <a:off x="3052806" y="12973720"/>
              <a:ext cx="28787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Metabolites’ categories: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E06F931-1802-0BC2-A07F-E49D8FDB810F}"/>
              </a:ext>
            </a:extLst>
          </p:cNvPr>
          <p:cNvGrpSpPr/>
          <p:nvPr/>
        </p:nvGrpSpPr>
        <p:grpSpPr>
          <a:xfrm>
            <a:off x="10533931" y="5373245"/>
            <a:ext cx="6075016" cy="5669111"/>
            <a:chOff x="10533931" y="5373245"/>
            <a:chExt cx="6075016" cy="566911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EA8B9AC-9244-434F-8894-EF82783741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082" t="6384" r="30069" b="5739"/>
            <a:stretch/>
          </p:blipFill>
          <p:spPr>
            <a:xfrm>
              <a:off x="11107557" y="5392864"/>
              <a:ext cx="5501390" cy="5006715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63E64FF-64D0-DC42-93AC-4392BCAA6116}"/>
                </a:ext>
              </a:extLst>
            </p:cNvPr>
            <p:cNvSpPr txBox="1"/>
            <p:nvPr/>
          </p:nvSpPr>
          <p:spPr>
            <a:xfrm>
              <a:off x="12474986" y="10401540"/>
              <a:ext cx="3452253" cy="64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dirty="0"/>
                <a:t>Ln(RR) from studies using the </a:t>
              </a:r>
              <a:r>
                <a:rPr lang="en-US" sz="2200" b="1" dirty="0"/>
                <a:t>Broad Institute platform 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43B072A-083F-7D4D-AB6E-52A0044FCD73}"/>
                </a:ext>
              </a:extLst>
            </p:cNvPr>
            <p:cNvSpPr txBox="1"/>
            <p:nvPr/>
          </p:nvSpPr>
          <p:spPr>
            <a:xfrm rot="16200000">
              <a:off x="9253317" y="7395607"/>
              <a:ext cx="3255750" cy="64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dirty="0"/>
                <a:t>Ln(RR) from studies using the </a:t>
              </a:r>
              <a:r>
                <a:rPr lang="en-US" sz="2200" b="1" dirty="0"/>
                <a:t>Metabolon platform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CDEDDDC-8C6E-1F4A-B0A2-BA2F45F4A7FD}"/>
                </a:ext>
              </a:extLst>
            </p:cNvPr>
            <p:cNvSpPr txBox="1"/>
            <p:nvPr/>
          </p:nvSpPr>
          <p:spPr>
            <a:xfrm>
              <a:off x="14208770" y="9182342"/>
              <a:ext cx="2310582" cy="83715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2000" b="1" dirty="0">
                  <a:solidFill>
                    <a:srgbClr val="FF7E79"/>
                  </a:solidFill>
                </a:rPr>
                <a:t>Model 1: </a:t>
              </a:r>
            </a:p>
            <a:p>
              <a:pPr algn="r">
                <a:lnSpc>
                  <a:spcPct val="80000"/>
                </a:lnSpc>
              </a:pPr>
              <a:r>
                <a:rPr lang="en-US" sz="2000" dirty="0"/>
                <a:t>r of Ln(RR) between platforms =0.576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AC38FB0-7F21-A54E-ABA8-A143B200B660}"/>
                </a:ext>
              </a:extLst>
            </p:cNvPr>
            <p:cNvSpPr txBox="1"/>
            <p:nvPr/>
          </p:nvSpPr>
          <p:spPr>
            <a:xfrm>
              <a:off x="11861066" y="5461855"/>
              <a:ext cx="4353632" cy="83715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000" b="1" dirty="0"/>
                <a:t>294 overlapping metabolites</a:t>
              </a:r>
            </a:p>
            <a:p>
              <a:pPr>
                <a:lnSpc>
                  <a:spcPct val="80000"/>
                </a:lnSpc>
              </a:pPr>
              <a:r>
                <a:rPr lang="en-US" sz="2000" dirty="0"/>
                <a:t>Broad: max N=17470 / case N=2540</a:t>
              </a:r>
            </a:p>
            <a:p>
              <a:pPr>
                <a:lnSpc>
                  <a:spcPct val="80000"/>
                </a:lnSpc>
              </a:pPr>
              <a:r>
                <a:rPr lang="en-US" sz="2000" dirty="0"/>
                <a:t>Metabolon: max N=5920 / case N=1458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EE6224F-DFDD-DD42-9078-BDEE1470B346}"/>
                </a:ext>
              </a:extLst>
            </p:cNvPr>
            <p:cNvSpPr txBox="1"/>
            <p:nvPr/>
          </p:nvSpPr>
          <p:spPr>
            <a:xfrm>
              <a:off x="11886084" y="9579045"/>
              <a:ext cx="2125965" cy="369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200" b="1" dirty="0"/>
                <a:t>All participants 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091C4436-0348-3F0B-62BE-E9C26FB73629}"/>
                </a:ext>
              </a:extLst>
            </p:cNvPr>
            <p:cNvSpPr txBox="1"/>
            <p:nvPr/>
          </p:nvSpPr>
          <p:spPr>
            <a:xfrm>
              <a:off x="10533931" y="5373245"/>
              <a:ext cx="425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A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7C45388-0E67-A224-1AA3-9C0A34DFE899}"/>
              </a:ext>
            </a:extLst>
          </p:cNvPr>
          <p:cNvGrpSpPr/>
          <p:nvPr/>
        </p:nvGrpSpPr>
        <p:grpSpPr>
          <a:xfrm>
            <a:off x="10533931" y="11277230"/>
            <a:ext cx="6260037" cy="5754700"/>
            <a:chOff x="10533931" y="11277230"/>
            <a:chExt cx="6260037" cy="57547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7AB20D2-410C-3944-81A8-EA9EDAA647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630" t="6183" r="27882" b="5940"/>
            <a:stretch/>
          </p:blipFill>
          <p:spPr>
            <a:xfrm>
              <a:off x="11157665" y="11374606"/>
              <a:ext cx="5636303" cy="5006715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3547BD8-7C05-0147-9AE6-72CD3A45010F}"/>
                </a:ext>
              </a:extLst>
            </p:cNvPr>
            <p:cNvSpPr txBox="1"/>
            <p:nvPr/>
          </p:nvSpPr>
          <p:spPr>
            <a:xfrm rot="16200000">
              <a:off x="9253318" y="13384048"/>
              <a:ext cx="3255750" cy="64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dirty="0"/>
                <a:t>Ln(RR) from studies using the </a:t>
              </a:r>
              <a:r>
                <a:rPr lang="en-US" sz="2200" b="1" dirty="0"/>
                <a:t>Metabolon platform 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ACA6400-40E6-B145-9463-D7DBF54F6C9D}"/>
                </a:ext>
              </a:extLst>
            </p:cNvPr>
            <p:cNvSpPr txBox="1"/>
            <p:nvPr/>
          </p:nvSpPr>
          <p:spPr>
            <a:xfrm>
              <a:off x="12474986" y="16391114"/>
              <a:ext cx="3452253" cy="64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dirty="0"/>
                <a:t>Ln(RR) from studies using the </a:t>
              </a:r>
              <a:r>
                <a:rPr lang="en-US" sz="2200" b="1" dirty="0"/>
                <a:t>Broad Institute platform 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FB1F682-C8D0-7541-A795-8D772799AADC}"/>
                </a:ext>
              </a:extLst>
            </p:cNvPr>
            <p:cNvSpPr txBox="1"/>
            <p:nvPr/>
          </p:nvSpPr>
          <p:spPr>
            <a:xfrm>
              <a:off x="14208770" y="15176796"/>
              <a:ext cx="2310582" cy="83715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>
                <a:lnSpc>
                  <a:spcPct val="80000"/>
                </a:lnSpc>
              </a:pPr>
              <a:r>
                <a:rPr lang="en-US" sz="2000" b="1" dirty="0">
                  <a:solidFill>
                    <a:srgbClr val="FF7E79"/>
                  </a:solidFill>
                </a:rPr>
                <a:t>Model 2: </a:t>
              </a:r>
            </a:p>
            <a:p>
              <a:pPr algn="r">
                <a:lnSpc>
                  <a:spcPct val="80000"/>
                </a:lnSpc>
              </a:pPr>
              <a:r>
                <a:rPr lang="en-US" sz="2000" dirty="0"/>
                <a:t>r of Ln(RR) between platforms =0.509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FD0C843-759E-3A4F-9A75-F15D9959D206}"/>
                </a:ext>
              </a:extLst>
            </p:cNvPr>
            <p:cNvSpPr txBox="1"/>
            <p:nvPr/>
          </p:nvSpPr>
          <p:spPr>
            <a:xfrm>
              <a:off x="11861066" y="11468835"/>
              <a:ext cx="4353632" cy="83715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000" b="1" dirty="0"/>
                <a:t>294 overlapping metabolites</a:t>
              </a:r>
            </a:p>
            <a:p>
              <a:pPr>
                <a:lnSpc>
                  <a:spcPct val="80000"/>
                </a:lnSpc>
              </a:pPr>
              <a:r>
                <a:rPr lang="en-US" sz="2000" dirty="0"/>
                <a:t>Broad: max N=17470 / case N=2540</a:t>
              </a:r>
            </a:p>
            <a:p>
              <a:pPr>
                <a:lnSpc>
                  <a:spcPct val="80000"/>
                </a:lnSpc>
              </a:pPr>
              <a:r>
                <a:rPr lang="en-US" sz="2000" dirty="0"/>
                <a:t>Metabolon: max N=5920 / case N=1458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3B69A7A-11FD-4E41-B30C-5D17561EB56B}"/>
                </a:ext>
              </a:extLst>
            </p:cNvPr>
            <p:cNvSpPr txBox="1"/>
            <p:nvPr/>
          </p:nvSpPr>
          <p:spPr>
            <a:xfrm>
              <a:off x="11886084" y="15620270"/>
              <a:ext cx="2125965" cy="369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200" b="1" dirty="0"/>
                <a:t>All participants 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77B6307A-EBAE-C11C-2AA4-6E854D8E4F93}"/>
                </a:ext>
              </a:extLst>
            </p:cNvPr>
            <p:cNvSpPr txBox="1"/>
            <p:nvPr/>
          </p:nvSpPr>
          <p:spPr>
            <a:xfrm>
              <a:off x="10533931" y="11277230"/>
              <a:ext cx="425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C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1A220D2-40A9-0317-324D-528243E6A550}"/>
              </a:ext>
            </a:extLst>
          </p:cNvPr>
          <p:cNvGrpSpPr/>
          <p:nvPr/>
        </p:nvGrpSpPr>
        <p:grpSpPr>
          <a:xfrm>
            <a:off x="16841616" y="5373243"/>
            <a:ext cx="5999609" cy="5689082"/>
            <a:chOff x="16841616" y="5373243"/>
            <a:chExt cx="5999609" cy="568908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C6931AC-E79A-91F4-5AFD-CEE3BC78F9A0}"/>
                </a:ext>
              </a:extLst>
            </p:cNvPr>
            <p:cNvSpPr txBox="1"/>
            <p:nvPr/>
          </p:nvSpPr>
          <p:spPr>
            <a:xfrm>
              <a:off x="18308308" y="10692416"/>
              <a:ext cx="3452253" cy="369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dirty="0"/>
                <a:t>-Log10(Het-FDR)</a:t>
              </a:r>
              <a:endParaRPr lang="en-US" sz="2200" b="1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0DA2C51-751E-DD59-17BB-5FB6EE21DB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6728" b="12726"/>
            <a:stretch/>
          </p:blipFill>
          <p:spPr>
            <a:xfrm>
              <a:off x="16897625" y="5373243"/>
              <a:ext cx="5943600" cy="524119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AA2A3C7-67A2-45E7-8D81-4DC7DD273A4E}"/>
                </a:ext>
              </a:extLst>
            </p:cNvPr>
            <p:cNvSpPr txBox="1"/>
            <p:nvPr/>
          </p:nvSpPr>
          <p:spPr>
            <a:xfrm>
              <a:off x="19089989" y="5873215"/>
              <a:ext cx="3088252" cy="5909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000" dirty="0"/>
                <a:t>Test for heterogeneity for results between platforms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B5DB2EC-B350-0426-714F-CFBCEC735273}"/>
                </a:ext>
              </a:extLst>
            </p:cNvPr>
            <p:cNvSpPr txBox="1"/>
            <p:nvPr/>
          </p:nvSpPr>
          <p:spPr>
            <a:xfrm>
              <a:off x="18986112" y="6659850"/>
              <a:ext cx="3088252" cy="39517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400" dirty="0">
                  <a:solidFill>
                    <a:srgbClr val="F75552"/>
                  </a:solidFill>
                </a:rPr>
                <a:t>FDR=0.05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28AF0AEE-4727-4A5F-20DA-1D374FD70E59}"/>
                </a:ext>
              </a:extLst>
            </p:cNvPr>
            <p:cNvCxnSpPr/>
            <p:nvPr/>
          </p:nvCxnSpPr>
          <p:spPr>
            <a:xfrm flipH="1">
              <a:off x="18679606" y="6964114"/>
              <a:ext cx="838160" cy="384544"/>
            </a:xfrm>
            <a:prstGeom prst="straightConnector1">
              <a:avLst/>
            </a:prstGeom>
            <a:ln w="25400">
              <a:solidFill>
                <a:srgbClr val="F75552"/>
              </a:solidFill>
              <a:headEnd w="lg" len="lg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5C7CCF1-6EE0-A72D-CE0F-56D61065EB6A}"/>
                </a:ext>
              </a:extLst>
            </p:cNvPr>
            <p:cNvSpPr txBox="1"/>
            <p:nvPr/>
          </p:nvSpPr>
          <p:spPr>
            <a:xfrm>
              <a:off x="16841616" y="5373245"/>
              <a:ext cx="425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B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2A9897A-0511-2D3D-A5BD-389EDF6BC862}"/>
              </a:ext>
            </a:extLst>
          </p:cNvPr>
          <p:cNvGrpSpPr/>
          <p:nvPr/>
        </p:nvGrpSpPr>
        <p:grpSpPr>
          <a:xfrm>
            <a:off x="16841616" y="11271895"/>
            <a:ext cx="5999609" cy="5758785"/>
            <a:chOff x="16841616" y="11271895"/>
            <a:chExt cx="5999609" cy="5758785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1540DFA8-2313-BD2D-FDBB-C01B92CC11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6254" b="12583"/>
            <a:stretch/>
          </p:blipFill>
          <p:spPr>
            <a:xfrm>
              <a:off x="16897625" y="11374606"/>
              <a:ext cx="5943600" cy="5287073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9ACC696-54AE-CEC7-DDBD-28C6914AEED8}"/>
                </a:ext>
              </a:extLst>
            </p:cNvPr>
            <p:cNvSpPr txBox="1"/>
            <p:nvPr/>
          </p:nvSpPr>
          <p:spPr>
            <a:xfrm>
              <a:off x="18308307" y="16660771"/>
              <a:ext cx="3452253" cy="369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200" dirty="0"/>
                <a:t>-Log10(Het-FDR)</a:t>
              </a:r>
              <a:endParaRPr lang="en-US" sz="2200" b="1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4AE5A73-9D5F-496C-AC0D-3C460D957D6B}"/>
                </a:ext>
              </a:extLst>
            </p:cNvPr>
            <p:cNvSpPr txBox="1"/>
            <p:nvPr/>
          </p:nvSpPr>
          <p:spPr>
            <a:xfrm>
              <a:off x="19552346" y="11933195"/>
              <a:ext cx="3088252" cy="5909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000" dirty="0"/>
                <a:t>Test for heterogeneity for results between platforms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CF2B930-5846-CB48-80CC-1137132CEEC5}"/>
                </a:ext>
              </a:extLst>
            </p:cNvPr>
            <p:cNvSpPr txBox="1"/>
            <p:nvPr/>
          </p:nvSpPr>
          <p:spPr>
            <a:xfrm>
              <a:off x="19448469" y="12719830"/>
              <a:ext cx="3088252" cy="39517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2400" dirty="0">
                  <a:solidFill>
                    <a:srgbClr val="F75552"/>
                  </a:solidFill>
                </a:rPr>
                <a:t>FDR=0.05</a:t>
              </a: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96886FDE-D7F5-7852-F6AC-0D4B470ECD12}"/>
                </a:ext>
              </a:extLst>
            </p:cNvPr>
            <p:cNvCxnSpPr/>
            <p:nvPr/>
          </p:nvCxnSpPr>
          <p:spPr>
            <a:xfrm flipH="1">
              <a:off x="19141963" y="13024094"/>
              <a:ext cx="838160" cy="384544"/>
            </a:xfrm>
            <a:prstGeom prst="straightConnector1">
              <a:avLst/>
            </a:prstGeom>
            <a:ln w="25400">
              <a:solidFill>
                <a:srgbClr val="F75552"/>
              </a:solidFill>
              <a:headEnd w="lg" len="lg"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673CA14-F72C-8522-D784-04FC7511CFBE}"/>
                </a:ext>
              </a:extLst>
            </p:cNvPr>
            <p:cNvSpPr txBox="1"/>
            <p:nvPr/>
          </p:nvSpPr>
          <p:spPr>
            <a:xfrm>
              <a:off x="16841616" y="11271895"/>
              <a:ext cx="4252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D</a:t>
              </a: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CCADCE1D-81E6-5A05-0E22-657D4740D70D}"/>
              </a:ext>
            </a:extLst>
          </p:cNvPr>
          <p:cNvSpPr/>
          <p:nvPr/>
        </p:nvSpPr>
        <p:spPr>
          <a:xfrm>
            <a:off x="10381676" y="11138140"/>
            <a:ext cx="12155047" cy="7237021"/>
          </a:xfrm>
          <a:prstGeom prst="rect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E123D4-0CC8-40AC-00AD-710A8B52F322}"/>
              </a:ext>
            </a:extLst>
          </p:cNvPr>
          <p:cNvSpPr txBox="1"/>
          <p:nvPr/>
        </p:nvSpPr>
        <p:spPr>
          <a:xfrm>
            <a:off x="1604599" y="1432746"/>
            <a:ext cx="2176746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en-US" sz="5400" dirty="0"/>
              <a:t>Extended Data Figure 2. Comparison of associations between metabolites and T2D risk across the two metabolomic platforms. </a:t>
            </a:r>
          </a:p>
        </p:txBody>
      </p:sp>
    </p:spTree>
    <p:extLst>
      <p:ext uri="{BB962C8B-B14F-4D97-AF65-F5344CB8AC3E}">
        <p14:creationId xmlns:p14="http://schemas.microsoft.com/office/powerpoint/2010/main" val="2653626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195729</TotalTime>
  <Words>190</Words>
  <Application>Microsoft Macintosh PowerPoint</Application>
  <PresentationFormat>Custom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Li, Jun</dc:creator>
  <cp:lastModifiedBy>Hu, Jie,MD, PhD</cp:lastModifiedBy>
  <cp:revision>341</cp:revision>
  <cp:lastPrinted>2025-08-29T19:11:18Z</cp:lastPrinted>
  <dcterms:created xsi:type="dcterms:W3CDTF">2021-06-24T18:44:32Z</dcterms:created>
  <dcterms:modified xsi:type="dcterms:W3CDTF">2025-10-14T06:03:31Z</dcterms:modified>
</cp:coreProperties>
</file>