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294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8A3C64-D1A1-5BAE-A168-506B68D75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351" y="7405083"/>
            <a:ext cx="6362700" cy="5410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6562FE5-260C-D808-FB8A-8F385A4BBFF5}"/>
              </a:ext>
            </a:extLst>
          </p:cNvPr>
          <p:cNvSpPr txBox="1"/>
          <p:nvPr/>
        </p:nvSpPr>
        <p:spPr>
          <a:xfrm>
            <a:off x="5438421" y="7174252"/>
            <a:ext cx="28481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A. </a:t>
            </a:r>
            <a:r>
              <a:rPr lang="en-US" sz="2400" dirty="0"/>
              <a:t>Free Fatty Acids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8E0F05D-08C1-7F9F-C8E2-15A669539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4964" y="7386033"/>
            <a:ext cx="6273800" cy="54483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0ECB60E-268A-6653-C334-0E81A37F3928}"/>
              </a:ext>
            </a:extLst>
          </p:cNvPr>
          <p:cNvSpPr txBox="1"/>
          <p:nvPr/>
        </p:nvSpPr>
        <p:spPr>
          <a:xfrm>
            <a:off x="11737009" y="7174250"/>
            <a:ext cx="28481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B. </a:t>
            </a:r>
            <a:r>
              <a:rPr lang="en-US" sz="2400" dirty="0"/>
              <a:t>Cholesterol esters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9E4E01C-338D-11CC-CA74-3860C9C97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46354" y="7174250"/>
            <a:ext cx="6565900" cy="546100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C374467-3EB5-F562-32F5-8F2F73806ABF}"/>
              </a:ext>
            </a:extLst>
          </p:cNvPr>
          <p:cNvSpPr txBox="1"/>
          <p:nvPr/>
        </p:nvSpPr>
        <p:spPr>
          <a:xfrm>
            <a:off x="18099749" y="7174251"/>
            <a:ext cx="28481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C.</a:t>
            </a:r>
            <a:r>
              <a:rPr lang="en-US" sz="2400" dirty="0"/>
              <a:t> Diacylglycerols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388F0297-436D-6146-1CB3-0B7154541B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40899" y="7193300"/>
            <a:ext cx="6197600" cy="55118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8E654299-23E9-6D8C-B975-43602E6B33ED}"/>
              </a:ext>
            </a:extLst>
          </p:cNvPr>
          <p:cNvSpPr txBox="1"/>
          <p:nvPr/>
        </p:nvSpPr>
        <p:spPr>
          <a:xfrm>
            <a:off x="24460665" y="7174250"/>
            <a:ext cx="28481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D.</a:t>
            </a:r>
            <a:r>
              <a:rPr lang="en-US" sz="2400" dirty="0"/>
              <a:t> Triacylglycerols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D7DF1EF-C31F-20A9-C7A9-3AD544469E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6351" y="13096916"/>
            <a:ext cx="6477000" cy="5359400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59B33092-31D6-4BA8-1ACA-37CB5D169E49}"/>
              </a:ext>
            </a:extLst>
          </p:cNvPr>
          <p:cNvSpPr txBox="1"/>
          <p:nvPr/>
        </p:nvSpPr>
        <p:spPr>
          <a:xfrm>
            <a:off x="5253078" y="13046118"/>
            <a:ext cx="314146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E.</a:t>
            </a:r>
            <a:r>
              <a:rPr lang="en-US" sz="2400" dirty="0"/>
              <a:t> Phosphatidylcholine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94F77E52-DC91-749F-7E07-7B6400B3EE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49765" y="13096916"/>
            <a:ext cx="6362700" cy="54483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D2E6750A-9E29-B356-5B69-CD064DCA59E3}"/>
              </a:ext>
            </a:extLst>
          </p:cNvPr>
          <p:cNvSpPr txBox="1"/>
          <p:nvPr/>
        </p:nvSpPr>
        <p:spPr>
          <a:xfrm>
            <a:off x="11578230" y="13046117"/>
            <a:ext cx="314146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F.</a:t>
            </a:r>
            <a:r>
              <a:rPr lang="en-US" sz="2400" dirty="0"/>
              <a:t> Plasmalogen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1499D6F3-295B-D5C6-65A6-67D382AD34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31027" y="13173116"/>
            <a:ext cx="6134100" cy="53721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CC79811C-C703-8B06-B531-0F049AB6CEA3}"/>
              </a:ext>
            </a:extLst>
          </p:cNvPr>
          <p:cNvSpPr txBox="1"/>
          <p:nvPr/>
        </p:nvSpPr>
        <p:spPr>
          <a:xfrm>
            <a:off x="17927346" y="13046117"/>
            <a:ext cx="314146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G.</a:t>
            </a:r>
            <a:r>
              <a:rPr lang="en-US" sz="2400" dirty="0"/>
              <a:t> Sphingomyelins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BD83D894-C866-1466-B4CD-D9FE96D8C790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25792095" y="13829860"/>
            <a:ext cx="319447" cy="4238416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4B5BDB0E-0F89-6574-617C-F89970B9D962}"/>
              </a:ext>
            </a:extLst>
          </p:cNvPr>
          <p:cNvSpPr txBox="1"/>
          <p:nvPr/>
        </p:nvSpPr>
        <p:spPr>
          <a:xfrm>
            <a:off x="24037022" y="14755441"/>
            <a:ext cx="3813750" cy="986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/>
              <a:t>Estimated log(RR) for T2D (surface) based on chain-length and double-bonds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19E66D7-A617-A4FD-975F-F25454656F24}"/>
              </a:ext>
            </a:extLst>
          </p:cNvPr>
          <p:cNvSpPr txBox="1"/>
          <p:nvPr/>
        </p:nvSpPr>
        <p:spPr>
          <a:xfrm>
            <a:off x="23438848" y="16184209"/>
            <a:ext cx="787520" cy="3951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Max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95B3BBC-F5D9-2E53-0DE1-649A672C56E8}"/>
              </a:ext>
            </a:extLst>
          </p:cNvPr>
          <p:cNvSpPr txBox="1"/>
          <p:nvPr/>
        </p:nvSpPr>
        <p:spPr>
          <a:xfrm>
            <a:off x="25490969" y="16184209"/>
            <a:ext cx="787520" cy="3951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5E232C5-1968-1F35-CC13-BE2C4FE85EF4}"/>
              </a:ext>
            </a:extLst>
          </p:cNvPr>
          <p:cNvSpPr txBox="1"/>
          <p:nvPr/>
        </p:nvSpPr>
        <p:spPr>
          <a:xfrm>
            <a:off x="27543090" y="16191682"/>
            <a:ext cx="787520" cy="3951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5813E96-49C0-6DF4-B690-2B4EA6511DCC}"/>
              </a:ext>
            </a:extLst>
          </p:cNvPr>
          <p:cNvCxnSpPr>
            <a:cxnSpLocks/>
          </p:cNvCxnSpPr>
          <p:nvPr/>
        </p:nvCxnSpPr>
        <p:spPr>
          <a:xfrm>
            <a:off x="23844595" y="15818447"/>
            <a:ext cx="0" cy="36576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A328E7A-9B5C-7B81-DAB9-5CCFE9642800}"/>
              </a:ext>
            </a:extLst>
          </p:cNvPr>
          <p:cNvCxnSpPr>
            <a:cxnSpLocks/>
          </p:cNvCxnSpPr>
          <p:nvPr/>
        </p:nvCxnSpPr>
        <p:spPr>
          <a:xfrm>
            <a:off x="25884729" y="15818447"/>
            <a:ext cx="0" cy="36576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8DEE47D-D1AD-7680-78B3-5F7C53F37976}"/>
              </a:ext>
            </a:extLst>
          </p:cNvPr>
          <p:cNvCxnSpPr>
            <a:cxnSpLocks/>
          </p:cNvCxnSpPr>
          <p:nvPr/>
        </p:nvCxnSpPr>
        <p:spPr>
          <a:xfrm>
            <a:off x="28039547" y="15807632"/>
            <a:ext cx="0" cy="36576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5A8B82B7-08A9-13CC-4D9C-5FFDDEDCBA5A}"/>
              </a:ext>
            </a:extLst>
          </p:cNvPr>
          <p:cNvSpPr txBox="1"/>
          <p:nvPr/>
        </p:nvSpPr>
        <p:spPr>
          <a:xfrm rot="536841">
            <a:off x="5566490" y="11347938"/>
            <a:ext cx="194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(+) P=5.5e-3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FDE1B07-32DA-C1FC-A413-77128915FA05}"/>
              </a:ext>
            </a:extLst>
          </p:cNvPr>
          <p:cNvSpPr txBox="1"/>
          <p:nvPr/>
        </p:nvSpPr>
        <p:spPr>
          <a:xfrm rot="4668968">
            <a:off x="8956042" y="11146115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P=0.33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415F984-F867-48E5-23BA-9D5B64154C52}"/>
              </a:ext>
            </a:extLst>
          </p:cNvPr>
          <p:cNvSpPr txBox="1"/>
          <p:nvPr/>
        </p:nvSpPr>
        <p:spPr>
          <a:xfrm>
            <a:off x="12036160" y="11431794"/>
            <a:ext cx="2062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(-) P=2.9e-3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433D944-C6D2-F91B-79A2-16E28846B93E}"/>
              </a:ext>
            </a:extLst>
          </p:cNvPr>
          <p:cNvSpPr txBox="1"/>
          <p:nvPr/>
        </p:nvSpPr>
        <p:spPr>
          <a:xfrm rot="540056">
            <a:off x="11942889" y="17186586"/>
            <a:ext cx="224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(+) P=1.3e-3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B7EAA3F-E61A-67AA-CF3D-8FF220771FB8}"/>
              </a:ext>
            </a:extLst>
          </p:cNvPr>
          <p:cNvSpPr txBox="1"/>
          <p:nvPr/>
        </p:nvSpPr>
        <p:spPr>
          <a:xfrm rot="2473993">
            <a:off x="15023027" y="11078606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P=0.14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B48052B-826D-9C67-3B09-11592E2C58D0}"/>
              </a:ext>
            </a:extLst>
          </p:cNvPr>
          <p:cNvSpPr txBox="1"/>
          <p:nvPr/>
        </p:nvSpPr>
        <p:spPr>
          <a:xfrm>
            <a:off x="21498499" y="11885345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P=0.94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5C3CBC-492F-8FBA-A039-E9AF7D2CFFA9}"/>
              </a:ext>
            </a:extLst>
          </p:cNvPr>
          <p:cNvSpPr txBox="1"/>
          <p:nvPr/>
        </p:nvSpPr>
        <p:spPr>
          <a:xfrm rot="737017">
            <a:off x="18054819" y="11086328"/>
            <a:ext cx="2272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(-) P=9.3e-3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487AA53-AEFC-4D42-D9AB-50712188517F}"/>
              </a:ext>
            </a:extLst>
          </p:cNvPr>
          <p:cNvSpPr txBox="1"/>
          <p:nvPr/>
        </p:nvSpPr>
        <p:spPr>
          <a:xfrm rot="737017">
            <a:off x="24469644" y="11207969"/>
            <a:ext cx="2434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(-) P=1.2e-9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A5FDB67-2F14-A203-386B-8B2E881C5369}"/>
              </a:ext>
            </a:extLst>
          </p:cNvPr>
          <p:cNvSpPr txBox="1"/>
          <p:nvPr/>
        </p:nvSpPr>
        <p:spPr>
          <a:xfrm>
            <a:off x="27881300" y="10068840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P=0.09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675A6D8-7D65-4891-600F-5D7710299898}"/>
              </a:ext>
            </a:extLst>
          </p:cNvPr>
          <p:cNvSpPr txBox="1"/>
          <p:nvPr/>
        </p:nvSpPr>
        <p:spPr>
          <a:xfrm rot="1526843">
            <a:off x="4147206" y="17685842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P=0.15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DF5CC4A-B4C3-AF09-74DA-ADD8590FDD67}"/>
              </a:ext>
            </a:extLst>
          </p:cNvPr>
          <p:cNvSpPr txBox="1"/>
          <p:nvPr/>
        </p:nvSpPr>
        <p:spPr>
          <a:xfrm rot="19597352">
            <a:off x="8821268" y="17448196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P=0.47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F555CB5-E281-67A5-10CB-52A81EC4C346}"/>
              </a:ext>
            </a:extLst>
          </p:cNvPr>
          <p:cNvSpPr txBox="1"/>
          <p:nvPr/>
        </p:nvSpPr>
        <p:spPr>
          <a:xfrm rot="21412162">
            <a:off x="14972242" y="16030145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P=0.47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6DAC102-12E5-5049-FB7B-5BC0EDAB6F79}"/>
              </a:ext>
            </a:extLst>
          </p:cNvPr>
          <p:cNvSpPr txBox="1"/>
          <p:nvPr/>
        </p:nvSpPr>
        <p:spPr>
          <a:xfrm rot="361628">
            <a:off x="18009432" y="17066178"/>
            <a:ext cx="2137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(-) P=3.6e-2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722A893-7BFF-5AFA-AA3E-0AA2FBB9E1A6}"/>
              </a:ext>
            </a:extLst>
          </p:cNvPr>
          <p:cNvSpPr txBox="1"/>
          <p:nvPr/>
        </p:nvSpPr>
        <p:spPr>
          <a:xfrm rot="21412162">
            <a:off x="21452251" y="16126065"/>
            <a:ext cx="150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P=0.26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D20F813-B471-B16E-D1DE-27DC36488F1F}"/>
              </a:ext>
            </a:extLst>
          </p:cNvPr>
          <p:cNvSpPr/>
          <p:nvPr/>
        </p:nvSpPr>
        <p:spPr>
          <a:xfrm>
            <a:off x="3621176" y="6966540"/>
            <a:ext cx="25417325" cy="11578676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CE64FA9A-B1F7-3959-4660-8C33EF269028}"/>
              </a:ext>
            </a:extLst>
          </p:cNvPr>
          <p:cNvCxnSpPr>
            <a:cxnSpLocks/>
            <a:stCxn id="86" idx="1"/>
            <a:endCxn id="86" idx="3"/>
          </p:cNvCxnSpPr>
          <p:nvPr/>
        </p:nvCxnSpPr>
        <p:spPr>
          <a:xfrm>
            <a:off x="3621176" y="12755878"/>
            <a:ext cx="254173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4C387092-58AA-9977-76EC-0B51BF0A6409}"/>
              </a:ext>
            </a:extLst>
          </p:cNvPr>
          <p:cNvCxnSpPr>
            <a:cxnSpLocks/>
          </p:cNvCxnSpPr>
          <p:nvPr/>
        </p:nvCxnSpPr>
        <p:spPr>
          <a:xfrm>
            <a:off x="10081844" y="6966540"/>
            <a:ext cx="0" cy="115786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7BE0F6F-F2E6-F379-CDFA-A01DBA2C906A}"/>
              </a:ext>
            </a:extLst>
          </p:cNvPr>
          <p:cNvCxnSpPr>
            <a:cxnSpLocks/>
          </p:cNvCxnSpPr>
          <p:nvPr/>
        </p:nvCxnSpPr>
        <p:spPr>
          <a:xfrm>
            <a:off x="16244637" y="6966540"/>
            <a:ext cx="0" cy="115786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3A533539-AA19-DD07-EC1D-66131139F5EA}"/>
              </a:ext>
            </a:extLst>
          </p:cNvPr>
          <p:cNvCxnSpPr>
            <a:cxnSpLocks/>
          </p:cNvCxnSpPr>
          <p:nvPr/>
        </p:nvCxnSpPr>
        <p:spPr>
          <a:xfrm>
            <a:off x="22699160" y="6966540"/>
            <a:ext cx="0" cy="115786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60FF208-9295-4B17-6DBA-369CE7182AE1}"/>
              </a:ext>
            </a:extLst>
          </p:cNvPr>
          <p:cNvSpPr txBox="1"/>
          <p:nvPr/>
        </p:nvSpPr>
        <p:spPr>
          <a:xfrm>
            <a:off x="3038877" y="2717203"/>
            <a:ext cx="214217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5400" dirty="0"/>
              <a:t>Extended Data Figure 3. Association with T2D risk for complex lipids and fatty acids by carbon chain length and double-bond numbers.</a:t>
            </a:r>
          </a:p>
        </p:txBody>
      </p:sp>
    </p:spTree>
    <p:extLst>
      <p:ext uri="{BB962C8B-B14F-4D97-AF65-F5344CB8AC3E}">
        <p14:creationId xmlns:p14="http://schemas.microsoft.com/office/powerpoint/2010/main" val="222164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113</Words>
  <Application>Microsoft Macintosh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2025-10-14T06:03:50Z</dcterms:modified>
</cp:coreProperties>
</file>