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39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6A24B-0D0A-2F71-062A-2330254D2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E1A8D7D-F2F3-716E-5696-6AA4E9328759}"/>
              </a:ext>
            </a:extLst>
          </p:cNvPr>
          <p:cNvGrpSpPr/>
          <p:nvPr/>
        </p:nvGrpSpPr>
        <p:grpSpPr>
          <a:xfrm>
            <a:off x="3984832" y="2857990"/>
            <a:ext cx="25039897" cy="11454915"/>
            <a:chOff x="3984832" y="2857990"/>
            <a:chExt cx="25039897" cy="11454915"/>
          </a:xfrm>
        </p:grpSpPr>
        <p:pic>
          <p:nvPicPr>
            <p:cNvPr id="4" name="Picture 3" descr="A graph showing different colored lines&#10;&#10;Description automatically generated with medium confidence">
              <a:extLst>
                <a:ext uri="{FF2B5EF4-FFF2-40B4-BE49-F238E27FC236}">
                  <a16:creationId xmlns:a16="http://schemas.microsoft.com/office/drawing/2014/main" id="{D18506FA-CCE4-B4B2-1B85-0DB5289938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083" t="11848" r="8646"/>
            <a:stretch/>
          </p:blipFill>
          <p:spPr>
            <a:xfrm>
              <a:off x="5304013" y="3462892"/>
              <a:ext cx="23391627" cy="1036372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8CFB42A-CB8A-F569-9841-EB4F903B001C}"/>
                </a:ext>
              </a:extLst>
            </p:cNvPr>
            <p:cNvSpPr txBox="1"/>
            <p:nvPr/>
          </p:nvSpPr>
          <p:spPr>
            <a:xfrm rot="16200000">
              <a:off x="1033746" y="7529477"/>
              <a:ext cx="6782413" cy="880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Counts of significant SNP-metabolite associations (log2-scale)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01CFE9-0257-33B5-9880-25CF16F37230}"/>
                </a:ext>
              </a:extLst>
            </p:cNvPr>
            <p:cNvSpPr txBox="1"/>
            <p:nvPr/>
          </p:nvSpPr>
          <p:spPr>
            <a:xfrm>
              <a:off x="14247772" y="13826618"/>
              <a:ext cx="6782413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Chromosome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CA7C960-F9D6-7BD0-516D-493F50C00C56}"/>
                </a:ext>
              </a:extLst>
            </p:cNvPr>
            <p:cNvSpPr/>
            <p:nvPr/>
          </p:nvSpPr>
          <p:spPr>
            <a:xfrm>
              <a:off x="27481102" y="2857990"/>
              <a:ext cx="1480127" cy="420477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 descr="A graph showing different colored lines&#10;&#10;Description automatically generated">
              <a:extLst>
                <a:ext uri="{FF2B5EF4-FFF2-40B4-BE49-F238E27FC236}">
                  <a16:creationId xmlns:a16="http://schemas.microsoft.com/office/drawing/2014/main" id="{A4F75D64-0769-0BD1-2A09-4420273E52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1593" t="11931" r="3811" b="53619"/>
            <a:stretch/>
          </p:blipFill>
          <p:spPr>
            <a:xfrm>
              <a:off x="27692128" y="3474791"/>
              <a:ext cx="1108364" cy="3560618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5CBCB42-9E0B-4670-5580-A52D2C58CD14}"/>
                </a:ext>
              </a:extLst>
            </p:cNvPr>
            <p:cNvSpPr txBox="1"/>
            <p:nvPr/>
          </p:nvSpPr>
          <p:spPr>
            <a:xfrm>
              <a:off x="27399976" y="2921490"/>
              <a:ext cx="1624753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SNP density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A6877DD-B5A1-ABF5-97C6-23209313E196}"/>
                </a:ext>
              </a:extLst>
            </p:cNvPr>
            <p:cNvSpPr txBox="1"/>
            <p:nvPr/>
          </p:nvSpPr>
          <p:spPr>
            <a:xfrm>
              <a:off x="4976996" y="11690953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52EF0B6-85B2-1394-B3A2-79557E6C8A61}"/>
                </a:ext>
              </a:extLst>
            </p:cNvPr>
            <p:cNvSpPr txBox="1"/>
            <p:nvPr/>
          </p:nvSpPr>
          <p:spPr>
            <a:xfrm>
              <a:off x="4921239" y="9334069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B2CD6FB-E9BA-3453-01C3-CAF6B9DECB33}"/>
                </a:ext>
              </a:extLst>
            </p:cNvPr>
            <p:cNvSpPr txBox="1"/>
            <p:nvPr/>
          </p:nvSpPr>
          <p:spPr>
            <a:xfrm>
              <a:off x="4976995" y="6940314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6CA354E-FAC9-BF05-6629-956CA590CFB2}"/>
                </a:ext>
              </a:extLst>
            </p:cNvPr>
            <p:cNvSpPr txBox="1"/>
            <p:nvPr/>
          </p:nvSpPr>
          <p:spPr>
            <a:xfrm>
              <a:off x="4976995" y="4583430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63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DCB63ED-50A3-C5C1-41D0-0462B316C9A3}"/>
                </a:ext>
              </a:extLst>
            </p:cNvPr>
            <p:cNvSpPr txBox="1"/>
            <p:nvPr/>
          </p:nvSpPr>
          <p:spPr>
            <a:xfrm>
              <a:off x="6392210" y="8187432"/>
              <a:ext cx="3038740" cy="461665"/>
            </a:xfrm>
            <a:prstGeom prst="callout2">
              <a:avLst>
                <a:gd name="adj1" fmla="val 81899"/>
                <a:gd name="adj2" fmla="val 12759"/>
                <a:gd name="adj3" fmla="val 110979"/>
                <a:gd name="adj4" fmla="val 3736"/>
                <a:gd name="adj5" fmla="val 179538"/>
                <a:gd name="adj6" fmla="val 3707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DOCK7</a:t>
              </a:r>
              <a:endParaRPr lang="en-US" sz="44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6DC6C0F-F33A-CFB8-6B61-86477E5A1396}"/>
                </a:ext>
              </a:extLst>
            </p:cNvPr>
            <p:cNvSpPr txBox="1"/>
            <p:nvPr/>
          </p:nvSpPr>
          <p:spPr>
            <a:xfrm>
              <a:off x="6125314" y="7526712"/>
              <a:ext cx="3038740" cy="461665"/>
            </a:xfrm>
            <a:prstGeom prst="callout2">
              <a:avLst>
                <a:gd name="adj1" fmla="val 81899"/>
                <a:gd name="adj2" fmla="val 18358"/>
                <a:gd name="adj3" fmla="val 131301"/>
                <a:gd name="adj4" fmla="val 5835"/>
                <a:gd name="adj5" fmla="val 306555"/>
                <a:gd name="adj6" fmla="val 5807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Helvetica" pitchFamily="2" charset="0"/>
                </a:rPr>
                <a:t>MYCL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FA316E2-E93D-07E5-020A-947692288300}"/>
                </a:ext>
              </a:extLst>
            </p:cNvPr>
            <p:cNvSpPr txBox="1"/>
            <p:nvPr/>
          </p:nvSpPr>
          <p:spPr>
            <a:xfrm>
              <a:off x="7195781" y="3748021"/>
              <a:ext cx="1218859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GCKR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9EAE8C5-0393-3010-E7AC-6938F476AC8C}"/>
                </a:ext>
              </a:extLst>
            </p:cNvPr>
            <p:cNvSpPr txBox="1"/>
            <p:nvPr/>
          </p:nvSpPr>
          <p:spPr>
            <a:xfrm>
              <a:off x="8163091" y="8042671"/>
              <a:ext cx="3038740" cy="461665"/>
            </a:xfrm>
            <a:prstGeom prst="callout2">
              <a:avLst>
                <a:gd name="adj1" fmla="val 87401"/>
                <a:gd name="adj2" fmla="val 19446"/>
                <a:gd name="adj3" fmla="val 149491"/>
                <a:gd name="adj4" fmla="val 3318"/>
                <a:gd name="adj5" fmla="val 278571"/>
                <a:gd name="adj6" fmla="val 328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SLC1A4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F6B13B3-3736-C126-72E1-0DCBE8A0DED7}"/>
                </a:ext>
              </a:extLst>
            </p:cNvPr>
            <p:cNvSpPr txBox="1"/>
            <p:nvPr/>
          </p:nvSpPr>
          <p:spPr>
            <a:xfrm>
              <a:off x="9375084" y="7526711"/>
              <a:ext cx="1480127" cy="461665"/>
            </a:xfrm>
            <a:prstGeom prst="callout2">
              <a:avLst>
                <a:gd name="adj1" fmla="val 87401"/>
                <a:gd name="adj2" fmla="val 29854"/>
                <a:gd name="adj3" fmla="val 215513"/>
                <a:gd name="adj4" fmla="val 30465"/>
                <a:gd name="adj5" fmla="val 220802"/>
                <a:gd name="adj6" fmla="val 328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CPS1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EC17D47-5E12-6D80-DD2A-58D5286A7486}"/>
                </a:ext>
              </a:extLst>
            </p:cNvPr>
            <p:cNvSpPr txBox="1"/>
            <p:nvPr/>
          </p:nvSpPr>
          <p:spPr>
            <a:xfrm>
              <a:off x="10764188" y="7829924"/>
              <a:ext cx="1218859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PPM1K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5CF4A3C-D247-4651-C1E6-5C3C7C19C74C}"/>
                </a:ext>
              </a:extLst>
            </p:cNvPr>
            <p:cNvSpPr txBox="1"/>
            <p:nvPr/>
          </p:nvSpPr>
          <p:spPr>
            <a:xfrm>
              <a:off x="12321859" y="7257822"/>
              <a:ext cx="1523152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SLC22A4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9E165F6-9E0E-D737-2399-FA824DDE94E6}"/>
                </a:ext>
              </a:extLst>
            </p:cNvPr>
            <p:cNvSpPr txBox="1"/>
            <p:nvPr/>
          </p:nvSpPr>
          <p:spPr>
            <a:xfrm>
              <a:off x="12891066" y="6745357"/>
              <a:ext cx="1523152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566105"/>
                <a:gd name="adj6" fmla="val 7030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ELOVL2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94D937F-B09B-4F0A-AA59-67A580825AF8}"/>
                </a:ext>
              </a:extLst>
            </p:cNvPr>
            <p:cNvSpPr txBox="1"/>
            <p:nvPr/>
          </p:nvSpPr>
          <p:spPr>
            <a:xfrm>
              <a:off x="14060911" y="8002765"/>
              <a:ext cx="1523152" cy="830997"/>
            </a:xfrm>
            <a:prstGeom prst="callout2">
              <a:avLst>
                <a:gd name="adj1" fmla="val 94108"/>
                <a:gd name="adj2" fmla="val 43116"/>
                <a:gd name="adj3" fmla="val 113090"/>
                <a:gd name="adj4" fmla="val 61158"/>
                <a:gd name="adj5" fmla="val 164777"/>
                <a:gd name="adj6" fmla="val 6112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SLC22A1-IGF2R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6049A2E-2C6F-4F25-56E7-158D9984BE53}"/>
                </a:ext>
              </a:extLst>
            </p:cNvPr>
            <p:cNvSpPr txBox="1"/>
            <p:nvPr/>
          </p:nvSpPr>
          <p:spPr>
            <a:xfrm>
              <a:off x="14784387" y="6202151"/>
              <a:ext cx="1321112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MLXIPL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D12B910-4DD8-FB83-EE16-18F8C9E63064}"/>
                </a:ext>
              </a:extLst>
            </p:cNvPr>
            <p:cNvSpPr txBox="1"/>
            <p:nvPr/>
          </p:nvSpPr>
          <p:spPr>
            <a:xfrm>
              <a:off x="15982532" y="5161561"/>
              <a:ext cx="1017292" cy="461665"/>
            </a:xfrm>
            <a:prstGeom prst="callout2">
              <a:avLst>
                <a:gd name="adj1" fmla="val 87689"/>
                <a:gd name="adj2" fmla="val 37307"/>
                <a:gd name="adj3" fmla="val 111256"/>
                <a:gd name="adj4" fmla="val 57426"/>
                <a:gd name="adj5" fmla="val 249750"/>
                <a:gd name="adj6" fmla="val 57397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LPL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C37913D-D728-709C-9F97-2B844A348DD9}"/>
                </a:ext>
              </a:extLst>
            </p:cNvPr>
            <p:cNvSpPr txBox="1"/>
            <p:nvPr/>
          </p:nvSpPr>
          <p:spPr>
            <a:xfrm>
              <a:off x="17192791" y="5740486"/>
              <a:ext cx="3038740" cy="461665"/>
            </a:xfrm>
            <a:prstGeom prst="callout2">
              <a:avLst>
                <a:gd name="adj1" fmla="val 87401"/>
                <a:gd name="adj2" fmla="val 19446"/>
                <a:gd name="adj3" fmla="val 149491"/>
                <a:gd name="adj4" fmla="val 3318"/>
                <a:gd name="adj5" fmla="val 278571"/>
                <a:gd name="adj6" fmla="val 328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RP11-136013.2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119E555-0365-4762-2ED9-C62A87F5E0AA}"/>
                </a:ext>
              </a:extLst>
            </p:cNvPr>
            <p:cNvSpPr txBox="1"/>
            <p:nvPr/>
          </p:nvSpPr>
          <p:spPr>
            <a:xfrm>
              <a:off x="18158795" y="7581006"/>
              <a:ext cx="1523152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SLC16A9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3F5E477-C646-4A18-C34F-BF33E26607FB}"/>
                </a:ext>
              </a:extLst>
            </p:cNvPr>
            <p:cNvSpPr txBox="1"/>
            <p:nvPr/>
          </p:nvSpPr>
          <p:spPr>
            <a:xfrm>
              <a:off x="19001215" y="3271271"/>
              <a:ext cx="3403877" cy="830997"/>
            </a:xfrm>
            <a:prstGeom prst="callout2">
              <a:avLst>
                <a:gd name="adj1" fmla="val 89217"/>
                <a:gd name="adj2" fmla="val 22183"/>
                <a:gd name="adj3" fmla="val 100558"/>
                <a:gd name="adj4" fmla="val 39151"/>
                <a:gd name="adj5" fmla="val 161109"/>
                <a:gd name="adj6" fmla="val 39122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FADS1-FADS3,</a:t>
              </a:r>
            </a:p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MYRF, IMEM258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FDCCE6F-E7D0-0BA4-CBFB-2297E378552D}"/>
                </a:ext>
              </a:extLst>
            </p:cNvPr>
            <p:cNvSpPr txBox="1"/>
            <p:nvPr/>
          </p:nvSpPr>
          <p:spPr>
            <a:xfrm>
              <a:off x="21076862" y="4377127"/>
              <a:ext cx="2591184" cy="461665"/>
            </a:xfrm>
            <a:prstGeom prst="callout2">
              <a:avLst>
                <a:gd name="adj1" fmla="val 93802"/>
                <a:gd name="adj2" fmla="val 31005"/>
                <a:gd name="adj3" fmla="val 129595"/>
                <a:gd name="adj4" fmla="val 30959"/>
                <a:gd name="adj5" fmla="val 129015"/>
                <a:gd name="adj6" fmla="val -9402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ZNF259, BUD13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B20664D-7F54-8F44-29FD-B05A7D99743F}"/>
                </a:ext>
              </a:extLst>
            </p:cNvPr>
            <p:cNvSpPr txBox="1"/>
            <p:nvPr/>
          </p:nvSpPr>
          <p:spPr>
            <a:xfrm>
              <a:off x="21323931" y="7011102"/>
              <a:ext cx="1421913" cy="830997"/>
            </a:xfrm>
            <a:prstGeom prst="callout2">
              <a:avLst>
                <a:gd name="adj1" fmla="val 95042"/>
                <a:gd name="adj2" fmla="val 28361"/>
                <a:gd name="adj3" fmla="val 112812"/>
                <a:gd name="adj4" fmla="val 3318"/>
                <a:gd name="adj5" fmla="val 238836"/>
                <a:gd name="adj6" fmla="val 287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MIP</a:t>
              </a:r>
            </a:p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RBMS2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D0F6B92-4AE2-C01E-5A5B-1AD2F288B6A5}"/>
                </a:ext>
              </a:extLst>
            </p:cNvPr>
            <p:cNvSpPr txBox="1"/>
            <p:nvPr/>
          </p:nvSpPr>
          <p:spPr>
            <a:xfrm>
              <a:off x="22132954" y="7866233"/>
              <a:ext cx="1800915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TMEM229B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BFB1434-009F-7EA4-3225-0F902236D0EB}"/>
                </a:ext>
              </a:extLst>
            </p:cNvPr>
            <p:cNvSpPr txBox="1"/>
            <p:nvPr/>
          </p:nvSpPr>
          <p:spPr>
            <a:xfrm>
              <a:off x="22513873" y="5914360"/>
              <a:ext cx="1800915" cy="830997"/>
            </a:xfrm>
            <a:prstGeom prst="callout2">
              <a:avLst>
                <a:gd name="adj1" fmla="val 94108"/>
                <a:gd name="adj2" fmla="val 77675"/>
                <a:gd name="adj3" fmla="val 105449"/>
                <a:gd name="adj4" fmla="val 96164"/>
                <a:gd name="adj5" fmla="val 163249"/>
                <a:gd name="adj6" fmla="val 96136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ALDHA2</a:t>
              </a:r>
            </a:p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LIPC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5E378B6-B34D-B4E5-527B-AB19BD40FA06}"/>
                </a:ext>
              </a:extLst>
            </p:cNvPr>
            <p:cNvSpPr txBox="1"/>
            <p:nvPr/>
          </p:nvSpPr>
          <p:spPr>
            <a:xfrm>
              <a:off x="23008011" y="4655798"/>
              <a:ext cx="1800915" cy="830997"/>
            </a:xfrm>
            <a:prstGeom prst="callout2">
              <a:avLst>
                <a:gd name="adj1" fmla="val 94108"/>
                <a:gd name="adj2" fmla="val 77675"/>
                <a:gd name="adj3" fmla="val 117675"/>
                <a:gd name="adj4" fmla="val 98280"/>
                <a:gd name="adj5" fmla="val 456680"/>
                <a:gd name="adj6" fmla="val 98252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PDXDC1</a:t>
              </a:r>
            </a:p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MYH11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88047E6-F0F8-D358-CD2D-F2B7F31FE856}"/>
                </a:ext>
              </a:extLst>
            </p:cNvPr>
            <p:cNvSpPr txBox="1"/>
            <p:nvPr/>
          </p:nvSpPr>
          <p:spPr>
            <a:xfrm>
              <a:off x="25040884" y="6283692"/>
              <a:ext cx="1421913" cy="461665"/>
            </a:xfrm>
            <a:prstGeom prst="callout2">
              <a:avLst>
                <a:gd name="adj1" fmla="val 95042"/>
                <a:gd name="adj2" fmla="val 28361"/>
                <a:gd name="adj3" fmla="val 112812"/>
                <a:gd name="adj4" fmla="val 3318"/>
                <a:gd name="adj5" fmla="val 238836"/>
                <a:gd name="adj6" fmla="val 287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az-Cyrl-AZ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СЕТР</a:t>
              </a:r>
              <a:endParaRPr lang="en-US" sz="24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E409CE5-5EA0-5109-9135-ECC4B83B3255}"/>
                </a:ext>
              </a:extLst>
            </p:cNvPr>
            <p:cNvSpPr txBox="1"/>
            <p:nvPr/>
          </p:nvSpPr>
          <p:spPr>
            <a:xfrm>
              <a:off x="25344794" y="8904179"/>
              <a:ext cx="1219603" cy="461665"/>
            </a:xfrm>
            <a:prstGeom prst="callout2">
              <a:avLst>
                <a:gd name="adj1" fmla="val 84938"/>
                <a:gd name="adj2" fmla="val 43555"/>
                <a:gd name="adj3" fmla="val 94751"/>
                <a:gd name="adj4" fmla="val 31393"/>
                <a:gd name="adj5" fmla="val 211237"/>
                <a:gd name="adj6" fmla="val 3032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MED1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939B82C-E0C3-8282-7E08-573EE6B9176F}"/>
                </a:ext>
              </a:extLst>
            </p:cNvPr>
            <p:cNvSpPr txBox="1"/>
            <p:nvPr/>
          </p:nvSpPr>
          <p:spPr>
            <a:xfrm>
              <a:off x="24859726" y="7165186"/>
              <a:ext cx="1800915" cy="769441"/>
            </a:xfrm>
            <a:prstGeom prst="callout2">
              <a:avLst>
                <a:gd name="adj1" fmla="val 94108"/>
                <a:gd name="adj2" fmla="val 77675"/>
                <a:gd name="adj3" fmla="val 105449"/>
                <a:gd name="adj4" fmla="val 96164"/>
                <a:gd name="adj5" fmla="val 163249"/>
                <a:gd name="adj6" fmla="val 96136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LDLR</a:t>
              </a:r>
            </a:p>
            <a:p>
              <a:pPr algn="r"/>
              <a:r>
                <a:rPr lang="en-US" sz="2000" i="1" dirty="0">
                  <a:latin typeface="Arial" panose="020B0604020202020204" pitchFamily="34" charset="0"/>
                  <a:cs typeface="Arial" panose="020B0604020202020204" pitchFamily="34" charset="0"/>
                </a:rPr>
                <a:t>SMARCA4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3EEC510-5217-AD12-3908-A510C83E00F8}"/>
                </a:ext>
              </a:extLst>
            </p:cNvPr>
            <p:cNvSpPr txBox="1"/>
            <p:nvPr/>
          </p:nvSpPr>
          <p:spPr>
            <a:xfrm>
              <a:off x="25091684" y="5417837"/>
              <a:ext cx="1800915" cy="461665"/>
            </a:xfrm>
            <a:prstGeom prst="callout2">
              <a:avLst>
                <a:gd name="adj1" fmla="val 94108"/>
                <a:gd name="adj2" fmla="val 77675"/>
                <a:gd name="adj3" fmla="val 105449"/>
                <a:gd name="adj4" fmla="val 96164"/>
                <a:gd name="adj5" fmla="val 163249"/>
                <a:gd name="adj6" fmla="val 96136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APOE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89D9FB2-93D8-BA28-DBB5-9DE7D2ED9AFF}"/>
                </a:ext>
              </a:extLst>
            </p:cNvPr>
            <p:cNvSpPr txBox="1"/>
            <p:nvPr/>
          </p:nvSpPr>
          <p:spPr>
            <a:xfrm>
              <a:off x="27126689" y="7207022"/>
              <a:ext cx="1421913" cy="461665"/>
            </a:xfrm>
            <a:prstGeom prst="callout2">
              <a:avLst>
                <a:gd name="adj1" fmla="val 95042"/>
                <a:gd name="adj2" fmla="val 28361"/>
                <a:gd name="adj3" fmla="val 121065"/>
                <a:gd name="adj4" fmla="val 3318"/>
                <a:gd name="adj5" fmla="val 395638"/>
                <a:gd name="adj6" fmla="val 287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SPTLC3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0766FC8-F845-969C-D50F-C0AC8315D001}"/>
                </a:ext>
              </a:extLst>
            </p:cNvPr>
            <p:cNvSpPr txBox="1"/>
            <p:nvPr/>
          </p:nvSpPr>
          <p:spPr>
            <a:xfrm>
              <a:off x="26949887" y="8229257"/>
              <a:ext cx="1800915" cy="830997"/>
            </a:xfrm>
            <a:prstGeom prst="callout2">
              <a:avLst>
                <a:gd name="adj1" fmla="val 95636"/>
                <a:gd name="adj2" fmla="val 68507"/>
                <a:gd name="adj3" fmla="val 105449"/>
                <a:gd name="adj4" fmla="val 89112"/>
                <a:gd name="adj5" fmla="val 201456"/>
                <a:gd name="adj6" fmla="val 89084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IL17REL</a:t>
              </a:r>
            </a:p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TTLL8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F57371DC-8E6D-83A9-F885-7F89262ED55A}"/>
                </a:ext>
              </a:extLst>
            </p:cNvPr>
            <p:cNvGrpSpPr/>
            <p:nvPr/>
          </p:nvGrpSpPr>
          <p:grpSpPr>
            <a:xfrm>
              <a:off x="9053387" y="3121801"/>
              <a:ext cx="6238699" cy="2613811"/>
              <a:chOff x="5807425" y="931046"/>
              <a:chExt cx="6238699" cy="2613811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8A15772A-2D7B-9C0D-AB40-2A89F5FA90C2}"/>
                  </a:ext>
                </a:extLst>
              </p:cNvPr>
              <p:cNvSpPr/>
              <p:nvPr/>
            </p:nvSpPr>
            <p:spPr>
              <a:xfrm>
                <a:off x="5807425" y="931046"/>
                <a:ext cx="6166116" cy="26138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2225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3018ADFE-C9AF-6863-142F-A597C75BA5C4}"/>
                  </a:ext>
                </a:extLst>
              </p:cNvPr>
              <p:cNvSpPr/>
              <p:nvPr/>
            </p:nvSpPr>
            <p:spPr>
              <a:xfrm>
                <a:off x="5994846" y="1684423"/>
                <a:ext cx="228600" cy="228600"/>
              </a:xfrm>
              <a:prstGeom prst="ellipse">
                <a:avLst/>
              </a:prstGeom>
              <a:solidFill>
                <a:srgbClr val="E50C1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306BFC7B-FB0D-2759-AB8E-45BC887E0D45}"/>
                  </a:ext>
                </a:extLst>
              </p:cNvPr>
              <p:cNvSpPr txBox="1"/>
              <p:nvPr/>
            </p:nvSpPr>
            <p:spPr>
              <a:xfrm>
                <a:off x="6332785" y="1598109"/>
                <a:ext cx="2676461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Amino acids</a:t>
                </a: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90C4C958-F76E-EB97-CF50-7B4AF556C748}"/>
                  </a:ext>
                </a:extLst>
              </p:cNvPr>
              <p:cNvSpPr/>
              <p:nvPr/>
            </p:nvSpPr>
            <p:spPr>
              <a:xfrm>
                <a:off x="5990349" y="2154662"/>
                <a:ext cx="228600" cy="228600"/>
              </a:xfrm>
              <a:prstGeom prst="ellipse">
                <a:avLst/>
              </a:prstGeom>
              <a:solidFill>
                <a:srgbClr val="46AB4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39040ABE-5B4C-B710-130D-46FAF67FD251}"/>
                  </a:ext>
                </a:extLst>
              </p:cNvPr>
              <p:cNvSpPr txBox="1"/>
              <p:nvPr/>
            </p:nvSpPr>
            <p:spPr>
              <a:xfrm>
                <a:off x="6328288" y="2068348"/>
                <a:ext cx="3786744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Lipid metabolites</a:t>
                </a: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46250F32-0AAE-EA98-6D30-26AEA2B2D15C}"/>
                  </a:ext>
                </a:extLst>
              </p:cNvPr>
              <p:cNvSpPr/>
              <p:nvPr/>
            </p:nvSpPr>
            <p:spPr>
              <a:xfrm>
                <a:off x="5993270" y="2586383"/>
                <a:ext cx="228600" cy="228600"/>
              </a:xfrm>
              <a:prstGeom prst="ellipse">
                <a:avLst/>
              </a:prstGeom>
              <a:solidFill>
                <a:srgbClr val="2D78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2EC0436C-419B-3A21-8C1B-49C143B3C537}"/>
                  </a:ext>
                </a:extLst>
              </p:cNvPr>
              <p:cNvSpPr txBox="1"/>
              <p:nvPr/>
            </p:nvSpPr>
            <p:spPr>
              <a:xfrm>
                <a:off x="6331209" y="2542599"/>
                <a:ext cx="5642332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Carbohydrates/energy metabolites</a:t>
                </a: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A4092097-D571-24E9-4BE7-7A8EB931F9ED}"/>
                  </a:ext>
                </a:extLst>
              </p:cNvPr>
              <p:cNvSpPr/>
              <p:nvPr/>
            </p:nvSpPr>
            <p:spPr>
              <a:xfrm>
                <a:off x="5993270" y="3079141"/>
                <a:ext cx="228600" cy="228600"/>
              </a:xfrm>
              <a:prstGeom prst="ellipse">
                <a:avLst/>
              </a:prstGeom>
              <a:solidFill>
                <a:srgbClr val="6E309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2BD159A4-D880-3010-2E7A-4746B1747829}"/>
                  </a:ext>
                </a:extLst>
              </p:cNvPr>
              <p:cNvSpPr txBox="1"/>
              <p:nvPr/>
            </p:nvSpPr>
            <p:spPr>
              <a:xfrm>
                <a:off x="6331209" y="3014092"/>
                <a:ext cx="5642332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Other metabolites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E52A6365-9DA7-29F9-EC13-BF737AF0245A}"/>
                  </a:ext>
                </a:extLst>
              </p:cNvPr>
              <p:cNvSpPr txBox="1"/>
              <p:nvPr/>
            </p:nvSpPr>
            <p:spPr>
              <a:xfrm>
                <a:off x="5906705" y="1113699"/>
                <a:ext cx="6139419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SNPs associated with (at </a:t>
                </a:r>
                <a:r>
                  <a:rPr lang="en-US" sz="28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&lt;5e-8) </a:t>
                </a: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27889F1-02D5-9184-7153-D66770E36B4F}"/>
              </a:ext>
            </a:extLst>
          </p:cNvPr>
          <p:cNvGrpSpPr/>
          <p:nvPr/>
        </p:nvGrpSpPr>
        <p:grpSpPr>
          <a:xfrm>
            <a:off x="3984717" y="14170979"/>
            <a:ext cx="25119261" cy="11337537"/>
            <a:chOff x="3984717" y="14170979"/>
            <a:chExt cx="25119261" cy="11337537"/>
          </a:xfrm>
        </p:grpSpPr>
        <p:pic>
          <p:nvPicPr>
            <p:cNvPr id="12" name="Picture 11" descr="A graph of a number of numbers&#10;&#10;Description automatically generated with medium confidence">
              <a:extLst>
                <a:ext uri="{FF2B5EF4-FFF2-40B4-BE49-F238E27FC236}">
                  <a16:creationId xmlns:a16="http://schemas.microsoft.com/office/drawing/2014/main" id="{12227306-4F1B-564B-1DF8-0D3119590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7583" t="12079" r="8620"/>
            <a:stretch/>
          </p:blipFill>
          <p:spPr>
            <a:xfrm>
              <a:off x="5686785" y="14894396"/>
              <a:ext cx="23064017" cy="10370976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949BEED-E069-5A50-ED8D-6742288B9016}"/>
                </a:ext>
              </a:extLst>
            </p:cNvPr>
            <p:cNvSpPr/>
            <p:nvPr/>
          </p:nvSpPr>
          <p:spPr>
            <a:xfrm>
              <a:off x="27560351" y="14170979"/>
              <a:ext cx="1480127" cy="420477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3523941-FE7C-B2BF-AE6B-58C1037550C8}"/>
                </a:ext>
              </a:extLst>
            </p:cNvPr>
            <p:cNvSpPr txBox="1"/>
            <p:nvPr/>
          </p:nvSpPr>
          <p:spPr>
            <a:xfrm>
              <a:off x="27479225" y="14234479"/>
              <a:ext cx="1624753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SNP density</a:t>
              </a:r>
            </a:p>
          </p:txBody>
        </p:sp>
        <p:pic>
          <p:nvPicPr>
            <p:cNvPr id="14" name="Picture 13" descr="A graph of a number of numbers&#10;&#10;Description automatically generated with medium confidence">
              <a:extLst>
                <a:ext uri="{FF2B5EF4-FFF2-40B4-BE49-F238E27FC236}">
                  <a16:creationId xmlns:a16="http://schemas.microsoft.com/office/drawing/2014/main" id="{37CADA2E-A3EE-1FEE-898C-2BF7494DA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91058" t="13037" r="4450" b="59184"/>
            <a:stretch/>
          </p:blipFill>
          <p:spPr>
            <a:xfrm>
              <a:off x="27692128" y="14935206"/>
              <a:ext cx="1236522" cy="3276760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28171A7-20DB-D3F0-2727-9F120B068FE1}"/>
                </a:ext>
              </a:extLst>
            </p:cNvPr>
            <p:cNvGrpSpPr/>
            <p:nvPr/>
          </p:nvGrpSpPr>
          <p:grpSpPr>
            <a:xfrm>
              <a:off x="9053386" y="14307342"/>
              <a:ext cx="6929147" cy="2613811"/>
              <a:chOff x="5807424" y="931046"/>
              <a:chExt cx="6929147" cy="2613811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6235288-B8AF-53B3-37CD-71D7D01234E4}"/>
                  </a:ext>
                </a:extLst>
              </p:cNvPr>
              <p:cNvSpPr/>
              <p:nvPr/>
            </p:nvSpPr>
            <p:spPr>
              <a:xfrm>
                <a:off x="5807424" y="931046"/>
                <a:ext cx="6929147" cy="26138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2225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2874E75D-A36A-AC7A-4FD5-BFC70B4B3B11}"/>
                  </a:ext>
                </a:extLst>
              </p:cNvPr>
              <p:cNvSpPr/>
              <p:nvPr/>
            </p:nvSpPr>
            <p:spPr>
              <a:xfrm>
                <a:off x="5994846" y="1684423"/>
                <a:ext cx="228600" cy="228600"/>
              </a:xfrm>
              <a:prstGeom prst="ellipse">
                <a:avLst/>
              </a:prstGeom>
              <a:solidFill>
                <a:srgbClr val="E50C1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4DB5F25-44D8-ED89-D9DB-3262FC5B2023}"/>
                  </a:ext>
                </a:extLst>
              </p:cNvPr>
              <p:cNvSpPr txBox="1"/>
              <p:nvPr/>
            </p:nvSpPr>
            <p:spPr>
              <a:xfrm>
                <a:off x="6332785" y="1598109"/>
                <a:ext cx="2676461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Amino acids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C8B9D77-494A-95CE-86E6-EDAD7FACDFAB}"/>
                  </a:ext>
                </a:extLst>
              </p:cNvPr>
              <p:cNvSpPr/>
              <p:nvPr/>
            </p:nvSpPr>
            <p:spPr>
              <a:xfrm>
                <a:off x="5990349" y="2154662"/>
                <a:ext cx="228600" cy="228600"/>
              </a:xfrm>
              <a:prstGeom prst="ellipse">
                <a:avLst/>
              </a:prstGeom>
              <a:solidFill>
                <a:srgbClr val="46AB4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23DAB62-7169-567C-04E3-D118732D2B3B}"/>
                  </a:ext>
                </a:extLst>
              </p:cNvPr>
              <p:cNvSpPr txBox="1"/>
              <p:nvPr/>
            </p:nvSpPr>
            <p:spPr>
              <a:xfrm>
                <a:off x="6328288" y="2068348"/>
                <a:ext cx="3786744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Lipid metabolites</a:t>
                </a: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5A78EC5-8DD2-B0AA-49BC-ADE6D8D56DDB}"/>
                  </a:ext>
                </a:extLst>
              </p:cNvPr>
              <p:cNvSpPr/>
              <p:nvPr/>
            </p:nvSpPr>
            <p:spPr>
              <a:xfrm>
                <a:off x="5993270" y="2586383"/>
                <a:ext cx="228600" cy="228600"/>
              </a:xfrm>
              <a:prstGeom prst="ellipse">
                <a:avLst/>
              </a:prstGeom>
              <a:solidFill>
                <a:srgbClr val="2D78B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008C257-9934-9696-4852-2C715C56D6BE}"/>
                  </a:ext>
                </a:extLst>
              </p:cNvPr>
              <p:cNvSpPr txBox="1"/>
              <p:nvPr/>
            </p:nvSpPr>
            <p:spPr>
              <a:xfrm>
                <a:off x="6331209" y="2542599"/>
                <a:ext cx="5642332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Carbohydrates/energy metabolites</a:t>
                </a: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9D83DB7-024D-113A-B57E-44FB3A4F38A8}"/>
                  </a:ext>
                </a:extLst>
              </p:cNvPr>
              <p:cNvSpPr/>
              <p:nvPr/>
            </p:nvSpPr>
            <p:spPr>
              <a:xfrm>
                <a:off x="5993270" y="3079141"/>
                <a:ext cx="228600" cy="228600"/>
              </a:xfrm>
              <a:prstGeom prst="ellipse">
                <a:avLst/>
              </a:prstGeom>
              <a:solidFill>
                <a:srgbClr val="6E309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03C2ED3-C57B-C844-628F-0B6353F7703F}"/>
                  </a:ext>
                </a:extLst>
              </p:cNvPr>
              <p:cNvSpPr txBox="1"/>
              <p:nvPr/>
            </p:nvSpPr>
            <p:spPr>
              <a:xfrm>
                <a:off x="6331209" y="3014092"/>
                <a:ext cx="5642332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Other metabolites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FEEEF69-B962-DA20-251C-D3BFB97760A8}"/>
                  </a:ext>
                </a:extLst>
              </p:cNvPr>
              <p:cNvSpPr txBox="1"/>
              <p:nvPr/>
            </p:nvSpPr>
            <p:spPr>
              <a:xfrm>
                <a:off x="5906705" y="1113699"/>
                <a:ext cx="6782413" cy="437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SNPs associated with (at </a:t>
                </a:r>
                <a:r>
                  <a:rPr lang="en-US" sz="28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&lt;1.09e-10) 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262356A-AD2F-41DB-067E-3B306CEEA37B}"/>
                </a:ext>
              </a:extLst>
            </p:cNvPr>
            <p:cNvSpPr txBox="1"/>
            <p:nvPr/>
          </p:nvSpPr>
          <p:spPr>
            <a:xfrm>
              <a:off x="14094222" y="25022229"/>
              <a:ext cx="6782413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Chromosome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7A462B5-31F1-FC77-418A-7CDA319DDCFB}"/>
                </a:ext>
              </a:extLst>
            </p:cNvPr>
            <p:cNvSpPr txBox="1"/>
            <p:nvPr/>
          </p:nvSpPr>
          <p:spPr>
            <a:xfrm>
              <a:off x="6320128" y="14624016"/>
              <a:ext cx="1218859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GCKR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D4AAE35-E09F-9745-8906-993FF30F70F8}"/>
                </a:ext>
              </a:extLst>
            </p:cNvPr>
            <p:cNvSpPr txBox="1"/>
            <p:nvPr/>
          </p:nvSpPr>
          <p:spPr>
            <a:xfrm>
              <a:off x="8635020" y="18722962"/>
              <a:ext cx="1480127" cy="461665"/>
            </a:xfrm>
            <a:prstGeom prst="callout2">
              <a:avLst>
                <a:gd name="adj1" fmla="val 87401"/>
                <a:gd name="adj2" fmla="val 29854"/>
                <a:gd name="adj3" fmla="val 215513"/>
                <a:gd name="adj4" fmla="val 30465"/>
                <a:gd name="adj5" fmla="val 220802"/>
                <a:gd name="adj6" fmla="val 328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CPS1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3C6F245-84BB-D35A-05B1-4F25AEEB52F4}"/>
                </a:ext>
              </a:extLst>
            </p:cNvPr>
            <p:cNvSpPr txBox="1"/>
            <p:nvPr/>
          </p:nvSpPr>
          <p:spPr>
            <a:xfrm>
              <a:off x="10089386" y="19223261"/>
              <a:ext cx="1218859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PPM1K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4E458CD-F51C-2612-6B6F-90AE8306A61F}"/>
                </a:ext>
              </a:extLst>
            </p:cNvPr>
            <p:cNvSpPr txBox="1"/>
            <p:nvPr/>
          </p:nvSpPr>
          <p:spPr>
            <a:xfrm>
              <a:off x="11720988" y="18356239"/>
              <a:ext cx="1523152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SLC22A4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76C21D3-7571-65BD-40BB-FE48C3969BB1}"/>
                </a:ext>
              </a:extLst>
            </p:cNvPr>
            <p:cNvSpPr txBox="1"/>
            <p:nvPr/>
          </p:nvSpPr>
          <p:spPr>
            <a:xfrm>
              <a:off x="13249344" y="18523977"/>
              <a:ext cx="1523152" cy="830997"/>
            </a:xfrm>
            <a:prstGeom prst="callout2">
              <a:avLst>
                <a:gd name="adj1" fmla="val 94108"/>
                <a:gd name="adj2" fmla="val 43116"/>
                <a:gd name="adj3" fmla="val 113090"/>
                <a:gd name="adj4" fmla="val 61158"/>
                <a:gd name="adj5" fmla="val 231378"/>
                <a:gd name="adj6" fmla="val 6112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SLC22A1-IGF2R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F001FBC-BDFF-362B-3B0E-56BA4FEA4060}"/>
                </a:ext>
              </a:extLst>
            </p:cNvPr>
            <p:cNvSpPr txBox="1"/>
            <p:nvPr/>
          </p:nvSpPr>
          <p:spPr>
            <a:xfrm>
              <a:off x="14356495" y="19645957"/>
              <a:ext cx="1321112" cy="461665"/>
            </a:xfrm>
            <a:prstGeom prst="callout2">
              <a:avLst>
                <a:gd name="adj1" fmla="val 100574"/>
                <a:gd name="adj2" fmla="val 43181"/>
                <a:gd name="adj3" fmla="val 87656"/>
                <a:gd name="adj4" fmla="val 43162"/>
                <a:gd name="adj5" fmla="val 171277"/>
                <a:gd name="adj6" fmla="val 431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MLXIPL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A0F8A5C-4654-EE3E-CAF0-DD81279BA293}"/>
                </a:ext>
              </a:extLst>
            </p:cNvPr>
            <p:cNvSpPr txBox="1"/>
            <p:nvPr/>
          </p:nvSpPr>
          <p:spPr>
            <a:xfrm>
              <a:off x="15272643" y="17214550"/>
              <a:ext cx="1017292" cy="461665"/>
            </a:xfrm>
            <a:prstGeom prst="callout2">
              <a:avLst>
                <a:gd name="adj1" fmla="val 92295"/>
                <a:gd name="adj2" fmla="val 37307"/>
                <a:gd name="adj3" fmla="val 102043"/>
                <a:gd name="adj4" fmla="val 59516"/>
                <a:gd name="adj5" fmla="val 185263"/>
                <a:gd name="adj6" fmla="val 59487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LPL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84C9FCC-0517-5667-7984-D5D5603A7B0E}"/>
                </a:ext>
              </a:extLst>
            </p:cNvPr>
            <p:cNvSpPr txBox="1"/>
            <p:nvPr/>
          </p:nvSpPr>
          <p:spPr>
            <a:xfrm>
              <a:off x="16587606" y="18261297"/>
              <a:ext cx="3038740" cy="461665"/>
            </a:xfrm>
            <a:prstGeom prst="callout2">
              <a:avLst>
                <a:gd name="adj1" fmla="val 87401"/>
                <a:gd name="adj2" fmla="val 19446"/>
                <a:gd name="adj3" fmla="val 149491"/>
                <a:gd name="adj4" fmla="val 3318"/>
                <a:gd name="adj5" fmla="val 278571"/>
                <a:gd name="adj6" fmla="val 3289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RP11-136013.2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B1A7575-06DC-4AB2-2B67-CA0CCD406412}"/>
                </a:ext>
              </a:extLst>
            </p:cNvPr>
            <p:cNvSpPr txBox="1"/>
            <p:nvPr/>
          </p:nvSpPr>
          <p:spPr>
            <a:xfrm>
              <a:off x="17964282" y="19254837"/>
              <a:ext cx="1523152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SLC16A9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8EFA792-F4E5-4619-24B5-39D356AC44B9}"/>
                </a:ext>
              </a:extLst>
            </p:cNvPr>
            <p:cNvSpPr txBox="1"/>
            <p:nvPr/>
          </p:nvSpPr>
          <p:spPr>
            <a:xfrm>
              <a:off x="17194088" y="14759520"/>
              <a:ext cx="3403877" cy="830997"/>
            </a:xfrm>
            <a:prstGeom prst="callout2">
              <a:avLst>
                <a:gd name="adj1" fmla="val 100800"/>
                <a:gd name="adj2" fmla="val 35615"/>
                <a:gd name="adj3" fmla="val 120828"/>
                <a:gd name="adj4" fmla="val 35616"/>
                <a:gd name="adj5" fmla="val 120569"/>
                <a:gd name="adj6" fmla="val 78710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FADS1-FADS3,</a:t>
              </a:r>
            </a:p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MYRF, IMEM258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57D6974B-4B7B-9131-75B4-9CCD9713CCC4}"/>
                </a:ext>
              </a:extLst>
            </p:cNvPr>
            <p:cNvSpPr txBox="1"/>
            <p:nvPr/>
          </p:nvSpPr>
          <p:spPr>
            <a:xfrm>
              <a:off x="20724086" y="14904241"/>
              <a:ext cx="2591184" cy="461665"/>
            </a:xfrm>
            <a:prstGeom prst="callout2">
              <a:avLst>
                <a:gd name="adj1" fmla="val 93802"/>
                <a:gd name="adj2" fmla="val 31005"/>
                <a:gd name="adj3" fmla="val 129595"/>
                <a:gd name="adj4" fmla="val 30959"/>
                <a:gd name="adj5" fmla="val 129015"/>
                <a:gd name="adj6" fmla="val -9402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ZNF259, BUD13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607221BE-1BC5-691D-81B9-F984229BE4B5}"/>
                </a:ext>
              </a:extLst>
            </p:cNvPr>
            <p:cNvSpPr txBox="1"/>
            <p:nvPr/>
          </p:nvSpPr>
          <p:spPr>
            <a:xfrm>
              <a:off x="20950542" y="18885505"/>
              <a:ext cx="1421913" cy="830997"/>
            </a:xfrm>
            <a:prstGeom prst="callout2">
              <a:avLst>
                <a:gd name="adj1" fmla="val 95042"/>
                <a:gd name="adj2" fmla="val 28361"/>
                <a:gd name="adj3" fmla="val 112812"/>
                <a:gd name="adj4" fmla="val 3318"/>
                <a:gd name="adj5" fmla="val 238836"/>
                <a:gd name="adj6" fmla="val 287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MIP</a:t>
              </a:r>
            </a:p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RBMS2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D2B92394-8711-AE0D-EE83-093D5CD7D8F7}"/>
                </a:ext>
              </a:extLst>
            </p:cNvPr>
            <p:cNvSpPr txBox="1"/>
            <p:nvPr/>
          </p:nvSpPr>
          <p:spPr>
            <a:xfrm>
              <a:off x="21867132" y="18823066"/>
              <a:ext cx="1800915" cy="461665"/>
            </a:xfrm>
            <a:prstGeom prst="callout2">
              <a:avLst>
                <a:gd name="adj1" fmla="val 84938"/>
                <a:gd name="adj2" fmla="val 52288"/>
                <a:gd name="adj3" fmla="val 108505"/>
                <a:gd name="adj4" fmla="val 68662"/>
                <a:gd name="adj5" fmla="val 244248"/>
                <a:gd name="adj6" fmla="val 68633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TMEM229B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7C6ABCE-DFAA-315E-054A-0BE2D719682B}"/>
                </a:ext>
              </a:extLst>
            </p:cNvPr>
            <p:cNvSpPr txBox="1"/>
            <p:nvPr/>
          </p:nvSpPr>
          <p:spPr>
            <a:xfrm>
              <a:off x="22307402" y="16838029"/>
              <a:ext cx="1800915" cy="830997"/>
            </a:xfrm>
            <a:prstGeom prst="callout2">
              <a:avLst>
                <a:gd name="adj1" fmla="val 94108"/>
                <a:gd name="adj2" fmla="val 77675"/>
                <a:gd name="adj3" fmla="val 105449"/>
                <a:gd name="adj4" fmla="val 96164"/>
                <a:gd name="adj5" fmla="val 163249"/>
                <a:gd name="adj6" fmla="val 96136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ALDHA2</a:t>
              </a:r>
            </a:p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LIPC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E1E6DA6E-9545-C819-C1DC-7D1FE8A55CBF}"/>
                </a:ext>
              </a:extLst>
            </p:cNvPr>
            <p:cNvSpPr txBox="1"/>
            <p:nvPr/>
          </p:nvSpPr>
          <p:spPr>
            <a:xfrm>
              <a:off x="22774050" y="15763889"/>
              <a:ext cx="1800915" cy="830997"/>
            </a:xfrm>
            <a:prstGeom prst="callout2">
              <a:avLst>
                <a:gd name="adj1" fmla="val 94108"/>
                <a:gd name="adj2" fmla="val 77675"/>
                <a:gd name="adj3" fmla="val 117675"/>
                <a:gd name="adj4" fmla="val 98280"/>
                <a:gd name="adj5" fmla="val 549343"/>
                <a:gd name="adj6" fmla="val 99588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PDXDC1</a:t>
              </a:r>
            </a:p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MYH11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139BCB81-0419-46B5-D3EC-5A488B9FE187}"/>
                </a:ext>
              </a:extLst>
            </p:cNvPr>
            <p:cNvSpPr txBox="1"/>
            <p:nvPr/>
          </p:nvSpPr>
          <p:spPr>
            <a:xfrm>
              <a:off x="24829142" y="17825638"/>
              <a:ext cx="1421913" cy="461665"/>
            </a:xfrm>
            <a:prstGeom prst="callout2">
              <a:avLst>
                <a:gd name="adj1" fmla="val 95042"/>
                <a:gd name="adj2" fmla="val 28361"/>
                <a:gd name="adj3" fmla="val 112812"/>
                <a:gd name="adj4" fmla="val 3318"/>
                <a:gd name="adj5" fmla="val 238836"/>
                <a:gd name="adj6" fmla="val 287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az-Cyrl-AZ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СЕТР</a:t>
              </a:r>
              <a:endParaRPr lang="en-US" sz="24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F157078-0F64-9548-1C03-641980114DF0}"/>
                </a:ext>
              </a:extLst>
            </p:cNvPr>
            <p:cNvSpPr txBox="1"/>
            <p:nvPr/>
          </p:nvSpPr>
          <p:spPr>
            <a:xfrm>
              <a:off x="25019089" y="16494993"/>
              <a:ext cx="1800915" cy="461665"/>
            </a:xfrm>
            <a:prstGeom prst="callout2">
              <a:avLst>
                <a:gd name="adj1" fmla="val 94108"/>
                <a:gd name="adj2" fmla="val 77675"/>
                <a:gd name="adj3" fmla="val 105449"/>
                <a:gd name="adj4" fmla="val 96164"/>
                <a:gd name="adj5" fmla="val 163249"/>
                <a:gd name="adj6" fmla="val 96136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APOE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5256A7A-7603-74E9-7819-DB8FB4659C40}"/>
                </a:ext>
              </a:extLst>
            </p:cNvPr>
            <p:cNvSpPr txBox="1"/>
            <p:nvPr/>
          </p:nvSpPr>
          <p:spPr>
            <a:xfrm>
              <a:off x="27063841" y="18692557"/>
              <a:ext cx="1421913" cy="461665"/>
            </a:xfrm>
            <a:prstGeom prst="callout2">
              <a:avLst>
                <a:gd name="adj1" fmla="val 95042"/>
                <a:gd name="adj2" fmla="val 28361"/>
                <a:gd name="adj3" fmla="val 121065"/>
                <a:gd name="adj4" fmla="val 3318"/>
                <a:gd name="adj5" fmla="val 265332"/>
                <a:gd name="adj6" fmla="val 2871"/>
              </a:avLst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SPTLC3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37C4DAD-F835-D16F-918A-9E4DA884BC2D}"/>
                </a:ext>
              </a:extLst>
            </p:cNvPr>
            <p:cNvSpPr txBox="1"/>
            <p:nvPr/>
          </p:nvSpPr>
          <p:spPr>
            <a:xfrm rot="16200000">
              <a:off x="1033631" y="19013972"/>
              <a:ext cx="6782413" cy="880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Counts of significant SNP-metabolite associations (log2-scale)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79A9DD4-1BC3-E747-98BA-AADB637118E5}"/>
                </a:ext>
              </a:extLst>
            </p:cNvPr>
            <p:cNvSpPr txBox="1"/>
            <p:nvPr/>
          </p:nvSpPr>
          <p:spPr>
            <a:xfrm>
              <a:off x="4963403" y="14780785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63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36EDD7F-A2E4-8A8E-3D40-732225F9D572}"/>
                </a:ext>
              </a:extLst>
            </p:cNvPr>
            <p:cNvSpPr txBox="1"/>
            <p:nvPr/>
          </p:nvSpPr>
          <p:spPr>
            <a:xfrm>
              <a:off x="4963403" y="16146190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31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59440CD-6275-3F0D-5B99-D4798036392F}"/>
                </a:ext>
              </a:extLst>
            </p:cNvPr>
            <p:cNvSpPr txBox="1"/>
            <p:nvPr/>
          </p:nvSpPr>
          <p:spPr>
            <a:xfrm>
              <a:off x="4973337" y="17519354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E0AC7FB-DC1A-B448-F154-CEFA612A8967}"/>
                </a:ext>
              </a:extLst>
            </p:cNvPr>
            <p:cNvSpPr txBox="1"/>
            <p:nvPr/>
          </p:nvSpPr>
          <p:spPr>
            <a:xfrm>
              <a:off x="4953558" y="18892518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D91EB-6C53-9468-DDEF-A7194A681ED2}"/>
                </a:ext>
              </a:extLst>
            </p:cNvPr>
            <p:cNvSpPr txBox="1"/>
            <p:nvPr/>
          </p:nvSpPr>
          <p:spPr>
            <a:xfrm>
              <a:off x="4963402" y="20308212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F758CA-278A-BF94-4B3C-8B99C413265E}"/>
                </a:ext>
              </a:extLst>
            </p:cNvPr>
            <p:cNvSpPr txBox="1"/>
            <p:nvPr/>
          </p:nvSpPr>
          <p:spPr>
            <a:xfrm>
              <a:off x="4973336" y="23075805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755F492-68C1-6163-1FA1-B3B9BE75A922}"/>
                </a:ext>
              </a:extLst>
            </p:cNvPr>
            <p:cNvSpPr txBox="1"/>
            <p:nvPr/>
          </p:nvSpPr>
          <p:spPr>
            <a:xfrm>
              <a:off x="4956979" y="21695702"/>
              <a:ext cx="765547" cy="4862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5CE82BF-EE77-9EF6-1256-31C60C97FB5A}"/>
              </a:ext>
            </a:extLst>
          </p:cNvPr>
          <p:cNvSpPr txBox="1"/>
          <p:nvPr/>
        </p:nvSpPr>
        <p:spPr>
          <a:xfrm>
            <a:off x="2542014" y="1243426"/>
            <a:ext cx="228027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5400" dirty="0"/>
              <a:t>Extended Data Figure 4. Genetic determinants of T2D-associated metabolites. </a:t>
            </a:r>
          </a:p>
        </p:txBody>
      </p:sp>
    </p:spTree>
    <p:extLst>
      <p:ext uri="{BB962C8B-B14F-4D97-AF65-F5344CB8AC3E}">
        <p14:creationId xmlns:p14="http://schemas.microsoft.com/office/powerpoint/2010/main" val="967340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145</Words>
  <Application>Microsoft Macintosh PowerPoint</Application>
  <PresentationFormat>Custom</PresentationFormat>
  <Paragraphs>81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341</cp:revision>
  <cp:lastPrinted>2025-08-29T19:11:18Z</cp:lastPrinted>
  <dcterms:created xsi:type="dcterms:W3CDTF">2021-06-24T18:44:32Z</dcterms:created>
  <dcterms:modified xsi:type="dcterms:W3CDTF">2025-10-14T06:04:08Z</dcterms:modified>
</cp:coreProperties>
</file>