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2" r:id="rId1"/>
  </p:sldMasterIdLst>
  <p:notesMasterIdLst>
    <p:notesMasterId r:id="rId3"/>
  </p:notesMasterIdLst>
  <p:sldIdLst>
    <p:sldId id="307" r:id="rId2"/>
  </p:sldIdLst>
  <p:sldSz cx="32918400" cy="2743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640" userDrawn="1">
          <p15:clr>
            <a:srgbClr val="A4A3A4"/>
          </p15:clr>
        </p15:guide>
        <p15:guide id="2" pos="1036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, Jun" initials="LJ" lastIdx="1" clrIdx="0">
    <p:extLst>
      <p:ext uri="{19B8F6BF-5375-455C-9EA6-DF929625EA0E}">
        <p15:presenceInfo xmlns:p15="http://schemas.microsoft.com/office/powerpoint/2012/main" userId="S::junli@hsph.harvard.edu::0f07de65-442e-4b63-84c8-e1e92af111e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DFF0"/>
    <a:srgbClr val="FFDAD8"/>
    <a:srgbClr val="377EB8"/>
    <a:srgbClr val="E4211B"/>
    <a:srgbClr val="FF5552"/>
    <a:srgbClr val="FF7774"/>
    <a:srgbClr val="E97132"/>
    <a:srgbClr val="186B24"/>
    <a:srgbClr val="9D3532"/>
    <a:srgbClr val="FFE0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426"/>
    <p:restoredTop sz="95959"/>
  </p:normalViewPr>
  <p:slideViewPr>
    <p:cSldViewPr snapToGrid="0" snapToObjects="1">
      <p:cViewPr varScale="1">
        <p:scale>
          <a:sx n="29" d="100"/>
          <a:sy n="29" d="100"/>
        </p:scale>
        <p:origin x="2992" y="304"/>
      </p:cViewPr>
      <p:guideLst>
        <p:guide orient="horz" pos="8640"/>
        <p:guide pos="103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9C7E5E-84F2-3646-A503-54083E584EBA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577975" y="1143000"/>
            <a:ext cx="3702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3B33C8-0166-1C4A-B94A-D500242102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2154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1pPr>
    <a:lvl2pPr marL="658368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2pPr>
    <a:lvl3pPr marL="1316736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3pPr>
    <a:lvl4pPr marL="1975104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4pPr>
    <a:lvl5pPr marL="2633472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5pPr>
    <a:lvl6pPr marL="3291840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6pPr>
    <a:lvl7pPr marL="3950208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7pPr>
    <a:lvl8pPr marL="4608576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8pPr>
    <a:lvl9pPr marL="5266944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880" y="4489452"/>
            <a:ext cx="27980640" cy="9550400"/>
          </a:xfrm>
        </p:spPr>
        <p:txBody>
          <a:bodyPr anchor="b"/>
          <a:lstStyle>
            <a:lvl1pPr algn="ctr">
              <a:defRPr sz="2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4800" y="14408152"/>
            <a:ext cx="24688800" cy="6623048"/>
          </a:xfrm>
        </p:spPr>
        <p:txBody>
          <a:bodyPr/>
          <a:lstStyle>
            <a:lvl1pPr marL="0" indent="0" algn="ctr">
              <a:buNone/>
              <a:defRPr sz="8640"/>
            </a:lvl1pPr>
            <a:lvl2pPr marL="1645920" indent="0" algn="ctr">
              <a:buNone/>
              <a:defRPr sz="7200"/>
            </a:lvl2pPr>
            <a:lvl3pPr marL="3291840" indent="0" algn="ctr">
              <a:buNone/>
              <a:defRPr sz="6480"/>
            </a:lvl3pPr>
            <a:lvl4pPr marL="4937760" indent="0" algn="ctr">
              <a:buNone/>
              <a:defRPr sz="5760"/>
            </a:lvl4pPr>
            <a:lvl5pPr marL="6583680" indent="0" algn="ctr">
              <a:buNone/>
              <a:defRPr sz="5760"/>
            </a:lvl5pPr>
            <a:lvl6pPr marL="8229600" indent="0" algn="ctr">
              <a:buNone/>
              <a:defRPr sz="5760"/>
            </a:lvl6pPr>
            <a:lvl7pPr marL="9875520" indent="0" algn="ctr">
              <a:buNone/>
              <a:defRPr sz="5760"/>
            </a:lvl7pPr>
            <a:lvl8pPr marL="11521440" indent="0" algn="ctr">
              <a:buNone/>
              <a:defRPr sz="5760"/>
            </a:lvl8pPr>
            <a:lvl9pPr marL="13167360" indent="0" algn="ctr">
              <a:buNone/>
              <a:defRPr sz="57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157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350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557232" y="1460500"/>
            <a:ext cx="7098030" cy="2324735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63142" y="1460500"/>
            <a:ext cx="20882610" cy="2324735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927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109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5997" y="6838958"/>
            <a:ext cx="28392120" cy="11410948"/>
          </a:xfrm>
        </p:spPr>
        <p:txBody>
          <a:bodyPr anchor="b"/>
          <a:lstStyle>
            <a:lvl1pPr>
              <a:defRPr sz="2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45997" y="18357858"/>
            <a:ext cx="28392120" cy="6000748"/>
          </a:xfrm>
        </p:spPr>
        <p:txBody>
          <a:bodyPr/>
          <a:lstStyle>
            <a:lvl1pPr marL="0" indent="0">
              <a:buNone/>
              <a:defRPr sz="8640">
                <a:solidFill>
                  <a:schemeClr val="tx1"/>
                </a:solidFill>
              </a:defRPr>
            </a:lvl1pPr>
            <a:lvl2pPr marL="164592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431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63140" y="7302500"/>
            <a:ext cx="13990320" cy="17405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664940" y="7302500"/>
            <a:ext cx="13990320" cy="17405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115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460506"/>
            <a:ext cx="28392120" cy="530225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7431" y="6724652"/>
            <a:ext cx="13926024" cy="3295648"/>
          </a:xfrm>
        </p:spPr>
        <p:txBody>
          <a:bodyPr anchor="b"/>
          <a:lstStyle>
            <a:lvl1pPr marL="0" indent="0">
              <a:buNone/>
              <a:defRPr sz="8640" b="1"/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67431" y="10020300"/>
            <a:ext cx="13926024" cy="14738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664942" y="6724652"/>
            <a:ext cx="13994608" cy="3295648"/>
          </a:xfrm>
        </p:spPr>
        <p:txBody>
          <a:bodyPr anchor="b"/>
          <a:lstStyle>
            <a:lvl1pPr marL="0" indent="0">
              <a:buNone/>
              <a:defRPr sz="8640" b="1"/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664942" y="10020300"/>
            <a:ext cx="13994608" cy="14738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158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403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406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828800"/>
            <a:ext cx="10617041" cy="6400800"/>
          </a:xfrm>
        </p:spPr>
        <p:txBody>
          <a:bodyPr anchor="b"/>
          <a:lstStyle>
            <a:lvl1pPr>
              <a:defRPr sz="11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94608" y="3949706"/>
            <a:ext cx="16664940" cy="19494500"/>
          </a:xfrm>
        </p:spPr>
        <p:txBody>
          <a:bodyPr/>
          <a:lstStyle>
            <a:lvl1pPr>
              <a:defRPr sz="11520"/>
            </a:lvl1pPr>
            <a:lvl2pPr>
              <a:defRPr sz="10080"/>
            </a:lvl2pPr>
            <a:lvl3pPr>
              <a:defRPr sz="8640"/>
            </a:lvl3pPr>
            <a:lvl4pPr>
              <a:defRPr sz="7200"/>
            </a:lvl4pPr>
            <a:lvl5pPr>
              <a:defRPr sz="7200"/>
            </a:lvl5pPr>
            <a:lvl6pPr>
              <a:defRPr sz="7200"/>
            </a:lvl6pPr>
            <a:lvl7pPr>
              <a:defRPr sz="7200"/>
            </a:lvl7pPr>
            <a:lvl8pPr>
              <a:defRPr sz="7200"/>
            </a:lvl8pPr>
            <a:lvl9pPr>
              <a:defRPr sz="7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8229600"/>
            <a:ext cx="10617041" cy="15246352"/>
          </a:xfrm>
        </p:spPr>
        <p:txBody>
          <a:bodyPr/>
          <a:lstStyle>
            <a:lvl1pPr marL="0" indent="0">
              <a:buNone/>
              <a:defRPr sz="5760"/>
            </a:lvl1pPr>
            <a:lvl2pPr marL="1645920" indent="0">
              <a:buNone/>
              <a:defRPr sz="5040"/>
            </a:lvl2pPr>
            <a:lvl3pPr marL="3291840" indent="0">
              <a:buNone/>
              <a:defRPr sz="4320"/>
            </a:lvl3pPr>
            <a:lvl4pPr marL="4937760" indent="0">
              <a:buNone/>
              <a:defRPr sz="3600"/>
            </a:lvl4pPr>
            <a:lvl5pPr marL="6583680" indent="0">
              <a:buNone/>
              <a:defRPr sz="3600"/>
            </a:lvl5pPr>
            <a:lvl6pPr marL="8229600" indent="0">
              <a:buNone/>
              <a:defRPr sz="3600"/>
            </a:lvl6pPr>
            <a:lvl7pPr marL="9875520" indent="0">
              <a:buNone/>
              <a:defRPr sz="3600"/>
            </a:lvl7pPr>
            <a:lvl8pPr marL="11521440" indent="0">
              <a:buNone/>
              <a:defRPr sz="3600"/>
            </a:lvl8pPr>
            <a:lvl9pPr marL="13167360" indent="0">
              <a:buNone/>
              <a:defRPr sz="3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835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828800"/>
            <a:ext cx="10617041" cy="6400800"/>
          </a:xfrm>
        </p:spPr>
        <p:txBody>
          <a:bodyPr anchor="b"/>
          <a:lstStyle>
            <a:lvl1pPr>
              <a:defRPr sz="11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994608" y="3949706"/>
            <a:ext cx="16664940" cy="19494500"/>
          </a:xfrm>
        </p:spPr>
        <p:txBody>
          <a:bodyPr anchor="t"/>
          <a:lstStyle>
            <a:lvl1pPr marL="0" indent="0">
              <a:buNone/>
              <a:defRPr sz="11520"/>
            </a:lvl1pPr>
            <a:lvl2pPr marL="1645920" indent="0">
              <a:buNone/>
              <a:defRPr sz="10080"/>
            </a:lvl2pPr>
            <a:lvl3pPr marL="3291840" indent="0">
              <a:buNone/>
              <a:defRPr sz="8640"/>
            </a:lvl3pPr>
            <a:lvl4pPr marL="4937760" indent="0">
              <a:buNone/>
              <a:defRPr sz="7200"/>
            </a:lvl4pPr>
            <a:lvl5pPr marL="6583680" indent="0">
              <a:buNone/>
              <a:defRPr sz="7200"/>
            </a:lvl5pPr>
            <a:lvl6pPr marL="8229600" indent="0">
              <a:buNone/>
              <a:defRPr sz="7200"/>
            </a:lvl6pPr>
            <a:lvl7pPr marL="9875520" indent="0">
              <a:buNone/>
              <a:defRPr sz="7200"/>
            </a:lvl7pPr>
            <a:lvl8pPr marL="11521440" indent="0">
              <a:buNone/>
              <a:defRPr sz="7200"/>
            </a:lvl8pPr>
            <a:lvl9pPr marL="13167360" indent="0">
              <a:buNone/>
              <a:defRPr sz="7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8229600"/>
            <a:ext cx="10617041" cy="15246352"/>
          </a:xfrm>
        </p:spPr>
        <p:txBody>
          <a:bodyPr/>
          <a:lstStyle>
            <a:lvl1pPr marL="0" indent="0">
              <a:buNone/>
              <a:defRPr sz="5760"/>
            </a:lvl1pPr>
            <a:lvl2pPr marL="1645920" indent="0">
              <a:buNone/>
              <a:defRPr sz="5040"/>
            </a:lvl2pPr>
            <a:lvl3pPr marL="3291840" indent="0">
              <a:buNone/>
              <a:defRPr sz="4320"/>
            </a:lvl3pPr>
            <a:lvl4pPr marL="4937760" indent="0">
              <a:buNone/>
              <a:defRPr sz="3600"/>
            </a:lvl4pPr>
            <a:lvl5pPr marL="6583680" indent="0">
              <a:buNone/>
              <a:defRPr sz="3600"/>
            </a:lvl5pPr>
            <a:lvl6pPr marL="8229600" indent="0">
              <a:buNone/>
              <a:defRPr sz="3600"/>
            </a:lvl6pPr>
            <a:lvl7pPr marL="9875520" indent="0">
              <a:buNone/>
              <a:defRPr sz="3600"/>
            </a:lvl7pPr>
            <a:lvl8pPr marL="11521440" indent="0">
              <a:buNone/>
              <a:defRPr sz="3600"/>
            </a:lvl8pPr>
            <a:lvl9pPr marL="13167360" indent="0">
              <a:buNone/>
              <a:defRPr sz="3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466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63140" y="1460506"/>
            <a:ext cx="28392120" cy="53022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3140" y="7302500"/>
            <a:ext cx="28392120" cy="174053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63140" y="25425406"/>
            <a:ext cx="7406640" cy="14605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04220" y="25425406"/>
            <a:ext cx="11109960" cy="14605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248620" y="25425406"/>
            <a:ext cx="7406640" cy="14605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737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3291840" rtl="0" eaLnBrk="1" latinLnBrk="0" hangingPunct="1">
        <a:lnSpc>
          <a:spcPct val="90000"/>
        </a:lnSpc>
        <a:spcBef>
          <a:spcPct val="0"/>
        </a:spcBef>
        <a:buNone/>
        <a:defRPr sz="15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22960" indent="-822960" algn="l" defTabSz="3291840" rtl="0" eaLnBrk="1" latinLnBrk="0" hangingPunct="1">
        <a:lnSpc>
          <a:spcPct val="90000"/>
        </a:lnSpc>
        <a:spcBef>
          <a:spcPts val="3600"/>
        </a:spcBef>
        <a:buFont typeface="Arial" panose="020B0604020202020204" pitchFamily="34" charset="0"/>
        <a:buChar char="•"/>
        <a:defRPr sz="10080" kern="1200">
          <a:solidFill>
            <a:schemeClr val="tx1"/>
          </a:solidFill>
          <a:latin typeface="+mn-lt"/>
          <a:ea typeface="+mn-ea"/>
          <a:cs typeface="+mn-cs"/>
        </a:defRPr>
      </a:lvl1pPr>
      <a:lvl2pPr marL="24688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1148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7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740664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905256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23444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9903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2pPr>
      <a:lvl3pPr marL="32918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822960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98755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15214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1673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90455C54-3479-090B-34EA-111078B0D6B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44" r="30775" b="5123"/>
          <a:stretch/>
        </p:blipFill>
        <p:spPr>
          <a:xfrm>
            <a:off x="5713297" y="4861241"/>
            <a:ext cx="7251032" cy="6940446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8EE22B78-0FAC-368A-F2CC-814D4DDDDDA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71" r="30775" b="5123"/>
          <a:stretch/>
        </p:blipFill>
        <p:spPr>
          <a:xfrm>
            <a:off x="13622055" y="4861241"/>
            <a:ext cx="7259052" cy="694044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A66AE2E1-0D55-CCC1-21CF-38829E1D90D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997" r="30775" b="5123"/>
          <a:stretch/>
        </p:blipFill>
        <p:spPr>
          <a:xfrm>
            <a:off x="5697256" y="12384990"/>
            <a:ext cx="7267075" cy="6940446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874D927E-F192-0693-7114-9C48C751E17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071" r="30775" b="5123"/>
          <a:stretch/>
        </p:blipFill>
        <p:spPr>
          <a:xfrm>
            <a:off x="13622055" y="12384990"/>
            <a:ext cx="7259052" cy="6940446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16FC2A7E-9404-5569-21ED-D5A035502E75}"/>
              </a:ext>
            </a:extLst>
          </p:cNvPr>
          <p:cNvSpPr txBox="1"/>
          <p:nvPr/>
        </p:nvSpPr>
        <p:spPr>
          <a:xfrm>
            <a:off x="6852288" y="9377095"/>
            <a:ext cx="15400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>
                <a:solidFill>
                  <a:srgbClr val="FF0000"/>
                </a:solidFill>
              </a:rPr>
              <a:t>r</a:t>
            </a:r>
            <a:r>
              <a:rPr lang="en-US" sz="2800" dirty="0">
                <a:solidFill>
                  <a:srgbClr val="FF0000"/>
                </a:solidFill>
              </a:rPr>
              <a:t>=0.44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1312475-F86E-5CD8-205A-DC2D1EC87F4F}"/>
              </a:ext>
            </a:extLst>
          </p:cNvPr>
          <p:cNvSpPr txBox="1"/>
          <p:nvPr/>
        </p:nvSpPr>
        <p:spPr>
          <a:xfrm>
            <a:off x="7004688" y="7716737"/>
            <a:ext cx="15400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=0.04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65278D4-42FA-FAC7-CA8F-DA0457076893}"/>
              </a:ext>
            </a:extLst>
          </p:cNvPr>
          <p:cNvSpPr txBox="1"/>
          <p:nvPr/>
        </p:nvSpPr>
        <p:spPr>
          <a:xfrm>
            <a:off x="19477425" y="6217727"/>
            <a:ext cx="15400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>
                <a:solidFill>
                  <a:srgbClr val="FF0000"/>
                </a:solidFill>
              </a:rPr>
              <a:t>r</a:t>
            </a:r>
            <a:r>
              <a:rPr lang="en-US" sz="2800" dirty="0">
                <a:solidFill>
                  <a:srgbClr val="FF0000"/>
                </a:solidFill>
              </a:rPr>
              <a:t>=0.17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871E938-8FB4-DF85-99FD-8A383C91F7A0}"/>
              </a:ext>
            </a:extLst>
          </p:cNvPr>
          <p:cNvSpPr txBox="1"/>
          <p:nvPr/>
        </p:nvSpPr>
        <p:spPr>
          <a:xfrm>
            <a:off x="19341066" y="8518841"/>
            <a:ext cx="15400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=0.02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A604E882-16FD-7452-0586-A87028CFF814}"/>
              </a:ext>
            </a:extLst>
          </p:cNvPr>
          <p:cNvSpPr txBox="1"/>
          <p:nvPr/>
        </p:nvSpPr>
        <p:spPr>
          <a:xfrm>
            <a:off x="6852288" y="16586789"/>
            <a:ext cx="15400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>
                <a:solidFill>
                  <a:srgbClr val="FF0000"/>
                </a:solidFill>
              </a:rPr>
              <a:t>r</a:t>
            </a:r>
            <a:r>
              <a:rPr lang="en-US" sz="2800" dirty="0">
                <a:solidFill>
                  <a:srgbClr val="FF0000"/>
                </a:solidFill>
              </a:rPr>
              <a:t>=0.70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34E09DFC-AC55-8936-22C9-817ADC8DC28E}"/>
              </a:ext>
            </a:extLst>
          </p:cNvPr>
          <p:cNvSpPr txBox="1"/>
          <p:nvPr/>
        </p:nvSpPr>
        <p:spPr>
          <a:xfrm>
            <a:off x="6796142" y="15222590"/>
            <a:ext cx="15400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=0.03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BF5C8E0-4CFD-69F8-FEAB-347F7E8AA9C6}"/>
              </a:ext>
            </a:extLst>
          </p:cNvPr>
          <p:cNvSpPr txBox="1"/>
          <p:nvPr/>
        </p:nvSpPr>
        <p:spPr>
          <a:xfrm>
            <a:off x="19477425" y="16309137"/>
            <a:ext cx="15400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>
                <a:solidFill>
                  <a:srgbClr val="FF0000"/>
                </a:solidFill>
              </a:rPr>
              <a:t>r</a:t>
            </a:r>
            <a:r>
              <a:rPr lang="en-US" sz="2800" dirty="0">
                <a:solidFill>
                  <a:srgbClr val="FF0000"/>
                </a:solidFill>
              </a:rPr>
              <a:t>= -0.34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85634451-CCFC-CA84-37F1-7E64DA9444D6}"/>
              </a:ext>
            </a:extLst>
          </p:cNvPr>
          <p:cNvSpPr txBox="1"/>
          <p:nvPr/>
        </p:nvSpPr>
        <p:spPr>
          <a:xfrm>
            <a:off x="14841257" y="16042590"/>
            <a:ext cx="15400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= -0.02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19C3D27-C944-E212-E330-2259660A3473}"/>
              </a:ext>
            </a:extLst>
          </p:cNvPr>
          <p:cNvSpPr txBox="1"/>
          <p:nvPr/>
        </p:nvSpPr>
        <p:spPr>
          <a:xfrm rot="16200000">
            <a:off x="3962474" y="7919968"/>
            <a:ext cx="29758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" pitchFamily="2" charset="0"/>
              </a:rPr>
              <a:t>Ln(RR) of T2D risk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02DCAD4-E728-7985-84A1-F4B8FF96CCC2}"/>
              </a:ext>
            </a:extLst>
          </p:cNvPr>
          <p:cNvSpPr txBox="1"/>
          <p:nvPr/>
        </p:nvSpPr>
        <p:spPr>
          <a:xfrm>
            <a:off x="7798774" y="11760513"/>
            <a:ext cx="36357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" pitchFamily="2" charset="0"/>
              </a:rPr>
              <a:t>Beta of current smoking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6E066F67-D2F4-11A0-FFE9-86AEA44F899F}"/>
              </a:ext>
            </a:extLst>
          </p:cNvPr>
          <p:cNvSpPr txBox="1"/>
          <p:nvPr/>
        </p:nvSpPr>
        <p:spPr>
          <a:xfrm>
            <a:off x="15841656" y="11760513"/>
            <a:ext cx="36357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" pitchFamily="2" charset="0"/>
              </a:rPr>
              <a:t>Beta of red meat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8780B41-00E3-DE75-F22E-17262AA2B6AA}"/>
              </a:ext>
            </a:extLst>
          </p:cNvPr>
          <p:cNvSpPr txBox="1"/>
          <p:nvPr/>
        </p:nvSpPr>
        <p:spPr>
          <a:xfrm>
            <a:off x="7798774" y="19257419"/>
            <a:ext cx="36357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" pitchFamily="2" charset="0"/>
              </a:rPr>
              <a:t>Beta of sugary drinks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0276F69-AD56-A4F9-1C48-E31D674A24CE}"/>
              </a:ext>
            </a:extLst>
          </p:cNvPr>
          <p:cNvSpPr txBox="1"/>
          <p:nvPr/>
        </p:nvSpPr>
        <p:spPr>
          <a:xfrm>
            <a:off x="15705297" y="19257418"/>
            <a:ext cx="36357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" pitchFamily="2" charset="0"/>
              </a:rPr>
              <a:t>Beta of vegetables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68942862-E9B0-CC38-FF1D-6D2565BAD256}"/>
              </a:ext>
            </a:extLst>
          </p:cNvPr>
          <p:cNvSpPr txBox="1"/>
          <p:nvPr/>
        </p:nvSpPr>
        <p:spPr>
          <a:xfrm rot="16200000">
            <a:off x="11845392" y="7919968"/>
            <a:ext cx="29758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" pitchFamily="2" charset="0"/>
              </a:rPr>
              <a:t>Ln(RR) of T2D risk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C88A326-935F-5ABB-1E55-AC28E428B7CD}"/>
              </a:ext>
            </a:extLst>
          </p:cNvPr>
          <p:cNvSpPr txBox="1"/>
          <p:nvPr/>
        </p:nvSpPr>
        <p:spPr>
          <a:xfrm rot="16200000">
            <a:off x="4020399" y="15411634"/>
            <a:ext cx="29758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" pitchFamily="2" charset="0"/>
              </a:rPr>
              <a:t>Ln(RR) of T2D risk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13816EDC-67C6-40EA-A315-196D4E345C36}"/>
              </a:ext>
            </a:extLst>
          </p:cNvPr>
          <p:cNvSpPr txBox="1"/>
          <p:nvPr/>
        </p:nvSpPr>
        <p:spPr>
          <a:xfrm rot="16200000">
            <a:off x="11903317" y="15411634"/>
            <a:ext cx="29758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" pitchFamily="2" charset="0"/>
              </a:rPr>
              <a:t>Ln(RR) of T2D risk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9831B064-BB7D-6AC5-B2EC-4DBDB146AD98}"/>
              </a:ext>
            </a:extLst>
          </p:cNvPr>
          <p:cNvSpPr/>
          <p:nvPr/>
        </p:nvSpPr>
        <p:spPr>
          <a:xfrm>
            <a:off x="6660799" y="19877152"/>
            <a:ext cx="13806667" cy="14626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65DC890E-9A8A-3C2E-C6FB-402403606A87}"/>
              </a:ext>
            </a:extLst>
          </p:cNvPr>
          <p:cNvSpPr/>
          <p:nvPr/>
        </p:nvSpPr>
        <p:spPr>
          <a:xfrm>
            <a:off x="8842200" y="19996539"/>
            <a:ext cx="274320" cy="274320"/>
          </a:xfrm>
          <a:prstGeom prst="ellipse">
            <a:avLst/>
          </a:prstGeom>
          <a:solidFill>
            <a:srgbClr val="E74B3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5E2B7DE9-6D4F-ADC6-1F82-3D4C380320A3}"/>
              </a:ext>
            </a:extLst>
          </p:cNvPr>
          <p:cNvSpPr/>
          <p:nvPr/>
        </p:nvSpPr>
        <p:spPr>
          <a:xfrm>
            <a:off x="9134997" y="19996539"/>
            <a:ext cx="274320" cy="274320"/>
          </a:xfrm>
          <a:prstGeom prst="rect">
            <a:avLst/>
          </a:prstGeom>
          <a:solidFill>
            <a:srgbClr val="E74B3C">
              <a:alpha val="90000"/>
            </a:srgbClr>
          </a:solidFill>
          <a:ln w="25400">
            <a:solidFill>
              <a:srgbClr val="E74B3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45B2C6F6-8B2F-75DE-26AA-A76F78D5EA8A}"/>
              </a:ext>
            </a:extLst>
          </p:cNvPr>
          <p:cNvSpPr txBox="1"/>
          <p:nvPr/>
        </p:nvSpPr>
        <p:spPr>
          <a:xfrm>
            <a:off x="9377468" y="19941979"/>
            <a:ext cx="196053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dirty="0">
                <a:latin typeface="Helvetica" pitchFamily="2" charset="0"/>
              </a:rPr>
              <a:t>Amino Acid</a:t>
            </a:r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8A8937F6-4199-FBCF-DF14-2DF6092522DB}"/>
              </a:ext>
            </a:extLst>
          </p:cNvPr>
          <p:cNvSpPr/>
          <p:nvPr/>
        </p:nvSpPr>
        <p:spPr>
          <a:xfrm>
            <a:off x="11202091" y="20030353"/>
            <a:ext cx="274320" cy="274320"/>
          </a:xfrm>
          <a:prstGeom prst="ellipse">
            <a:avLst/>
          </a:prstGeom>
          <a:solidFill>
            <a:srgbClr val="E67E2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FD50337C-F780-B58A-BFD7-32AE70D127AB}"/>
              </a:ext>
            </a:extLst>
          </p:cNvPr>
          <p:cNvSpPr/>
          <p:nvPr/>
        </p:nvSpPr>
        <p:spPr>
          <a:xfrm>
            <a:off x="11494888" y="20014467"/>
            <a:ext cx="274320" cy="274320"/>
          </a:xfrm>
          <a:prstGeom prst="rect">
            <a:avLst/>
          </a:prstGeom>
          <a:solidFill>
            <a:srgbClr val="E67E22">
              <a:alpha val="90000"/>
            </a:srgbClr>
          </a:solidFill>
          <a:ln w="25400">
            <a:solidFill>
              <a:srgbClr val="E67E2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A577BEFE-DC2A-CB5D-E3E5-45CE9EEB1510}"/>
              </a:ext>
            </a:extLst>
          </p:cNvPr>
          <p:cNvSpPr txBox="1"/>
          <p:nvPr/>
        </p:nvSpPr>
        <p:spPr>
          <a:xfrm>
            <a:off x="11742622" y="19941519"/>
            <a:ext cx="371959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dirty="0">
                <a:latin typeface="Helvetica" pitchFamily="2" charset="0"/>
              </a:rPr>
              <a:t>Carbohydrate/Energy</a:t>
            </a: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61D75332-E43F-A1DD-005D-02E535454039}"/>
              </a:ext>
            </a:extLst>
          </p:cNvPr>
          <p:cNvSpPr/>
          <p:nvPr/>
        </p:nvSpPr>
        <p:spPr>
          <a:xfrm>
            <a:off x="14820725" y="20021953"/>
            <a:ext cx="274320" cy="274320"/>
          </a:xfrm>
          <a:prstGeom prst="ellipse">
            <a:avLst/>
          </a:prstGeom>
          <a:solidFill>
            <a:srgbClr val="F1C40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E2408568-AF43-F5CB-67F2-09B56C7F5B62}"/>
              </a:ext>
            </a:extLst>
          </p:cNvPr>
          <p:cNvSpPr/>
          <p:nvPr/>
        </p:nvSpPr>
        <p:spPr>
          <a:xfrm>
            <a:off x="15100986" y="20021953"/>
            <a:ext cx="274320" cy="274320"/>
          </a:xfrm>
          <a:prstGeom prst="rect">
            <a:avLst/>
          </a:prstGeom>
          <a:solidFill>
            <a:srgbClr val="F1C40D">
              <a:alpha val="90000"/>
            </a:srgbClr>
          </a:solidFill>
          <a:ln w="25400">
            <a:solidFill>
              <a:srgbClr val="F1C40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7083AA8-7A9D-5AB8-95AE-6E079BCD28E7}"/>
              </a:ext>
            </a:extLst>
          </p:cNvPr>
          <p:cNvSpPr txBox="1"/>
          <p:nvPr/>
        </p:nvSpPr>
        <p:spPr>
          <a:xfrm>
            <a:off x="15419598" y="19937619"/>
            <a:ext cx="261146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500">
                <a:effectLst/>
                <a:latin typeface="Helvetica" pitchFamily="2" charset="0"/>
              </a:defRPr>
            </a:lvl1pPr>
          </a:lstStyle>
          <a:p>
            <a:r>
              <a:rPr lang="en-US" sz="2200" dirty="0"/>
              <a:t>Fatty Acids/CEs</a:t>
            </a:r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6A20625A-C6F5-B9CC-84AB-39B214B915D6}"/>
              </a:ext>
            </a:extLst>
          </p:cNvPr>
          <p:cNvSpPr/>
          <p:nvPr/>
        </p:nvSpPr>
        <p:spPr>
          <a:xfrm>
            <a:off x="17823402" y="20026920"/>
            <a:ext cx="274320" cy="274320"/>
          </a:xfrm>
          <a:prstGeom prst="ellipse">
            <a:avLst/>
          </a:prstGeom>
          <a:solidFill>
            <a:srgbClr val="239B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765B413B-6F5F-4DD0-F747-EF5B1866DBA1}"/>
              </a:ext>
            </a:extLst>
          </p:cNvPr>
          <p:cNvSpPr/>
          <p:nvPr/>
        </p:nvSpPr>
        <p:spPr>
          <a:xfrm>
            <a:off x="18097722" y="20026920"/>
            <a:ext cx="274320" cy="274320"/>
          </a:xfrm>
          <a:prstGeom prst="rect">
            <a:avLst/>
          </a:prstGeom>
          <a:solidFill>
            <a:srgbClr val="239B56">
              <a:alpha val="90000"/>
            </a:srgbClr>
          </a:solidFill>
          <a:ln w="25400">
            <a:solidFill>
              <a:srgbClr val="239B5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E9C1C868-B3FC-B690-3D6C-2E7D4AA13987}"/>
              </a:ext>
            </a:extLst>
          </p:cNvPr>
          <p:cNvSpPr txBox="1"/>
          <p:nvPr/>
        </p:nvSpPr>
        <p:spPr>
          <a:xfrm>
            <a:off x="18366502" y="19937619"/>
            <a:ext cx="210096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500">
                <a:effectLst/>
                <a:latin typeface="Helvetica" pitchFamily="2" charset="0"/>
              </a:defRPr>
            </a:lvl1pPr>
          </a:lstStyle>
          <a:p>
            <a:r>
              <a:rPr lang="en-US" sz="2200" dirty="0" err="1"/>
              <a:t>Glycerolipids</a:t>
            </a:r>
            <a:endParaRPr lang="en-US" sz="2200" dirty="0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DF93D812-5B8F-8A83-A0E1-4E2D1764BF03}"/>
              </a:ext>
            </a:extLst>
          </p:cNvPr>
          <p:cNvSpPr/>
          <p:nvPr/>
        </p:nvSpPr>
        <p:spPr>
          <a:xfrm>
            <a:off x="8835878" y="20479040"/>
            <a:ext cx="274320" cy="274320"/>
          </a:xfrm>
          <a:prstGeom prst="ellipse">
            <a:avLst/>
          </a:prstGeom>
          <a:solidFill>
            <a:srgbClr val="71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8564AEC6-34A9-3811-A122-006C05EC3F87}"/>
              </a:ext>
            </a:extLst>
          </p:cNvPr>
          <p:cNvSpPr/>
          <p:nvPr/>
        </p:nvSpPr>
        <p:spPr>
          <a:xfrm>
            <a:off x="9127763" y="20479040"/>
            <a:ext cx="274320" cy="274320"/>
          </a:xfrm>
          <a:prstGeom prst="rect">
            <a:avLst/>
          </a:prstGeom>
          <a:solidFill>
            <a:srgbClr val="7130A0">
              <a:alpha val="90000"/>
            </a:srgbClr>
          </a:solidFill>
          <a:ln w="25400">
            <a:solidFill>
              <a:srgbClr val="71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18269151-D331-F348-2DDE-EE238283D168}"/>
              </a:ext>
            </a:extLst>
          </p:cNvPr>
          <p:cNvSpPr txBox="1"/>
          <p:nvPr/>
        </p:nvSpPr>
        <p:spPr>
          <a:xfrm>
            <a:off x="9409319" y="20407897"/>
            <a:ext cx="168608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500">
                <a:effectLst/>
                <a:latin typeface="Helvetica" pitchFamily="2" charset="0"/>
              </a:defRPr>
            </a:lvl1pPr>
          </a:lstStyle>
          <a:p>
            <a:r>
              <a:rPr lang="en-US" sz="2200" dirty="0"/>
              <a:t>Nucleotide</a:t>
            </a:r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CB6EF514-115F-217C-D6A3-F82C37A02915}"/>
              </a:ext>
            </a:extLst>
          </p:cNvPr>
          <p:cNvSpPr/>
          <p:nvPr/>
        </p:nvSpPr>
        <p:spPr>
          <a:xfrm>
            <a:off x="14004134" y="20487458"/>
            <a:ext cx="274320" cy="2743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4AA42661-69C5-0E40-77FA-740FC5CA5F2F}"/>
              </a:ext>
            </a:extLst>
          </p:cNvPr>
          <p:cNvSpPr/>
          <p:nvPr/>
        </p:nvSpPr>
        <p:spPr>
          <a:xfrm>
            <a:off x="14296019" y="20487458"/>
            <a:ext cx="274320" cy="274320"/>
          </a:xfrm>
          <a:prstGeom prst="rect">
            <a:avLst/>
          </a:prstGeom>
          <a:solidFill>
            <a:srgbClr val="0070C0">
              <a:alpha val="90000"/>
            </a:srgbClr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E2736420-6DE0-B739-C78D-6DBE470A946F}"/>
              </a:ext>
            </a:extLst>
          </p:cNvPr>
          <p:cNvSpPr txBox="1"/>
          <p:nvPr/>
        </p:nvSpPr>
        <p:spPr>
          <a:xfrm>
            <a:off x="14625740" y="20430654"/>
            <a:ext cx="203384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500">
                <a:effectLst/>
                <a:latin typeface="Helvetica" pitchFamily="2" charset="0"/>
              </a:defRPr>
            </a:lvl1pPr>
          </a:lstStyle>
          <a:p>
            <a:r>
              <a:rPr lang="en-US" sz="2200" dirty="0"/>
              <a:t>Other Lipids</a:t>
            </a:r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CD41AF31-2C3A-ED73-B389-53B93D1876BD}"/>
              </a:ext>
            </a:extLst>
          </p:cNvPr>
          <p:cNvSpPr/>
          <p:nvPr/>
        </p:nvSpPr>
        <p:spPr>
          <a:xfrm>
            <a:off x="16716312" y="20500115"/>
            <a:ext cx="274320" cy="274320"/>
          </a:xfrm>
          <a:prstGeom prst="ellipse">
            <a:avLst/>
          </a:prstGeom>
          <a:solidFill>
            <a:srgbClr val="212F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5E270256-52AB-EAF9-C28D-9FF2B3B3BECA}"/>
              </a:ext>
            </a:extLst>
          </p:cNvPr>
          <p:cNvSpPr/>
          <p:nvPr/>
        </p:nvSpPr>
        <p:spPr>
          <a:xfrm>
            <a:off x="17008197" y="20500115"/>
            <a:ext cx="274320" cy="274320"/>
          </a:xfrm>
          <a:prstGeom prst="rect">
            <a:avLst/>
          </a:prstGeom>
          <a:solidFill>
            <a:srgbClr val="212F3D">
              <a:alpha val="90000"/>
            </a:srgbClr>
          </a:solidFill>
          <a:ln w="25400">
            <a:solidFill>
              <a:srgbClr val="212F3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611B62C3-ED42-CCDD-D756-C402DBFAD905}"/>
              </a:ext>
            </a:extLst>
          </p:cNvPr>
          <p:cNvSpPr txBox="1"/>
          <p:nvPr/>
        </p:nvSpPr>
        <p:spPr>
          <a:xfrm>
            <a:off x="17289753" y="20428972"/>
            <a:ext cx="251783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500">
                <a:effectLst/>
                <a:latin typeface="Helvetica" pitchFamily="2" charset="0"/>
              </a:defRPr>
            </a:lvl1pPr>
          </a:lstStyle>
          <a:p>
            <a:r>
              <a:rPr lang="en-US" sz="2200" dirty="0"/>
              <a:t>Other Pathways</a:t>
            </a: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5A73D12C-4AC9-D8E3-E752-5964B93378A8}"/>
              </a:ext>
            </a:extLst>
          </p:cNvPr>
          <p:cNvSpPr/>
          <p:nvPr/>
        </p:nvSpPr>
        <p:spPr>
          <a:xfrm>
            <a:off x="11191532" y="20491339"/>
            <a:ext cx="274320" cy="274320"/>
          </a:xfrm>
          <a:prstGeom prst="ellipse">
            <a:avLst/>
          </a:prstGeom>
          <a:solidFill>
            <a:srgbClr val="0F65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58111879-5C43-95DD-4F05-7A2306C672FD}"/>
              </a:ext>
            </a:extLst>
          </p:cNvPr>
          <p:cNvSpPr/>
          <p:nvPr/>
        </p:nvSpPr>
        <p:spPr>
          <a:xfrm>
            <a:off x="11483417" y="20491339"/>
            <a:ext cx="274320" cy="274320"/>
          </a:xfrm>
          <a:prstGeom prst="rect">
            <a:avLst/>
          </a:prstGeom>
          <a:solidFill>
            <a:srgbClr val="0F6556">
              <a:alpha val="90000"/>
            </a:srgbClr>
          </a:solidFill>
          <a:ln w="25400">
            <a:solidFill>
              <a:srgbClr val="0F655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505CAB40-E237-40FC-941A-6B9C74DC0552}"/>
              </a:ext>
            </a:extLst>
          </p:cNvPr>
          <p:cNvSpPr txBox="1"/>
          <p:nvPr/>
        </p:nvSpPr>
        <p:spPr>
          <a:xfrm>
            <a:off x="11718476" y="20420196"/>
            <a:ext cx="220647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500">
                <a:effectLst/>
                <a:latin typeface="Helvetica" pitchFamily="2" charset="0"/>
              </a:defRPr>
            </a:lvl1pPr>
          </a:lstStyle>
          <a:p>
            <a:r>
              <a:rPr lang="en-US" sz="2200" dirty="0"/>
              <a:t>Phospholipids</a:t>
            </a:r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AABC7E0E-EA12-5005-B476-37FEE8232F5C}"/>
              </a:ext>
            </a:extLst>
          </p:cNvPr>
          <p:cNvSpPr/>
          <p:nvPr/>
        </p:nvSpPr>
        <p:spPr>
          <a:xfrm>
            <a:off x="9422266" y="20995221"/>
            <a:ext cx="274320" cy="274320"/>
          </a:xfrm>
          <a:prstGeom prst="ellipse">
            <a:avLst/>
          </a:prstGeom>
          <a:solidFill>
            <a:srgbClr val="505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7A392BCF-F7D6-7C5E-3DEA-E49EF9AE5B7A}"/>
              </a:ext>
            </a:extLst>
          </p:cNvPr>
          <p:cNvSpPr txBox="1"/>
          <p:nvPr/>
        </p:nvSpPr>
        <p:spPr>
          <a:xfrm>
            <a:off x="9651961" y="20908922"/>
            <a:ext cx="617178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dirty="0">
                <a:latin typeface="Helvetica" pitchFamily="2" charset="0"/>
              </a:rPr>
              <a:t>Associated with T2D but not the risk factor</a:t>
            </a:r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3D0BC693-6E4D-ED9D-2DD6-519A117EF148}"/>
              </a:ext>
            </a:extLst>
          </p:cNvPr>
          <p:cNvSpPr/>
          <p:nvPr/>
        </p:nvSpPr>
        <p:spPr>
          <a:xfrm>
            <a:off x="15392266" y="20995161"/>
            <a:ext cx="274320" cy="274320"/>
          </a:xfrm>
          <a:prstGeom prst="ellipse">
            <a:avLst/>
          </a:prstGeom>
          <a:solidFill>
            <a:srgbClr val="AEB0B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44729426-BC1E-CEF5-479E-A149EB08503C}"/>
              </a:ext>
            </a:extLst>
          </p:cNvPr>
          <p:cNvSpPr txBox="1"/>
          <p:nvPr/>
        </p:nvSpPr>
        <p:spPr>
          <a:xfrm>
            <a:off x="15684187" y="20914125"/>
            <a:ext cx="365689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dirty="0">
                <a:latin typeface="Helvetica" pitchFamily="2" charset="0"/>
              </a:rPr>
              <a:t>Not associated with T2D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6523A467-1A53-249E-977A-2959F863CF3C}"/>
              </a:ext>
            </a:extLst>
          </p:cNvPr>
          <p:cNvSpPr txBox="1"/>
          <p:nvPr/>
        </p:nvSpPr>
        <p:spPr>
          <a:xfrm>
            <a:off x="6788401" y="19907104"/>
            <a:ext cx="196053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>
                <a:latin typeface="Helvetica" pitchFamily="2" charset="0"/>
              </a:rPr>
              <a:t>Color legend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6541A46-CE4E-9A12-E79B-B306BF5896A0}"/>
              </a:ext>
            </a:extLst>
          </p:cNvPr>
          <p:cNvSpPr txBox="1"/>
          <p:nvPr/>
        </p:nvSpPr>
        <p:spPr>
          <a:xfrm>
            <a:off x="2442730" y="1938101"/>
            <a:ext cx="2143532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800" b="1"/>
            </a:lvl1pPr>
          </a:lstStyle>
          <a:p>
            <a:r>
              <a:rPr lang="en-US" sz="5400" dirty="0"/>
              <a:t>Extended Data Figure 7. Associations of each circulating metabolites with baseline modifiable risk factors, and with incident T2D.</a:t>
            </a:r>
          </a:p>
        </p:txBody>
      </p:sp>
    </p:spTree>
    <p:extLst>
      <p:ext uri="{BB962C8B-B14F-4D97-AF65-F5344CB8AC3E}">
        <p14:creationId xmlns:p14="http://schemas.microsoft.com/office/powerpoint/2010/main" val="8855437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07 - 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195729</TotalTime>
  <Words>120</Words>
  <Application>Microsoft Macintosh PowerPoint</Application>
  <PresentationFormat>Custom</PresentationFormat>
  <Paragraphs>28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Helvetica</vt:lpstr>
      <vt:lpstr>Office 2013 - 2022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Li, Jun</dc:creator>
  <cp:lastModifiedBy>Hu, Jie,MD, PhD</cp:lastModifiedBy>
  <cp:revision>341</cp:revision>
  <cp:lastPrinted>2025-08-29T19:11:18Z</cp:lastPrinted>
  <dcterms:created xsi:type="dcterms:W3CDTF">2021-06-24T18:44:32Z</dcterms:created>
  <dcterms:modified xsi:type="dcterms:W3CDTF">2025-10-14T06:05:07Z</dcterms:modified>
</cp:coreProperties>
</file>