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67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jl1139/Partners%20HealthCare%20Dropbox/Jun%20Li/Co_Work/TopMED_T2D_metabs/Main_MetabMeta/5.2.Signature.R2/Round%202/Summary%20resul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055370785029514E-2"/>
          <c:y val="5.8630337854431447E-2"/>
          <c:w val="0.90195136010933274"/>
          <c:h val="0.80332913370315739"/>
        </c:manualLayout>
      </c:layout>
      <c:barChart>
        <c:barDir val="col"/>
        <c:grouping val="clustered"/>
        <c:varyColors val="0"/>
        <c:ser>
          <c:idx val="1"/>
          <c:order val="0"/>
          <c:tx>
            <c:v>Metabolomic signature only</c:v>
          </c:tx>
          <c:spPr>
            <a:solidFill>
              <a:srgbClr val="FFC000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24C0709-CDD1-0D4E-9A8E-D4FE4E3DDA4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85FA-354C-84B0-72100023A85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03FAD7E-1AD9-AC44-A17E-94697BA62B4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85FA-354C-84B0-72100023A85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6147CAE-24A4-3441-8C8C-27BA4F1E910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85FA-354C-84B0-72100023A85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BA669C5-5990-4F4B-9BCD-D8D35D76551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85FA-354C-84B0-72100023A855}"/>
                </c:ext>
              </c:extLst>
            </c:dLbl>
            <c:dLbl>
              <c:idx val="4"/>
              <c:layout>
                <c:manualLayout>
                  <c:x val="-2.5399128809881822E-3"/>
                  <c:y val="2.3333335374745072E-2"/>
                </c:manualLayout>
              </c:layout>
              <c:tx>
                <c:rich>
                  <a:bodyPr/>
                  <a:lstStyle/>
                  <a:p>
                    <a:fld id="{B33C0B17-C397-8144-80A0-A13B8368909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85FA-354C-84B0-72100023A8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'AUC summary'!$J$8:$J$12</c:f>
              <c:strCache>
                <c:ptCount val="5"/>
                <c:pt idx="0">
                  <c:v>PREDIMED</c:v>
                </c:pt>
                <c:pt idx="1">
                  <c:v>WHI (LOO)</c:v>
                </c:pt>
                <c:pt idx="2">
                  <c:v>SOL</c:v>
                </c:pt>
                <c:pt idx="3">
                  <c:v>ARIC-White</c:v>
                </c:pt>
                <c:pt idx="4">
                  <c:v>ARIC-Black</c:v>
                </c:pt>
              </c:strCache>
            </c:strRef>
          </c:cat>
          <c:val>
            <c:numRef>
              <c:f>'AUC summary'!$L$8:$L$12</c:f>
              <c:numCache>
                <c:formatCode>0.00</c:formatCode>
                <c:ptCount val="5"/>
                <c:pt idx="0">
                  <c:v>0.66940642410069495</c:v>
                </c:pt>
                <c:pt idx="1">
                  <c:v>0.77133511827001</c:v>
                </c:pt>
                <c:pt idx="2">
                  <c:v>0.62161650000000002</c:v>
                </c:pt>
                <c:pt idx="3">
                  <c:v>0.69682643738926497</c:v>
                </c:pt>
                <c:pt idx="4">
                  <c:v>0.64219862560150198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'AUC summary'!$L$8:$L$12</c15:f>
                <c15:dlblRangeCache>
                  <c:ptCount val="5"/>
                  <c:pt idx="0">
                    <c:v>0.67</c:v>
                  </c:pt>
                  <c:pt idx="1">
                    <c:v>0.77</c:v>
                  </c:pt>
                  <c:pt idx="2">
                    <c:v>0.62</c:v>
                  </c:pt>
                  <c:pt idx="3">
                    <c:v>0.70</c:v>
                  </c:pt>
                  <c:pt idx="4">
                    <c:v>0.64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85FA-354C-84B0-72100023A855}"/>
            </c:ext>
          </c:extLst>
        </c:ser>
        <c:ser>
          <c:idx val="0"/>
          <c:order val="1"/>
          <c:tx>
            <c:v>Risk factor + Glucose</c:v>
          </c:tx>
          <c:spPr>
            <a:solidFill>
              <a:schemeClr val="accent1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4.1666673501750901E-3"/>
                  <c:y val="7.7777784582482986E-3"/>
                </c:manualLayout>
              </c:layout>
              <c:tx>
                <c:rich>
                  <a:bodyPr/>
                  <a:lstStyle/>
                  <a:p>
                    <a:fld id="{504C6517-9E98-3743-B2DC-48FCF81CAC2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85FA-354C-84B0-72100023A85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2A43A30-C071-024C-A156-8E1FFD2703D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85FA-354C-84B0-72100023A855}"/>
                </c:ext>
              </c:extLst>
            </c:dLbl>
            <c:dLbl>
              <c:idx val="2"/>
              <c:layout>
                <c:manualLayout>
                  <c:x val="-1.0416668375437803E-2"/>
                  <c:y val="1.1666667687372501E-2"/>
                </c:manualLayout>
              </c:layout>
              <c:tx>
                <c:rich>
                  <a:bodyPr/>
                  <a:lstStyle/>
                  <a:p>
                    <a:fld id="{86D656E4-A1F3-7C48-8C6B-EA3C7A7ACF1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85FA-354C-84B0-72100023A855}"/>
                </c:ext>
              </c:extLst>
            </c:dLbl>
            <c:dLbl>
              <c:idx val="3"/>
              <c:layout>
                <c:manualLayout>
                  <c:x val="-4.1666673501751664E-3"/>
                  <c:y val="7.7777784582482631E-3"/>
                </c:manualLayout>
              </c:layout>
              <c:tx>
                <c:rich>
                  <a:bodyPr/>
                  <a:lstStyle/>
                  <a:p>
                    <a:fld id="{9CC9835C-E7D4-3344-ADCD-7A4775BE750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85FA-354C-84B0-72100023A85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07E2153-4AB3-F146-8FBF-45129C39F6E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85FA-354C-84B0-72100023A8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'AUC summary'!$J$8:$J$12</c:f>
              <c:strCache>
                <c:ptCount val="5"/>
                <c:pt idx="0">
                  <c:v>PREDIMED</c:v>
                </c:pt>
                <c:pt idx="1">
                  <c:v>WHI (LOO)</c:v>
                </c:pt>
                <c:pt idx="2">
                  <c:v>SOL</c:v>
                </c:pt>
                <c:pt idx="3">
                  <c:v>ARIC-White</c:v>
                </c:pt>
                <c:pt idx="4">
                  <c:v>ARIC-Black</c:v>
                </c:pt>
              </c:strCache>
            </c:strRef>
          </c:cat>
          <c:val>
            <c:numRef>
              <c:f>'AUC summary'!$O$8:$O$12</c:f>
              <c:numCache>
                <c:formatCode>0.000</c:formatCode>
                <c:ptCount val="5"/>
                <c:pt idx="0">
                  <c:v>0.80664935690212503</c:v>
                </c:pt>
                <c:pt idx="1">
                  <c:v>0.79641642343280505</c:v>
                </c:pt>
                <c:pt idx="2">
                  <c:v>0.74940430000000002</c:v>
                </c:pt>
                <c:pt idx="3">
                  <c:v>0.77613399898509094</c:v>
                </c:pt>
                <c:pt idx="4">
                  <c:v>0.70858851215376495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'AUC summary'!$O$8:$O$12</c15:f>
                <c15:dlblRangeCache>
                  <c:ptCount val="5"/>
                  <c:pt idx="0">
                    <c:v>0.807</c:v>
                  </c:pt>
                  <c:pt idx="1">
                    <c:v>0.796</c:v>
                  </c:pt>
                  <c:pt idx="2">
                    <c:v>0.749</c:v>
                  </c:pt>
                  <c:pt idx="3">
                    <c:v>0.776</c:v>
                  </c:pt>
                  <c:pt idx="4">
                    <c:v>0.709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B-85FA-354C-84B0-72100023A855}"/>
            </c:ext>
          </c:extLst>
        </c:ser>
        <c:ser>
          <c:idx val="2"/>
          <c:order val="2"/>
          <c:tx>
            <c:v>Risk factor + Glucose + signature</c:v>
          </c:tx>
          <c:spPr>
            <a:solidFill>
              <a:schemeClr val="accent3"/>
            </a:solidFill>
            <a:ln w="1270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F46398D-C33C-E540-B3CC-AC0E4EE69F8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85FA-354C-84B0-72100023A855}"/>
                </c:ext>
              </c:extLst>
            </c:dLbl>
            <c:dLbl>
              <c:idx val="1"/>
              <c:layout>
                <c:manualLayout>
                  <c:x val="7.0993919342857918E-4"/>
                  <c:y val="1.6596542463217647E-2"/>
                </c:manualLayout>
              </c:layout>
              <c:tx>
                <c:rich>
                  <a:bodyPr/>
                  <a:lstStyle/>
                  <a:p>
                    <a:fld id="{ECB895B9-49BE-7C47-B423-7BB198A0081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995892414808409E-2"/>
                      <c:h val="0.22392068159516948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85FA-354C-84B0-72100023A855}"/>
                </c:ext>
              </c:extLst>
            </c:dLbl>
            <c:dLbl>
              <c:idx val="2"/>
              <c:layout>
                <c:manualLayout>
                  <c:x val="-2.1065628791467638E-3"/>
                  <c:y val="2.5928177155676059E-2"/>
                </c:manualLayout>
              </c:layout>
              <c:tx>
                <c:rich>
                  <a:bodyPr/>
                  <a:lstStyle/>
                  <a:p>
                    <a:fld id="{FBCC87CC-B476-4943-B072-347DBD7D4DB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4435814118018506E-2"/>
                      <c:h val="0.24622032530856747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85FA-354C-84B0-72100023A855}"/>
                </c:ext>
              </c:extLst>
            </c:dLbl>
            <c:dLbl>
              <c:idx val="3"/>
              <c:layout>
                <c:manualLayout>
                  <c:x val="5.9880855433125518E-3"/>
                  <c:y val="5.3674868179184508E-2"/>
                </c:manualLayout>
              </c:layout>
              <c:tx>
                <c:rich>
                  <a:bodyPr/>
                  <a:lstStyle/>
                  <a:p>
                    <a:fld id="{4C8A55D4-C7ED-194A-A779-82896DE84E3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071325298834093E-2"/>
                      <c:h val="0.26825991296289609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85FA-354C-84B0-72100023A855}"/>
                </c:ext>
              </c:extLst>
            </c:dLbl>
            <c:dLbl>
              <c:idx val="4"/>
              <c:layout>
                <c:manualLayout>
                  <c:x val="-2.1297896299238956E-3"/>
                  <c:y val="1.2447406847413212E-2"/>
                </c:manualLayout>
              </c:layout>
              <c:tx>
                <c:rich>
                  <a:bodyPr/>
                  <a:lstStyle/>
                  <a:p>
                    <a:fld id="{8FD3D5E5-CD43-9444-A9DF-955590D7904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210797604944655E-2"/>
                      <c:h val="0.24751423488387403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0-85FA-354C-84B0-72100023A8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'AUC summary'!$J$8:$J$12</c:f>
              <c:strCache>
                <c:ptCount val="5"/>
                <c:pt idx="0">
                  <c:v>PREDIMED</c:v>
                </c:pt>
                <c:pt idx="1">
                  <c:v>WHI (LOO)</c:v>
                </c:pt>
                <c:pt idx="2">
                  <c:v>SOL</c:v>
                </c:pt>
                <c:pt idx="3">
                  <c:v>ARIC-White</c:v>
                </c:pt>
                <c:pt idx="4">
                  <c:v>ARIC-Black</c:v>
                </c:pt>
              </c:strCache>
            </c:strRef>
          </c:cat>
          <c:val>
            <c:numRef>
              <c:f>'AUC summary'!$Q$8:$Q$12</c:f>
              <c:numCache>
                <c:formatCode>0.000</c:formatCode>
                <c:ptCount val="5"/>
                <c:pt idx="0">
                  <c:v>0.81485143407386995</c:v>
                </c:pt>
                <c:pt idx="1">
                  <c:v>0.82771694001709495</c:v>
                </c:pt>
                <c:pt idx="2">
                  <c:v>0.75634290000000004</c:v>
                </c:pt>
                <c:pt idx="3">
                  <c:v>0.78767678461298896</c:v>
                </c:pt>
                <c:pt idx="4">
                  <c:v>0.72180292993717898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'AUC summary'!$T$8:$T$12</c15:f>
                <c15:dlblRangeCache>
                  <c:ptCount val="5"/>
                  <c:pt idx="0">
                    <c:v> 0.815</c:v>
                  </c:pt>
                  <c:pt idx="1">
                    <c:v>** 0.828</c:v>
                  </c:pt>
                  <c:pt idx="2">
                    <c:v>^ 0.756</c:v>
                  </c:pt>
                  <c:pt idx="3">
                    <c:v>* 0.788</c:v>
                  </c:pt>
                  <c:pt idx="4">
                    <c:v>* 0.722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1-85FA-354C-84B0-72100023A8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0"/>
        <c:axId val="402357280"/>
        <c:axId val="1577955776"/>
      </c:barChart>
      <c:catAx>
        <c:axId val="40235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77955776"/>
        <c:crosses val="autoZero"/>
        <c:auto val="1"/>
        <c:lblAlgn val="ctr"/>
        <c:lblOffset val="100"/>
        <c:noMultiLvlLbl val="0"/>
      </c:catAx>
      <c:valAx>
        <c:axId val="1577955776"/>
        <c:scaling>
          <c:orientation val="minMax"/>
          <c:max val="1"/>
          <c:min val="0.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AUC</a:t>
                </a:r>
              </a:p>
            </c:rich>
          </c:tx>
          <c:layout>
            <c:manualLayout>
              <c:xMode val="edge"/>
              <c:yMode val="edge"/>
              <c:x val="3.3077017334143671E-3"/>
              <c:y val="0.420797860050626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3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235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9408232700850188E-2"/>
          <c:y val="4.6769252683502453E-2"/>
          <c:w val="0.8860373184288588"/>
          <c:h val="0.10624482481091621"/>
        </c:manualLayout>
      </c:layout>
      <c:overlay val="0"/>
      <c:spPr>
        <a:solidFill>
          <a:schemeClr val="bg1">
            <a:lumMod val="85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3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3909B96-F55F-F94E-B3A2-97BB4FB5BD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431963"/>
              </p:ext>
            </p:extLst>
          </p:nvPr>
        </p:nvGraphicFramePr>
        <p:xfrm>
          <a:off x="5350285" y="5999356"/>
          <a:ext cx="17888856" cy="6121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2BE2269-DEE3-4234-85F5-089FD68E80BC}"/>
              </a:ext>
            </a:extLst>
          </p:cNvPr>
          <p:cNvSpPr txBox="1"/>
          <p:nvPr/>
        </p:nvSpPr>
        <p:spPr>
          <a:xfrm>
            <a:off x="3298084" y="2953509"/>
            <a:ext cx="2632223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5400" dirty="0"/>
              <a:t>Extended Data Figure 9. Metabolomic signature for T2D prediction with the conventional model additionally adjusting for fasting glucose in cohorts with available data.</a:t>
            </a:r>
          </a:p>
        </p:txBody>
      </p:sp>
    </p:spTree>
    <p:extLst>
      <p:ext uri="{BB962C8B-B14F-4D97-AF65-F5344CB8AC3E}">
        <p14:creationId xmlns:p14="http://schemas.microsoft.com/office/powerpoint/2010/main" val="4008618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34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341</cp:revision>
  <cp:lastPrinted>2025-08-29T19:11:18Z</cp:lastPrinted>
  <dcterms:created xsi:type="dcterms:W3CDTF">2021-06-24T18:44:32Z</dcterms:created>
  <dcterms:modified xsi:type="dcterms:W3CDTF">2025-10-14T06:05:33Z</dcterms:modified>
</cp:coreProperties>
</file>