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3"/>
  </p:notesMasterIdLst>
  <p:sldIdLst>
    <p:sldId id="321" r:id="rId2"/>
  </p:sldIdLst>
  <p:sldSz cx="329184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40" userDrawn="1">
          <p15:clr>
            <a:srgbClr val="A4A3A4"/>
          </p15:clr>
        </p15:guide>
        <p15:guide id="2" pos="10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, Jun" initials="LJ" lastIdx="1" clrIdx="0">
    <p:extLst>
      <p:ext uri="{19B8F6BF-5375-455C-9EA6-DF929625EA0E}">
        <p15:presenceInfo xmlns:p15="http://schemas.microsoft.com/office/powerpoint/2012/main" userId="S::junli@hsph.harvard.edu::0f07de65-442e-4b63-84c8-e1e92af111e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FF0"/>
    <a:srgbClr val="FFDAD8"/>
    <a:srgbClr val="377EB8"/>
    <a:srgbClr val="E4211B"/>
    <a:srgbClr val="FF5552"/>
    <a:srgbClr val="FF7774"/>
    <a:srgbClr val="E97132"/>
    <a:srgbClr val="186B24"/>
    <a:srgbClr val="9D3532"/>
    <a:srgbClr val="FFE0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26"/>
    <p:restoredTop sz="95959"/>
  </p:normalViewPr>
  <p:slideViewPr>
    <p:cSldViewPr snapToGrid="0" snapToObjects="1">
      <p:cViewPr varScale="1">
        <p:scale>
          <a:sx n="29" d="100"/>
          <a:sy n="29" d="100"/>
        </p:scale>
        <p:origin x="2992" y="304"/>
      </p:cViewPr>
      <p:guideLst>
        <p:guide orient="horz" pos="8640"/>
        <p:guide pos="10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C7E5E-84F2-3646-A503-54083E584EBA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577975" y="1143000"/>
            <a:ext cx="3702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B33C8-0166-1C4A-B94A-D500242102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15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489452"/>
            <a:ext cx="27980640" cy="9550400"/>
          </a:xfrm>
        </p:spPr>
        <p:txBody>
          <a:bodyPr anchor="b"/>
          <a:lstStyle>
            <a:lvl1pPr algn="ctr"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4800" y="14408152"/>
            <a:ext cx="24688800" cy="6623048"/>
          </a:xfrm>
        </p:spPr>
        <p:txBody>
          <a:bodyPr/>
          <a:lstStyle>
            <a:lvl1pPr marL="0" indent="0" algn="ctr">
              <a:buNone/>
              <a:defRPr sz="8640"/>
            </a:lvl1pPr>
            <a:lvl2pPr marL="1645920" indent="0" algn="ctr">
              <a:buNone/>
              <a:defRPr sz="7200"/>
            </a:lvl2pPr>
            <a:lvl3pPr marL="3291840" indent="0" algn="ctr">
              <a:buNone/>
              <a:defRPr sz="6480"/>
            </a:lvl3pPr>
            <a:lvl4pPr marL="4937760" indent="0" algn="ctr">
              <a:buNone/>
              <a:defRPr sz="5760"/>
            </a:lvl4pPr>
            <a:lvl5pPr marL="6583680" indent="0" algn="ctr">
              <a:buNone/>
              <a:defRPr sz="5760"/>
            </a:lvl5pPr>
            <a:lvl6pPr marL="8229600" indent="0" algn="ctr">
              <a:buNone/>
              <a:defRPr sz="5760"/>
            </a:lvl6pPr>
            <a:lvl7pPr marL="9875520" indent="0" algn="ctr">
              <a:buNone/>
              <a:defRPr sz="5760"/>
            </a:lvl7pPr>
            <a:lvl8pPr marL="11521440" indent="0" algn="ctr">
              <a:buNone/>
              <a:defRPr sz="5760"/>
            </a:lvl8pPr>
            <a:lvl9pPr marL="13167360" indent="0" algn="ctr">
              <a:buNone/>
              <a:defRPr sz="5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157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350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7232" y="1460500"/>
            <a:ext cx="709803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3142" y="1460500"/>
            <a:ext cx="2088261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927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0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997" y="6838958"/>
            <a:ext cx="28392120" cy="11410948"/>
          </a:xfrm>
        </p:spPr>
        <p:txBody>
          <a:bodyPr anchor="b"/>
          <a:lstStyle>
            <a:lvl1pPr>
              <a:defRPr sz="21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997" y="18357858"/>
            <a:ext cx="28392120" cy="6000748"/>
          </a:xfrm>
        </p:spPr>
        <p:txBody>
          <a:bodyPr/>
          <a:lstStyle>
            <a:lvl1pPr marL="0" indent="0">
              <a:buNone/>
              <a:defRPr sz="8640">
                <a:solidFill>
                  <a:schemeClr val="tx1"/>
                </a:solidFill>
              </a:defRPr>
            </a:lvl1pPr>
            <a:lvl2pPr marL="164592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648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3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31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4940" y="7302500"/>
            <a:ext cx="1399032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15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460506"/>
            <a:ext cx="2839212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7431" y="6724652"/>
            <a:ext cx="13926024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7431" y="10020300"/>
            <a:ext cx="1392602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4942" y="6724652"/>
            <a:ext cx="13994608" cy="3295648"/>
          </a:xfrm>
        </p:spPr>
        <p:txBody>
          <a:bodyPr anchor="b"/>
          <a:lstStyle>
            <a:lvl1pPr marL="0" indent="0">
              <a:buNone/>
              <a:defRPr sz="864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480" b="1"/>
            </a:lvl3pPr>
            <a:lvl4pPr marL="4937760" indent="0">
              <a:buNone/>
              <a:defRPr sz="5760" b="1"/>
            </a:lvl4pPr>
            <a:lvl5pPr marL="6583680" indent="0">
              <a:buNone/>
              <a:defRPr sz="5760" b="1"/>
            </a:lvl5pPr>
            <a:lvl6pPr marL="8229600" indent="0">
              <a:buNone/>
              <a:defRPr sz="5760" b="1"/>
            </a:lvl6pPr>
            <a:lvl7pPr marL="9875520" indent="0">
              <a:buNone/>
              <a:defRPr sz="5760" b="1"/>
            </a:lvl7pPr>
            <a:lvl8pPr marL="11521440" indent="0">
              <a:buNone/>
              <a:defRPr sz="5760" b="1"/>
            </a:lvl8pPr>
            <a:lvl9pPr marL="13167360" indent="0">
              <a:buNone/>
              <a:defRPr sz="5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4942" y="10020300"/>
            <a:ext cx="13994608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58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03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406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4608" y="3949706"/>
            <a:ext cx="16664940" cy="19494500"/>
          </a:xfrm>
        </p:spPr>
        <p:txBody>
          <a:bodyPr/>
          <a:lstStyle>
            <a:lvl1pPr>
              <a:defRPr sz="11520"/>
            </a:lvl1pPr>
            <a:lvl2pPr>
              <a:defRPr sz="10080"/>
            </a:lvl2pPr>
            <a:lvl3pPr>
              <a:defRPr sz="864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35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7428" y="1828800"/>
            <a:ext cx="10617041" cy="6400800"/>
          </a:xfrm>
        </p:spPr>
        <p:txBody>
          <a:bodyPr anchor="b"/>
          <a:lstStyle>
            <a:lvl1pPr>
              <a:defRPr sz="11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4608" y="3949706"/>
            <a:ext cx="16664940" cy="19494500"/>
          </a:xfrm>
        </p:spPr>
        <p:txBody>
          <a:bodyPr anchor="t"/>
          <a:lstStyle>
            <a:lvl1pPr marL="0" indent="0">
              <a:buNone/>
              <a:defRPr sz="11520"/>
            </a:lvl1pPr>
            <a:lvl2pPr marL="1645920" indent="0">
              <a:buNone/>
              <a:defRPr sz="10080"/>
            </a:lvl2pPr>
            <a:lvl3pPr marL="3291840" indent="0">
              <a:buNone/>
              <a:defRPr sz="864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7428" y="8229600"/>
            <a:ext cx="10617041" cy="15246352"/>
          </a:xfrm>
        </p:spPr>
        <p:txBody>
          <a:bodyPr/>
          <a:lstStyle>
            <a:lvl1pPr marL="0" indent="0">
              <a:buNone/>
              <a:defRPr sz="5760"/>
            </a:lvl1pPr>
            <a:lvl2pPr marL="1645920" indent="0">
              <a:buNone/>
              <a:defRPr sz="5040"/>
            </a:lvl2pPr>
            <a:lvl3pPr marL="3291840" indent="0">
              <a:buNone/>
              <a:defRPr sz="4320"/>
            </a:lvl3pPr>
            <a:lvl4pPr marL="4937760" indent="0">
              <a:buNone/>
              <a:defRPr sz="3600"/>
            </a:lvl4pPr>
            <a:lvl5pPr marL="6583680" indent="0">
              <a:buNone/>
              <a:defRPr sz="3600"/>
            </a:lvl5pPr>
            <a:lvl6pPr marL="8229600" indent="0">
              <a:buNone/>
              <a:defRPr sz="3600"/>
            </a:lvl6pPr>
            <a:lvl7pPr marL="9875520" indent="0">
              <a:buNone/>
              <a:defRPr sz="3600"/>
            </a:lvl7pPr>
            <a:lvl8pPr marL="11521440" indent="0">
              <a:buNone/>
              <a:defRPr sz="3600"/>
            </a:lvl8pPr>
            <a:lvl9pPr marL="13167360" indent="0">
              <a:buNone/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46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3140" y="1460506"/>
            <a:ext cx="2839212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3140" y="7302500"/>
            <a:ext cx="2839212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0F9E0A-115F-084F-BA05-93D10D957002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5425406"/>
            <a:ext cx="1110996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5425406"/>
            <a:ext cx="740664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F9D0E-EA32-EB4D-A018-B02B879DC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737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3291840" rtl="0" eaLnBrk="1" latinLnBrk="0" hangingPunct="1">
        <a:lnSpc>
          <a:spcPct val="90000"/>
        </a:lnSpc>
        <a:spcBef>
          <a:spcPct val="0"/>
        </a:spcBef>
        <a:buNone/>
        <a:defRPr sz="15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960" indent="-822960" algn="l" defTabSz="3291840" rtl="0" eaLnBrk="1" latinLnBrk="0" hangingPunct="1">
        <a:lnSpc>
          <a:spcPct val="90000"/>
        </a:lnSpc>
        <a:spcBef>
          <a:spcPts val="3600"/>
        </a:spcBef>
        <a:buFont typeface="Arial" panose="020B0604020202020204" pitchFamily="34" charset="0"/>
        <a:buChar char="•"/>
        <a:defRPr sz="10080" kern="1200">
          <a:solidFill>
            <a:schemeClr val="tx1"/>
          </a:solidFill>
          <a:latin typeface="+mn-lt"/>
          <a:ea typeface="+mn-ea"/>
          <a:cs typeface="+mn-cs"/>
        </a:defRPr>
      </a:lvl1pPr>
      <a:lvl2pPr marL="24688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l" defTabSz="329184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l" defTabSz="3291840" rtl="0" eaLnBrk="1" latinLnBrk="0" hangingPunct="1">
        <a:defRPr sz="64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ircular object with lines in it&#10;&#10;Description automatically generated with medium confidence">
            <a:extLst>
              <a:ext uri="{FF2B5EF4-FFF2-40B4-BE49-F238E27FC236}">
                <a16:creationId xmlns:a16="http://schemas.microsoft.com/office/drawing/2014/main" id="{1E357D6B-401D-9BA9-474C-C01868CE8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9462" y="7047333"/>
            <a:ext cx="12161520" cy="12161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3A4FDF-962B-B77B-8D66-302D4DFB7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4506" y="6999746"/>
            <a:ext cx="12801600" cy="12801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394D73D-D7A3-9C41-BD7D-A92A31AC67A1}"/>
              </a:ext>
            </a:extLst>
          </p:cNvPr>
          <p:cNvSpPr txBox="1"/>
          <p:nvPr/>
        </p:nvSpPr>
        <p:spPr>
          <a:xfrm rot="3373714">
            <a:off x="21414714" y="12435768"/>
            <a:ext cx="1614332" cy="150430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90316"/>
              </a:avLst>
            </a:prstTxWarp>
            <a:spAutoFit/>
          </a:bodyPr>
          <a:lstStyle/>
          <a:p>
            <a:pPr algn="ctr"/>
            <a:r>
              <a:rPr lang="en-US" dirty="0"/>
              <a:t>Amino acids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FE30A-0946-504E-85E8-FAB1D647A22D}"/>
              </a:ext>
            </a:extLst>
          </p:cNvPr>
          <p:cNvSpPr txBox="1"/>
          <p:nvPr/>
        </p:nvSpPr>
        <p:spPr>
          <a:xfrm rot="19523758">
            <a:off x="20973688" y="12342592"/>
            <a:ext cx="1614332" cy="150430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90316"/>
              </a:avLst>
            </a:prstTxWarp>
            <a:spAutoFit/>
          </a:bodyPr>
          <a:lstStyle/>
          <a:p>
            <a:pPr algn="ctr"/>
            <a:r>
              <a:rPr lang="en-US" dirty="0"/>
              <a:t>Fatty Acids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179A86-D68E-724D-A979-2C22FE58A880}"/>
              </a:ext>
            </a:extLst>
          </p:cNvPr>
          <p:cNvSpPr txBox="1"/>
          <p:nvPr/>
        </p:nvSpPr>
        <p:spPr>
          <a:xfrm>
            <a:off x="20733064" y="13585007"/>
            <a:ext cx="60188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BAs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E0288D0-708F-E048-96DA-7982DD95DEEB}"/>
              </a:ext>
            </a:extLst>
          </p:cNvPr>
          <p:cNvSpPr txBox="1"/>
          <p:nvPr/>
        </p:nvSpPr>
        <p:spPr>
          <a:xfrm>
            <a:off x="21184945" y="13594370"/>
            <a:ext cx="108507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Carnitines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CADC691-6AFC-1147-8334-0C0E5590D505}"/>
              </a:ext>
            </a:extLst>
          </p:cNvPr>
          <p:cNvSpPr txBox="1"/>
          <p:nvPr/>
        </p:nvSpPr>
        <p:spPr>
          <a:xfrm>
            <a:off x="22297344" y="13625001"/>
            <a:ext cx="873358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Carbs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576780-7ECA-3C4D-AB79-4E44F8CE5616}"/>
              </a:ext>
            </a:extLst>
          </p:cNvPr>
          <p:cNvSpPr txBox="1"/>
          <p:nvPr/>
        </p:nvSpPr>
        <p:spPr>
          <a:xfrm>
            <a:off x="21863734" y="14031935"/>
            <a:ext cx="105796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Energy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EA7515-4745-7F42-8148-C1D917B00AF6}"/>
              </a:ext>
            </a:extLst>
          </p:cNvPr>
          <p:cNvSpPr txBox="1"/>
          <p:nvPr/>
        </p:nvSpPr>
        <p:spPr>
          <a:xfrm>
            <a:off x="21730262" y="14301746"/>
            <a:ext cx="67365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NTs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1EAF1E7-49DC-0F4B-BF3C-060036DE900B}"/>
              </a:ext>
            </a:extLst>
          </p:cNvPr>
          <p:cNvCxnSpPr>
            <a:cxnSpLocks/>
          </p:cNvCxnSpPr>
          <p:nvPr/>
        </p:nvCxnSpPr>
        <p:spPr>
          <a:xfrm>
            <a:off x="22843087" y="13935758"/>
            <a:ext cx="62945" cy="240847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2B7CDC5-4C5F-DB48-94E3-321C8A1BE689}"/>
              </a:ext>
            </a:extLst>
          </p:cNvPr>
          <p:cNvCxnSpPr>
            <a:cxnSpLocks/>
          </p:cNvCxnSpPr>
          <p:nvPr/>
        </p:nvCxnSpPr>
        <p:spPr>
          <a:xfrm flipV="1">
            <a:off x="21046162" y="13895221"/>
            <a:ext cx="439036" cy="33109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C2A4B4D-3E1C-FD48-BD28-8D54AD57EA94}"/>
              </a:ext>
            </a:extLst>
          </p:cNvPr>
          <p:cNvSpPr txBox="1"/>
          <p:nvPr/>
        </p:nvSpPr>
        <p:spPr>
          <a:xfrm rot="21272962">
            <a:off x="20699132" y="8115854"/>
            <a:ext cx="1523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000000"/>
                </a:solidFill>
              </a:rPr>
              <a:t>-log</a:t>
            </a:r>
            <a:r>
              <a:rPr lang="en-US" sz="1600" b="1" baseline="-25000" dirty="0">
                <a:solidFill>
                  <a:srgbClr val="000000"/>
                </a:solidFill>
              </a:rPr>
              <a:t>10</a:t>
            </a:r>
            <a:r>
              <a:rPr lang="en-US" sz="1600" b="1" dirty="0">
                <a:solidFill>
                  <a:srgbClr val="000000"/>
                </a:solidFill>
              </a:rPr>
              <a:t>(</a:t>
            </a:r>
            <a:r>
              <a:rPr lang="en-US" sz="1600" b="1" i="1" dirty="0">
                <a:solidFill>
                  <a:srgbClr val="000000"/>
                </a:solidFill>
              </a:rPr>
              <a:t>FDR</a:t>
            </a:r>
            <a:r>
              <a:rPr lang="en-US" sz="1600" b="1" dirty="0">
                <a:solidFill>
                  <a:srgbClr val="000000"/>
                </a:solidFill>
              </a:rPr>
              <a:t>)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C260F37-B6B0-F447-890A-CD1E9AB45051}"/>
              </a:ext>
            </a:extLst>
          </p:cNvPr>
          <p:cNvCxnSpPr>
            <a:cxnSpLocks/>
          </p:cNvCxnSpPr>
          <p:nvPr/>
        </p:nvCxnSpPr>
        <p:spPr>
          <a:xfrm>
            <a:off x="21588190" y="8454410"/>
            <a:ext cx="240069" cy="3519027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67FB553-9F06-5040-9B4F-568876E82BEB}"/>
              </a:ext>
            </a:extLst>
          </p:cNvPr>
          <p:cNvSpPr txBox="1"/>
          <p:nvPr/>
        </p:nvSpPr>
        <p:spPr>
          <a:xfrm rot="21311187">
            <a:off x="9896090" y="7956409"/>
            <a:ext cx="15233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</a:rPr>
              <a:t>-log</a:t>
            </a:r>
            <a:r>
              <a:rPr lang="en-US" sz="1600" b="1" baseline="-25000" dirty="0">
                <a:solidFill>
                  <a:srgbClr val="000000"/>
                </a:solidFill>
              </a:rPr>
              <a:t>10</a:t>
            </a:r>
            <a:r>
              <a:rPr lang="en-US" sz="1600" b="1" dirty="0">
                <a:solidFill>
                  <a:srgbClr val="000000"/>
                </a:solidFill>
              </a:rPr>
              <a:t>(</a:t>
            </a:r>
            <a:r>
              <a:rPr lang="en-US" sz="1600" b="1" i="1" dirty="0">
                <a:solidFill>
                  <a:srgbClr val="000000"/>
                </a:solidFill>
              </a:rPr>
              <a:t>FDR</a:t>
            </a:r>
            <a:r>
              <a:rPr lang="en-US" sz="1600" b="1" dirty="0">
                <a:solidFill>
                  <a:srgbClr val="000000"/>
                </a:solidFill>
              </a:rPr>
              <a:t>)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C233A8A-2702-5242-84A2-0BDDDE3A7374}"/>
              </a:ext>
            </a:extLst>
          </p:cNvPr>
          <p:cNvCxnSpPr>
            <a:cxnSpLocks/>
          </p:cNvCxnSpPr>
          <p:nvPr/>
        </p:nvCxnSpPr>
        <p:spPr>
          <a:xfrm>
            <a:off x="10501867" y="8285133"/>
            <a:ext cx="269767" cy="3510629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B0939B7-5870-CC4F-8040-64502E5FB832}"/>
              </a:ext>
            </a:extLst>
          </p:cNvPr>
          <p:cNvSpPr txBox="1"/>
          <p:nvPr/>
        </p:nvSpPr>
        <p:spPr>
          <a:xfrm rot="1156845">
            <a:off x="10185541" y="12061251"/>
            <a:ext cx="1614332" cy="150430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90316"/>
              </a:avLst>
            </a:prstTxWarp>
            <a:spAutoFit/>
          </a:bodyPr>
          <a:lstStyle/>
          <a:p>
            <a:pPr algn="ctr"/>
            <a:r>
              <a:rPr lang="en-US" dirty="0"/>
              <a:t>DAG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D22FA1A-257A-2246-8BA1-D4A4BBF8F869}"/>
              </a:ext>
            </a:extLst>
          </p:cNvPr>
          <p:cNvSpPr txBox="1"/>
          <p:nvPr/>
        </p:nvSpPr>
        <p:spPr>
          <a:xfrm rot="20333796">
            <a:off x="9995685" y="12093000"/>
            <a:ext cx="1614332" cy="150430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790316"/>
              </a:avLst>
            </a:prstTxWarp>
            <a:spAutoFit/>
          </a:bodyPr>
          <a:lstStyle/>
          <a:p>
            <a:pPr algn="ctr"/>
            <a:r>
              <a:rPr lang="en-US" dirty="0"/>
              <a:t>SL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AAA86BA-EA4D-F840-8E9D-C3550BDE743F}"/>
              </a:ext>
            </a:extLst>
          </p:cNvPr>
          <p:cNvSpPr txBox="1"/>
          <p:nvPr/>
        </p:nvSpPr>
        <p:spPr>
          <a:xfrm>
            <a:off x="9770566" y="12337922"/>
            <a:ext cx="143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Plasmalogen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57C9710-B375-5A4B-A882-50F0EAB00094}"/>
              </a:ext>
            </a:extLst>
          </p:cNvPr>
          <p:cNvSpPr txBox="1"/>
          <p:nvPr/>
        </p:nvSpPr>
        <p:spPr>
          <a:xfrm>
            <a:off x="9675549" y="12728579"/>
            <a:ext cx="143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Other PL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97E66972-1B8C-5D4E-8887-E8DC1B627CD8}"/>
              </a:ext>
            </a:extLst>
          </p:cNvPr>
          <p:cNvSpPr/>
          <p:nvPr/>
        </p:nvSpPr>
        <p:spPr>
          <a:xfrm>
            <a:off x="16369127" y="7535219"/>
            <a:ext cx="11220216" cy="1089193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00531E25-4CA4-7A41-BA64-DDF1A5DE7E62}"/>
              </a:ext>
            </a:extLst>
          </p:cNvPr>
          <p:cNvSpPr/>
          <p:nvPr/>
        </p:nvSpPr>
        <p:spPr>
          <a:xfrm>
            <a:off x="5140472" y="7535219"/>
            <a:ext cx="11220216" cy="10891930"/>
          </a:xfrm>
          <a:prstGeom prst="rect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EA00E89-B65E-ED48-970B-D874B432508A}"/>
              </a:ext>
            </a:extLst>
          </p:cNvPr>
          <p:cNvSpPr txBox="1"/>
          <p:nvPr/>
        </p:nvSpPr>
        <p:spPr>
          <a:xfrm>
            <a:off x="17111556" y="7623571"/>
            <a:ext cx="425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B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7B67C9E-2089-1A4E-9C67-EF5EF0649414}"/>
              </a:ext>
            </a:extLst>
          </p:cNvPr>
          <p:cNvSpPr txBox="1"/>
          <p:nvPr/>
        </p:nvSpPr>
        <p:spPr>
          <a:xfrm>
            <a:off x="6073064" y="7623571"/>
            <a:ext cx="425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361349-E147-EE77-D908-5517FA0CF227}"/>
              </a:ext>
            </a:extLst>
          </p:cNvPr>
          <p:cNvSpPr txBox="1"/>
          <p:nvPr/>
        </p:nvSpPr>
        <p:spPr>
          <a:xfrm>
            <a:off x="20685372" y="13062041"/>
            <a:ext cx="60188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0F16257-D1C4-BA47-D7C6-D657DFA75359}"/>
              </a:ext>
            </a:extLst>
          </p:cNvPr>
          <p:cNvSpPr txBox="1"/>
          <p:nvPr/>
        </p:nvSpPr>
        <p:spPr>
          <a:xfrm>
            <a:off x="21334167" y="14261797"/>
            <a:ext cx="67365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XBs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325B405-2B70-BF5F-C29F-A75F830C227E}"/>
              </a:ext>
            </a:extLst>
          </p:cNvPr>
          <p:cNvSpPr txBox="1"/>
          <p:nvPr/>
        </p:nvSpPr>
        <p:spPr>
          <a:xfrm>
            <a:off x="11056835" y="13267448"/>
            <a:ext cx="143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TAG</a:t>
            </a:r>
            <a:endParaRPr lang="en-US" sz="17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9346E0E-3B3D-0B4A-43B6-D3BAC73C10EF}"/>
              </a:ext>
            </a:extLst>
          </p:cNvPr>
          <p:cNvSpPr txBox="1"/>
          <p:nvPr/>
        </p:nvSpPr>
        <p:spPr>
          <a:xfrm>
            <a:off x="9712308" y="13135264"/>
            <a:ext cx="789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3E8679-E243-14DC-B5D5-B019A5417459}"/>
              </a:ext>
            </a:extLst>
          </p:cNvPr>
          <p:cNvSpPr txBox="1"/>
          <p:nvPr/>
        </p:nvSpPr>
        <p:spPr>
          <a:xfrm>
            <a:off x="9998628" y="13671616"/>
            <a:ext cx="789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PC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FB78FE5-7DFC-32F9-A4BC-EE3E98FADD32}"/>
              </a:ext>
            </a:extLst>
          </p:cNvPr>
          <p:cNvSpPr txBox="1"/>
          <p:nvPr/>
        </p:nvSpPr>
        <p:spPr>
          <a:xfrm>
            <a:off x="10460464" y="13983169"/>
            <a:ext cx="789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LP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7296CE3-F6A0-EB6D-8DB1-A67C3A9560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93439" y="15877826"/>
            <a:ext cx="1397574" cy="263767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7A214310-2206-2B69-1D99-0B64EF65DF28}"/>
              </a:ext>
            </a:extLst>
          </p:cNvPr>
          <p:cNvSpPr txBox="1"/>
          <p:nvPr/>
        </p:nvSpPr>
        <p:spPr>
          <a:xfrm>
            <a:off x="1533824" y="701012"/>
            <a:ext cx="2044541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b="1" dirty="0"/>
              <a:t>Figure 2. Associations between 235 metabolites and incident T2D in meta-analysis of 10 prospective cohorts.</a:t>
            </a:r>
          </a:p>
        </p:txBody>
      </p:sp>
    </p:spTree>
    <p:extLst>
      <p:ext uri="{BB962C8B-B14F-4D97-AF65-F5344CB8AC3E}">
        <p14:creationId xmlns:p14="http://schemas.microsoft.com/office/powerpoint/2010/main" val="35412012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195729</TotalTime>
  <Words>49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Li, Jun</dc:creator>
  <cp:lastModifiedBy>Hu, Jie,MD, PhD</cp:lastModifiedBy>
  <cp:revision>340</cp:revision>
  <cp:lastPrinted>2025-08-29T19:11:18Z</cp:lastPrinted>
  <dcterms:created xsi:type="dcterms:W3CDTF">2021-06-24T18:44:32Z</dcterms:created>
  <dcterms:modified xsi:type="dcterms:W3CDTF">2025-10-14T05:54:04Z</dcterms:modified>
</cp:coreProperties>
</file>