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32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E764EA1-5FCD-CF0E-B0D9-B7ECFD0AF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4057" y="12573721"/>
            <a:ext cx="5493128" cy="6617452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1EFA958-FE3C-6076-60B9-1CD7EFD6C3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7" t="5858" r="25822" b="4203"/>
          <a:stretch/>
        </p:blipFill>
        <p:spPr>
          <a:xfrm>
            <a:off x="3920795" y="14154223"/>
            <a:ext cx="5555094" cy="506078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E590832-78BD-A5B9-2BFB-63086D6CEE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6" t="7124" r="26170" b="4220"/>
          <a:stretch/>
        </p:blipFill>
        <p:spPr>
          <a:xfrm>
            <a:off x="10537330" y="14243938"/>
            <a:ext cx="5423086" cy="499373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6E9114B-33DA-A6F4-42BB-E3531D8FD4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03" t="7330" r="23909" b="5057"/>
          <a:stretch/>
        </p:blipFill>
        <p:spPr>
          <a:xfrm>
            <a:off x="16740327" y="14138725"/>
            <a:ext cx="5731787" cy="505244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6DE6B2C-AD36-E7C6-46F6-8213F7FE1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00841" y="14107728"/>
            <a:ext cx="0" cy="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12A6505-E0FA-C07F-2C74-B91A24B7A0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9661"/>
          <a:stretch/>
        </p:blipFill>
        <p:spPr>
          <a:xfrm>
            <a:off x="3276567" y="7649378"/>
            <a:ext cx="6400800" cy="606662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04DC64-C25A-7285-AEE9-4FA616E1F49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9661"/>
          <a:stretch/>
        </p:blipFill>
        <p:spPr>
          <a:xfrm>
            <a:off x="9753344" y="7649378"/>
            <a:ext cx="6400800" cy="60666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584E89-ABEF-1F87-E376-D4FBA879028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9661"/>
          <a:stretch/>
        </p:blipFill>
        <p:spPr>
          <a:xfrm>
            <a:off x="16288287" y="7649378"/>
            <a:ext cx="6400800" cy="6066622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D3644129-274A-F984-79CE-3F19634FBF51}"/>
              </a:ext>
            </a:extLst>
          </p:cNvPr>
          <p:cNvSpPr txBox="1"/>
          <p:nvPr/>
        </p:nvSpPr>
        <p:spPr>
          <a:xfrm rot="16200000">
            <a:off x="14298288" y="16229257"/>
            <a:ext cx="4401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Count of metabolites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A0B338F-3D61-CAC3-558C-C7AFE4FB5E17}"/>
              </a:ext>
            </a:extLst>
          </p:cNvPr>
          <p:cNvSpPr txBox="1"/>
          <p:nvPr/>
        </p:nvSpPr>
        <p:spPr>
          <a:xfrm>
            <a:off x="16421554" y="19203859"/>
            <a:ext cx="6876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% mediated (by individual metabolites)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11E553-B195-7B1F-F74E-FEA053678F44}"/>
              </a:ext>
            </a:extLst>
          </p:cNvPr>
          <p:cNvSpPr txBox="1"/>
          <p:nvPr/>
        </p:nvSpPr>
        <p:spPr>
          <a:xfrm>
            <a:off x="19720113" y="14448863"/>
            <a:ext cx="275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Coffee and tea</a:t>
            </a:r>
          </a:p>
          <a:p>
            <a:pPr algn="ctr"/>
            <a:r>
              <a:rPr lang="en-US" dirty="0">
                <a:latin typeface="Helvetica" pitchFamily="2" charset="0"/>
              </a:rPr>
              <a:t>74 metabolites </a:t>
            </a:r>
          </a:p>
          <a:p>
            <a:pPr algn="ctr"/>
            <a:r>
              <a:rPr lang="en-US" dirty="0">
                <a:latin typeface="Helvetica" pitchFamily="2" charset="0"/>
              </a:rPr>
              <a:t>FDR-indirect&lt;0.05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8CD6E41-8E8C-BA38-95E1-D00181672FA0}"/>
              </a:ext>
            </a:extLst>
          </p:cNvPr>
          <p:cNvSpPr txBox="1"/>
          <p:nvPr/>
        </p:nvSpPr>
        <p:spPr>
          <a:xfrm rot="16200000">
            <a:off x="7920915" y="16229256"/>
            <a:ext cx="4401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Count of metabolites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94247B4-F039-F35E-5629-8B211436742E}"/>
              </a:ext>
            </a:extLst>
          </p:cNvPr>
          <p:cNvSpPr txBox="1"/>
          <p:nvPr/>
        </p:nvSpPr>
        <p:spPr>
          <a:xfrm>
            <a:off x="9957029" y="19199513"/>
            <a:ext cx="6876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% mediated (by individual metabolites)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717BA06-0318-2A9F-ED2A-82643B5CE059}"/>
              </a:ext>
            </a:extLst>
          </p:cNvPr>
          <p:cNvSpPr txBox="1"/>
          <p:nvPr/>
        </p:nvSpPr>
        <p:spPr>
          <a:xfrm>
            <a:off x="13250995" y="14448862"/>
            <a:ext cx="275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Physical activity</a:t>
            </a:r>
          </a:p>
          <a:p>
            <a:pPr algn="ctr"/>
            <a:r>
              <a:rPr lang="en-US" dirty="0">
                <a:latin typeface="Helvetica" pitchFamily="2" charset="0"/>
              </a:rPr>
              <a:t>50 metabolites </a:t>
            </a:r>
          </a:p>
          <a:p>
            <a:pPr algn="ctr"/>
            <a:r>
              <a:rPr lang="en-US" dirty="0">
                <a:latin typeface="Helvetica" pitchFamily="2" charset="0"/>
              </a:rPr>
              <a:t>FDR-indirect&lt;0.05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19EEF96-8C8C-8AF8-A481-A8A1F5FC96BD}"/>
              </a:ext>
            </a:extLst>
          </p:cNvPr>
          <p:cNvSpPr txBox="1"/>
          <p:nvPr/>
        </p:nvSpPr>
        <p:spPr>
          <a:xfrm rot="16200000">
            <a:off x="1325074" y="16229256"/>
            <a:ext cx="4401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Count of metabolites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3A0AFE7-681A-ED72-829C-ADBE31D8318B}"/>
              </a:ext>
            </a:extLst>
          </p:cNvPr>
          <p:cNvSpPr txBox="1"/>
          <p:nvPr/>
        </p:nvSpPr>
        <p:spPr>
          <a:xfrm>
            <a:off x="3374194" y="19199512"/>
            <a:ext cx="6876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" pitchFamily="2" charset="0"/>
              </a:rPr>
              <a:t>% mediated (by individual metabolites)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720C7F0-E909-0ABB-EF60-90AC7F50D3F4}"/>
              </a:ext>
            </a:extLst>
          </p:cNvPr>
          <p:cNvSpPr txBox="1"/>
          <p:nvPr/>
        </p:nvSpPr>
        <p:spPr>
          <a:xfrm>
            <a:off x="6751005" y="14448862"/>
            <a:ext cx="275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BMI</a:t>
            </a:r>
          </a:p>
          <a:p>
            <a:pPr algn="ctr"/>
            <a:r>
              <a:rPr lang="en-US" dirty="0">
                <a:latin typeface="Helvetica" pitchFamily="2" charset="0"/>
              </a:rPr>
              <a:t>148 metabolites </a:t>
            </a:r>
          </a:p>
          <a:p>
            <a:pPr algn="ctr"/>
            <a:r>
              <a:rPr lang="en-US" dirty="0">
                <a:latin typeface="Helvetica" pitchFamily="2" charset="0"/>
              </a:rPr>
              <a:t>FDR-indirect&lt;0.05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264B39A-4C57-C112-06CE-DE14C51492CF}"/>
              </a:ext>
            </a:extLst>
          </p:cNvPr>
          <p:cNvSpPr txBox="1"/>
          <p:nvPr/>
        </p:nvSpPr>
        <p:spPr>
          <a:xfrm>
            <a:off x="3122311" y="7356992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61DCB6E-F021-32EF-3866-6C55E6FA35F0}"/>
              </a:ext>
            </a:extLst>
          </p:cNvPr>
          <p:cNvSpPr txBox="1"/>
          <p:nvPr/>
        </p:nvSpPr>
        <p:spPr>
          <a:xfrm>
            <a:off x="9617905" y="7356992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B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23883B8-E257-2A58-7A5D-D76A434945EB}"/>
              </a:ext>
            </a:extLst>
          </p:cNvPr>
          <p:cNvSpPr txBox="1"/>
          <p:nvPr/>
        </p:nvSpPr>
        <p:spPr>
          <a:xfrm>
            <a:off x="16083390" y="7356992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C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96850D1-E60C-42CA-B947-160620CD6022}"/>
              </a:ext>
            </a:extLst>
          </p:cNvPr>
          <p:cNvSpPr txBox="1"/>
          <p:nvPr/>
        </p:nvSpPr>
        <p:spPr>
          <a:xfrm>
            <a:off x="3122311" y="13977666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1427DB6-7E3B-2D37-AE06-0B4ADC9F9173}"/>
              </a:ext>
            </a:extLst>
          </p:cNvPr>
          <p:cNvSpPr txBox="1"/>
          <p:nvPr/>
        </p:nvSpPr>
        <p:spPr>
          <a:xfrm>
            <a:off x="9617905" y="13977666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9EA1521-6BD5-A2BA-2341-078D33D32953}"/>
              </a:ext>
            </a:extLst>
          </p:cNvPr>
          <p:cNvSpPr txBox="1"/>
          <p:nvPr/>
        </p:nvSpPr>
        <p:spPr>
          <a:xfrm>
            <a:off x="16083390" y="13977666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288AAAD4-2EE9-3B7B-3BBC-AF0A760429D8}"/>
              </a:ext>
            </a:extLst>
          </p:cNvPr>
          <p:cNvSpPr/>
          <p:nvPr/>
        </p:nvSpPr>
        <p:spPr>
          <a:xfrm>
            <a:off x="22923095" y="7632124"/>
            <a:ext cx="5960647" cy="47488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5992F19-72C8-6BE2-D364-65A139366F36}"/>
              </a:ext>
            </a:extLst>
          </p:cNvPr>
          <p:cNvSpPr/>
          <p:nvPr/>
        </p:nvSpPr>
        <p:spPr>
          <a:xfrm>
            <a:off x="23060173" y="8337159"/>
            <a:ext cx="274320" cy="274320"/>
          </a:xfrm>
          <a:prstGeom prst="ellipse">
            <a:avLst/>
          </a:prstGeom>
          <a:solidFill>
            <a:srgbClr val="E74B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9087A36-EB7B-502F-0569-529453787CF6}"/>
              </a:ext>
            </a:extLst>
          </p:cNvPr>
          <p:cNvSpPr/>
          <p:nvPr/>
        </p:nvSpPr>
        <p:spPr>
          <a:xfrm>
            <a:off x="23352970" y="8337159"/>
            <a:ext cx="274320" cy="274320"/>
          </a:xfrm>
          <a:prstGeom prst="rect">
            <a:avLst/>
          </a:prstGeom>
          <a:solidFill>
            <a:srgbClr val="E74B3C">
              <a:alpha val="90000"/>
            </a:srgbClr>
          </a:solidFill>
          <a:ln w="25400">
            <a:solidFill>
              <a:srgbClr val="E74B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D20A3D8-C32E-8345-2783-D9AD81E1AE70}"/>
              </a:ext>
            </a:extLst>
          </p:cNvPr>
          <p:cNvSpPr txBox="1"/>
          <p:nvPr/>
        </p:nvSpPr>
        <p:spPr>
          <a:xfrm>
            <a:off x="23595441" y="8282599"/>
            <a:ext cx="19605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Amino Acid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F3F4D109-83B0-E9FA-953F-328878CACF5B}"/>
              </a:ext>
            </a:extLst>
          </p:cNvPr>
          <p:cNvSpPr/>
          <p:nvPr/>
        </p:nvSpPr>
        <p:spPr>
          <a:xfrm>
            <a:off x="25474928" y="8370973"/>
            <a:ext cx="274320" cy="274320"/>
          </a:xfrm>
          <a:prstGeom prst="ellipse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A0BB50A-7705-5044-6509-69405FBC55E4}"/>
              </a:ext>
            </a:extLst>
          </p:cNvPr>
          <p:cNvSpPr/>
          <p:nvPr/>
        </p:nvSpPr>
        <p:spPr>
          <a:xfrm>
            <a:off x="25767725" y="8355087"/>
            <a:ext cx="274320" cy="274320"/>
          </a:xfrm>
          <a:prstGeom prst="rect">
            <a:avLst/>
          </a:prstGeom>
          <a:solidFill>
            <a:srgbClr val="E67E22">
              <a:alpha val="90000"/>
            </a:srgbClr>
          </a:solidFill>
          <a:ln w="25400">
            <a:solidFill>
              <a:srgbClr val="E67E2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4AE46B6-307B-2C63-EBEC-BC32F8CBA29E}"/>
              </a:ext>
            </a:extLst>
          </p:cNvPr>
          <p:cNvSpPr txBox="1"/>
          <p:nvPr/>
        </p:nvSpPr>
        <p:spPr>
          <a:xfrm>
            <a:off x="26015459" y="8282139"/>
            <a:ext cx="28682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Carbohydrate/Energy</a:t>
            </a: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39F968CD-A359-86F2-8E41-92A97BFA0C3B}"/>
              </a:ext>
            </a:extLst>
          </p:cNvPr>
          <p:cNvSpPr/>
          <p:nvPr/>
        </p:nvSpPr>
        <p:spPr>
          <a:xfrm>
            <a:off x="25493216" y="8910797"/>
            <a:ext cx="274320" cy="274320"/>
          </a:xfrm>
          <a:prstGeom prst="ellipse">
            <a:avLst/>
          </a:prstGeom>
          <a:solidFill>
            <a:srgbClr val="F1C4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07DABEB7-F67E-C21D-A12E-5C99CF5986E8}"/>
              </a:ext>
            </a:extLst>
          </p:cNvPr>
          <p:cNvSpPr/>
          <p:nvPr/>
        </p:nvSpPr>
        <p:spPr>
          <a:xfrm>
            <a:off x="25773477" y="8910797"/>
            <a:ext cx="274320" cy="274320"/>
          </a:xfrm>
          <a:prstGeom prst="rect">
            <a:avLst/>
          </a:prstGeom>
          <a:solidFill>
            <a:srgbClr val="F1C40D">
              <a:alpha val="90000"/>
            </a:srgbClr>
          </a:solidFill>
          <a:ln w="25400">
            <a:solidFill>
              <a:srgbClr val="F1C40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29C4C95-E7FD-8AD8-9909-4A18F908A2EC}"/>
              </a:ext>
            </a:extLst>
          </p:cNvPr>
          <p:cNvSpPr txBox="1"/>
          <p:nvPr/>
        </p:nvSpPr>
        <p:spPr>
          <a:xfrm>
            <a:off x="26092089" y="8826463"/>
            <a:ext cx="26114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Fatty Acids/CEs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2D0EB590-1818-63AC-081F-3C99692AFF5D}"/>
              </a:ext>
            </a:extLst>
          </p:cNvPr>
          <p:cNvSpPr/>
          <p:nvPr/>
        </p:nvSpPr>
        <p:spPr>
          <a:xfrm>
            <a:off x="23068610" y="8906230"/>
            <a:ext cx="274320" cy="274320"/>
          </a:xfrm>
          <a:prstGeom prst="ellipse">
            <a:avLst/>
          </a:prstGeom>
          <a:solidFill>
            <a:srgbClr val="239B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16875FC-6CEC-2624-9899-8EDAAB63EB6C}"/>
              </a:ext>
            </a:extLst>
          </p:cNvPr>
          <p:cNvSpPr/>
          <p:nvPr/>
        </p:nvSpPr>
        <p:spPr>
          <a:xfrm>
            <a:off x="23342930" y="8906230"/>
            <a:ext cx="274320" cy="274320"/>
          </a:xfrm>
          <a:prstGeom prst="rect">
            <a:avLst/>
          </a:prstGeom>
          <a:solidFill>
            <a:srgbClr val="239B56">
              <a:alpha val="90000"/>
            </a:srgbClr>
          </a:solidFill>
          <a:ln w="25400">
            <a:solidFill>
              <a:srgbClr val="239B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8CAA3BB-4C10-F765-4CEA-C330819C149C}"/>
              </a:ext>
            </a:extLst>
          </p:cNvPr>
          <p:cNvSpPr txBox="1"/>
          <p:nvPr/>
        </p:nvSpPr>
        <p:spPr>
          <a:xfrm>
            <a:off x="23611710" y="8816929"/>
            <a:ext cx="210096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 err="1"/>
              <a:t>Glycerolipids</a:t>
            </a:r>
            <a:endParaRPr lang="en-US" sz="2200" dirty="0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5DA9EFCB-FA35-6C2F-E1E9-D501B33CC694}"/>
              </a:ext>
            </a:extLst>
          </p:cNvPr>
          <p:cNvSpPr/>
          <p:nvPr/>
        </p:nvSpPr>
        <p:spPr>
          <a:xfrm>
            <a:off x="23058244" y="10089019"/>
            <a:ext cx="274320" cy="274320"/>
          </a:xfrm>
          <a:prstGeom prst="ellipse">
            <a:avLst/>
          </a:prstGeom>
          <a:solidFill>
            <a:srgbClr val="71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93AE1B-F5D9-C987-B6E8-20A1DF0EBB8E}"/>
              </a:ext>
            </a:extLst>
          </p:cNvPr>
          <p:cNvSpPr/>
          <p:nvPr/>
        </p:nvSpPr>
        <p:spPr>
          <a:xfrm>
            <a:off x="23350129" y="10089019"/>
            <a:ext cx="274320" cy="274320"/>
          </a:xfrm>
          <a:prstGeom prst="rect">
            <a:avLst/>
          </a:prstGeom>
          <a:solidFill>
            <a:srgbClr val="7130A0">
              <a:alpha val="90000"/>
            </a:srgbClr>
          </a:solidFill>
          <a:ln w="25400">
            <a:solidFill>
              <a:srgbClr val="71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3C5E3EF-C6FD-7248-511A-3DE2537D7975}"/>
              </a:ext>
            </a:extLst>
          </p:cNvPr>
          <p:cNvSpPr txBox="1"/>
          <p:nvPr/>
        </p:nvSpPr>
        <p:spPr>
          <a:xfrm>
            <a:off x="23631685" y="10017876"/>
            <a:ext cx="1686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Nucleotide</a:t>
            </a: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1FE58738-E789-B8FC-2A9A-587FD925408B}"/>
              </a:ext>
            </a:extLst>
          </p:cNvPr>
          <p:cNvSpPr/>
          <p:nvPr/>
        </p:nvSpPr>
        <p:spPr>
          <a:xfrm>
            <a:off x="25498726" y="9495446"/>
            <a:ext cx="274320" cy="2743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1E3BCF5-76D3-00B3-69BC-7F5CE3CC6808}"/>
              </a:ext>
            </a:extLst>
          </p:cNvPr>
          <p:cNvSpPr/>
          <p:nvPr/>
        </p:nvSpPr>
        <p:spPr>
          <a:xfrm>
            <a:off x="25790611" y="9495446"/>
            <a:ext cx="274320" cy="274320"/>
          </a:xfrm>
          <a:prstGeom prst="rect">
            <a:avLst/>
          </a:prstGeom>
          <a:solidFill>
            <a:srgbClr val="0070C0">
              <a:alpha val="90000"/>
            </a:srgb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E2FC5B0-45BF-BF62-52F8-66A3AC7403A9}"/>
              </a:ext>
            </a:extLst>
          </p:cNvPr>
          <p:cNvSpPr txBox="1"/>
          <p:nvPr/>
        </p:nvSpPr>
        <p:spPr>
          <a:xfrm>
            <a:off x="26025669" y="9424303"/>
            <a:ext cx="20338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Other Lipids</a:t>
            </a: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663923F2-19E2-644B-1F17-8BCF7C3E3F07}"/>
              </a:ext>
            </a:extLst>
          </p:cNvPr>
          <p:cNvSpPr/>
          <p:nvPr/>
        </p:nvSpPr>
        <p:spPr>
          <a:xfrm>
            <a:off x="25466061" y="10093286"/>
            <a:ext cx="274320" cy="274320"/>
          </a:xfrm>
          <a:prstGeom prst="ellipse">
            <a:avLst/>
          </a:prstGeom>
          <a:solidFill>
            <a:srgbClr val="212F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79DC479-62CD-8117-2840-5A07F202CA41}"/>
              </a:ext>
            </a:extLst>
          </p:cNvPr>
          <p:cNvSpPr/>
          <p:nvPr/>
        </p:nvSpPr>
        <p:spPr>
          <a:xfrm>
            <a:off x="25757946" y="10093286"/>
            <a:ext cx="274320" cy="274320"/>
          </a:xfrm>
          <a:prstGeom prst="rect">
            <a:avLst/>
          </a:prstGeom>
          <a:solidFill>
            <a:srgbClr val="212F3D">
              <a:alpha val="90000"/>
            </a:srgbClr>
          </a:solidFill>
          <a:ln w="25400">
            <a:solidFill>
              <a:srgbClr val="212F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B8F1AAC-29A5-E6F7-CC8B-D56A62E1C432}"/>
              </a:ext>
            </a:extLst>
          </p:cNvPr>
          <p:cNvSpPr txBox="1"/>
          <p:nvPr/>
        </p:nvSpPr>
        <p:spPr>
          <a:xfrm>
            <a:off x="26039502" y="10022143"/>
            <a:ext cx="251783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Other Pathways</a:t>
            </a: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38B2FBF9-E840-5C32-9E21-F7A35DD8DE0C}"/>
              </a:ext>
            </a:extLst>
          </p:cNvPr>
          <p:cNvSpPr/>
          <p:nvPr/>
        </p:nvSpPr>
        <p:spPr>
          <a:xfrm>
            <a:off x="23058244" y="9498907"/>
            <a:ext cx="274320" cy="274320"/>
          </a:xfrm>
          <a:prstGeom prst="ellipse">
            <a:avLst/>
          </a:prstGeom>
          <a:solidFill>
            <a:srgbClr val="0F6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8DFCAC5-97A8-C660-7259-81E2EFF9CD6B}"/>
              </a:ext>
            </a:extLst>
          </p:cNvPr>
          <p:cNvSpPr/>
          <p:nvPr/>
        </p:nvSpPr>
        <p:spPr>
          <a:xfrm>
            <a:off x="23350129" y="9498907"/>
            <a:ext cx="274320" cy="274320"/>
          </a:xfrm>
          <a:prstGeom prst="rect">
            <a:avLst/>
          </a:prstGeom>
          <a:solidFill>
            <a:srgbClr val="0F6556">
              <a:alpha val="90000"/>
            </a:srgbClr>
          </a:solidFill>
          <a:ln w="25400">
            <a:solidFill>
              <a:srgbClr val="0F65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608CD55-6E19-B4FB-0564-E88869F37EEE}"/>
              </a:ext>
            </a:extLst>
          </p:cNvPr>
          <p:cNvSpPr txBox="1"/>
          <p:nvPr/>
        </p:nvSpPr>
        <p:spPr>
          <a:xfrm>
            <a:off x="23585188" y="9427764"/>
            <a:ext cx="22064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Phospholipids</a:t>
            </a: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C0D8A065-2F9B-539F-3A41-0E1A5FE89073}"/>
              </a:ext>
            </a:extLst>
          </p:cNvPr>
          <p:cNvSpPr/>
          <p:nvPr/>
        </p:nvSpPr>
        <p:spPr>
          <a:xfrm>
            <a:off x="23054655" y="10661259"/>
            <a:ext cx="274320" cy="274320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D17A75A-0905-DE03-8F7F-3072B201716C}"/>
              </a:ext>
            </a:extLst>
          </p:cNvPr>
          <p:cNvSpPr txBox="1"/>
          <p:nvPr/>
        </p:nvSpPr>
        <p:spPr>
          <a:xfrm>
            <a:off x="23284350" y="10574960"/>
            <a:ext cx="61717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Associated with T2D but not the risk factor</a:t>
            </a: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5C7D97F3-3323-63CC-C3E7-A48F1A7B4B95}"/>
              </a:ext>
            </a:extLst>
          </p:cNvPr>
          <p:cNvSpPr/>
          <p:nvPr/>
        </p:nvSpPr>
        <p:spPr>
          <a:xfrm>
            <a:off x="23068610" y="11248186"/>
            <a:ext cx="274320" cy="274320"/>
          </a:xfrm>
          <a:prstGeom prst="ellipse">
            <a:avLst/>
          </a:prstGeom>
          <a:solidFill>
            <a:srgbClr val="AEB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72F358D8-BD2F-4D0F-141D-F0138C6AD378}"/>
              </a:ext>
            </a:extLst>
          </p:cNvPr>
          <p:cNvSpPr txBox="1"/>
          <p:nvPr/>
        </p:nvSpPr>
        <p:spPr>
          <a:xfrm>
            <a:off x="23360531" y="11167150"/>
            <a:ext cx="365689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Not associated with T2D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E2A6F5AE-1E76-3BE0-22C2-688E6A36D67B}"/>
              </a:ext>
            </a:extLst>
          </p:cNvPr>
          <p:cNvSpPr/>
          <p:nvPr/>
        </p:nvSpPr>
        <p:spPr>
          <a:xfrm>
            <a:off x="23070331" y="11818446"/>
            <a:ext cx="274320" cy="274320"/>
          </a:xfrm>
          <a:prstGeom prst="rect">
            <a:avLst/>
          </a:prstGeom>
          <a:solidFill>
            <a:srgbClr val="B8BBBC">
              <a:alpha val="90000"/>
            </a:srgbClr>
          </a:solidFill>
          <a:ln w="25400">
            <a:solidFill>
              <a:srgbClr val="B8BB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0C33B9F-D453-B6FB-17FB-57E1B538E59B}"/>
              </a:ext>
            </a:extLst>
          </p:cNvPr>
          <p:cNvSpPr txBox="1"/>
          <p:nvPr/>
        </p:nvSpPr>
        <p:spPr>
          <a:xfrm>
            <a:off x="23328975" y="11747303"/>
            <a:ext cx="31060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FDR-indirect ≥0.05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680A030-3796-34C6-5FB7-EAA6EF9CC02A}"/>
              </a:ext>
            </a:extLst>
          </p:cNvPr>
          <p:cNvSpPr txBox="1"/>
          <p:nvPr/>
        </p:nvSpPr>
        <p:spPr>
          <a:xfrm>
            <a:off x="24303402" y="7741852"/>
            <a:ext cx="33297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latin typeface="Helvetica" pitchFamily="2" charset="0"/>
              </a:rPr>
              <a:t>Color legend for A-F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D60604-7E70-4DAD-C37C-E6991D80EF99}"/>
              </a:ext>
            </a:extLst>
          </p:cNvPr>
          <p:cNvSpPr txBox="1"/>
          <p:nvPr/>
        </p:nvSpPr>
        <p:spPr>
          <a:xfrm>
            <a:off x="23120681" y="12721401"/>
            <a:ext cx="503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280AB-7E82-6422-7110-6F7F7B211C40}"/>
              </a:ext>
            </a:extLst>
          </p:cNvPr>
          <p:cNvSpPr txBox="1"/>
          <p:nvPr/>
        </p:nvSpPr>
        <p:spPr>
          <a:xfrm rot="5400000">
            <a:off x="27346728" y="14587362"/>
            <a:ext cx="2655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lvetica" pitchFamily="2" charset="0"/>
              </a:rPr>
              <a:t>Top 10 tissue types with highest colocalization %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541E4F-C097-9EE9-3F3B-3C40B1819C32}"/>
              </a:ext>
            </a:extLst>
          </p:cNvPr>
          <p:cNvSpPr txBox="1"/>
          <p:nvPr/>
        </p:nvSpPr>
        <p:spPr>
          <a:xfrm rot="5400000">
            <a:off x="27654560" y="17466627"/>
            <a:ext cx="2097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lvetica" pitchFamily="2" charset="0"/>
              </a:rPr>
              <a:t>Top 8 clinical traits with highest </a:t>
            </a:r>
            <a:r>
              <a:rPr lang="en-US" dirty="0" err="1">
                <a:latin typeface="Helvetica" pitchFamily="2" charset="0"/>
              </a:rPr>
              <a:t>r</a:t>
            </a:r>
            <a:r>
              <a:rPr lang="en-US" baseline="-25000" dirty="0" err="1">
                <a:latin typeface="Helvetica" pitchFamily="2" charset="0"/>
              </a:rPr>
              <a:t>g</a:t>
            </a:r>
            <a:r>
              <a:rPr lang="en-US" dirty="0">
                <a:latin typeface="Helvetica" pitchFamily="2" charset="0"/>
              </a:rPr>
              <a:t> %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D42AF1-828A-7732-F1F2-431BC7F87342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23400742" y="18231024"/>
            <a:ext cx="1441160" cy="4030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E2E6B0-B743-A86C-DADD-37B9D7A962B0}"/>
              </a:ext>
            </a:extLst>
          </p:cNvPr>
          <p:cNvSpPr txBox="1"/>
          <p:nvPr/>
        </p:nvSpPr>
        <p:spPr>
          <a:xfrm>
            <a:off x="24307247" y="17475887"/>
            <a:ext cx="753828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FE8AE1-4A71-EE58-CE39-0ACE3ED08B4A}"/>
              </a:ext>
            </a:extLst>
          </p:cNvPr>
          <p:cNvSpPr txBox="1"/>
          <p:nvPr/>
        </p:nvSpPr>
        <p:spPr>
          <a:xfrm>
            <a:off x="24287069" y="18803375"/>
            <a:ext cx="728429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3FC85-B412-9894-2162-40CA69E2D82F}"/>
              </a:ext>
            </a:extLst>
          </p:cNvPr>
          <p:cNvSpPr txBox="1"/>
          <p:nvPr/>
        </p:nvSpPr>
        <p:spPr>
          <a:xfrm>
            <a:off x="24280718" y="18139631"/>
            <a:ext cx="741130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3AAB9E-8752-A0B4-2B34-DCA31F323C1D}"/>
              </a:ext>
            </a:extLst>
          </p:cNvPr>
          <p:cNvSpPr txBox="1"/>
          <p:nvPr/>
        </p:nvSpPr>
        <p:spPr>
          <a:xfrm>
            <a:off x="3122311" y="4228799"/>
            <a:ext cx="237810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6000" dirty="0"/>
              <a:t>Figure 5. Metabolites that appeared to mediate the associations between modifiable risk factors and T2D risk.</a:t>
            </a:r>
          </a:p>
        </p:txBody>
      </p:sp>
    </p:spTree>
    <p:extLst>
      <p:ext uri="{BB962C8B-B14F-4D97-AF65-F5344CB8AC3E}">
        <p14:creationId xmlns:p14="http://schemas.microsoft.com/office/powerpoint/2010/main" val="3110463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133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340</cp:revision>
  <cp:lastPrinted>2025-08-29T19:11:18Z</cp:lastPrinted>
  <dcterms:created xsi:type="dcterms:W3CDTF">2021-06-24T18:44:32Z</dcterms:created>
  <dcterms:modified xsi:type="dcterms:W3CDTF">2025-10-14T05:58:42Z</dcterms:modified>
</cp:coreProperties>
</file>