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notesMasterIdLst>
    <p:notesMasterId r:id="rId3"/>
  </p:notesMasterIdLst>
  <p:sldIdLst>
    <p:sldId id="343" r:id="rId2"/>
  </p:sldIdLst>
  <p:sldSz cx="32918400" cy="2743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40" userDrawn="1">
          <p15:clr>
            <a:srgbClr val="A4A3A4"/>
          </p15:clr>
        </p15:guide>
        <p15:guide id="2" pos="103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, Jun" initials="LJ" lastIdx="1" clrIdx="0">
    <p:extLst>
      <p:ext uri="{19B8F6BF-5375-455C-9EA6-DF929625EA0E}">
        <p15:presenceInfo xmlns:p15="http://schemas.microsoft.com/office/powerpoint/2012/main" userId="S::junli@hsph.harvard.edu::0f07de65-442e-4b63-84c8-e1e92af111e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DFF0"/>
    <a:srgbClr val="FFDAD8"/>
    <a:srgbClr val="377EB8"/>
    <a:srgbClr val="E4211B"/>
    <a:srgbClr val="FF5552"/>
    <a:srgbClr val="FF7774"/>
    <a:srgbClr val="E97132"/>
    <a:srgbClr val="186B24"/>
    <a:srgbClr val="9D3532"/>
    <a:srgbClr val="FFE0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426"/>
    <p:restoredTop sz="95959"/>
  </p:normalViewPr>
  <p:slideViewPr>
    <p:cSldViewPr snapToGrid="0" snapToObjects="1">
      <p:cViewPr varScale="1">
        <p:scale>
          <a:sx n="29" d="100"/>
          <a:sy n="29" d="100"/>
        </p:scale>
        <p:origin x="2992" y="304"/>
      </p:cViewPr>
      <p:guideLst>
        <p:guide orient="horz" pos="8640"/>
        <p:guide pos="10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jl1139/Partners%20HealthCare%20Dropbox/Jun%20Li/Co_Work/TopMED_T2D_metabs/Main_MetabMeta/5.2.Signature.R2/Round%202/Summary%20resul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jl1139/Partners%20HealthCare%20Dropbox/Jun%20Li/Co_Work/TopMED_T2D_metabs/Main_MetabMeta/5.2.Signature.R2/Round%202/Summary%20resul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327934031608411"/>
          <c:y val="3.2851006599529421E-2"/>
          <c:w val="0.87979927494700771"/>
          <c:h val="0.92403484619345666"/>
        </c:manualLayout>
      </c:layout>
      <c:scatterChart>
        <c:scatterStyle val="lineMarker"/>
        <c:varyColors val="0"/>
        <c:ser>
          <c:idx val="0"/>
          <c:order val="0"/>
          <c:spPr>
            <a:ln w="38100" cap="rnd">
              <a:noFill/>
              <a:round/>
            </a:ln>
            <a:effectLst/>
          </c:spPr>
          <c:marker>
            <c:symbol val="square"/>
            <c:size val="16"/>
            <c:spPr>
              <a:solidFill>
                <a:srgbClr val="FF5552"/>
              </a:solidFill>
              <a:ln w="38100"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'sig-T2D assoc'!$AH$4:$AH$13</c:f>
                <c:numCache>
                  <c:formatCode>General</c:formatCode>
                  <c:ptCount val="10"/>
                  <c:pt idx="0">
                    <c:v>0</c:v>
                  </c:pt>
                  <c:pt idx="1">
                    <c:v>0.41608028529951624</c:v>
                  </c:pt>
                  <c:pt idx="2">
                    <c:v>0.4802213862016238</c:v>
                  </c:pt>
                  <c:pt idx="3">
                    <c:v>0.49926841818369216</c:v>
                  </c:pt>
                  <c:pt idx="4">
                    <c:v>0.53208095330767824</c:v>
                  </c:pt>
                  <c:pt idx="5">
                    <c:v>0.68391121220015183</c:v>
                  </c:pt>
                  <c:pt idx="6">
                    <c:v>0.78713075301100011</c:v>
                  </c:pt>
                  <c:pt idx="7">
                    <c:v>0.93933748499296899</c:v>
                  </c:pt>
                  <c:pt idx="8">
                    <c:v>1.1842032524453341</c:v>
                  </c:pt>
                  <c:pt idx="9">
                    <c:v>1.3227212687530585</c:v>
                  </c:pt>
                </c:numCache>
              </c:numRef>
            </c:plus>
            <c:minus>
              <c:numRef>
                <c:f>'sig-T2D assoc'!$AG$4:$AG$13</c:f>
                <c:numCache>
                  <c:formatCode>General</c:formatCode>
                  <c:ptCount val="10"/>
                  <c:pt idx="0">
                    <c:v>0</c:v>
                  </c:pt>
                  <c:pt idx="1">
                    <c:v>0.32098486266315707</c:v>
                  </c:pt>
                  <c:pt idx="2">
                    <c:v>0.37482181795071678</c:v>
                  </c:pt>
                  <c:pt idx="3">
                    <c:v>0.39113797998590583</c:v>
                  </c:pt>
                  <c:pt idx="4">
                    <c:v>0.41690000742876765</c:v>
                  </c:pt>
                  <c:pt idx="5">
                    <c:v>0.53996184463669428</c:v>
                  </c:pt>
                  <c:pt idx="6">
                    <c:v>0.62399389272439887</c:v>
                  </c:pt>
                  <c:pt idx="7">
                    <c:v>0.74580535751691013</c:v>
                  </c:pt>
                  <c:pt idx="8">
                    <c:v>0.94079973476863898</c:v>
                  </c:pt>
                  <c:pt idx="9">
                    <c:v>1.0488332263180329</c:v>
                  </c:pt>
                </c:numCache>
              </c:numRef>
            </c:minus>
            <c:spPr>
              <a:noFill/>
              <a:ln w="38100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yVal>
            <c:numRef>
              <c:f>'sig-T2D assoc'!$AF$4:$AF$13</c:f>
              <c:numCache>
                <c:formatCode>0.000</c:formatCode>
                <c:ptCount val="10"/>
                <c:pt idx="0">
                  <c:v>1</c:v>
                </c:pt>
                <c:pt idx="1">
                  <c:v>1.4044364022064728</c:v>
                </c:pt>
                <c:pt idx="2">
                  <c:v>1.7077627165076832</c:v>
                </c:pt>
                <c:pt idx="3">
                  <c:v>1.8059932412548554</c:v>
                </c:pt>
                <c:pt idx="4">
                  <c:v>1.9258789003163783</c:v>
                </c:pt>
                <c:pt idx="5">
                  <c:v>2.5653878579530249</c:v>
                </c:pt>
                <c:pt idx="6">
                  <c:v>3.0107529456649806</c:v>
                </c:pt>
                <c:pt idx="7">
                  <c:v>3.6198792312190062</c:v>
                </c:pt>
                <c:pt idx="8">
                  <c:v>4.5771651800552613</c:v>
                </c:pt>
                <c:pt idx="9">
                  <c:v>5.0652595253583037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8781-9E45-9CE7-8E1595D24A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71178032"/>
        <c:axId val="471179744"/>
      </c:scatterChart>
      <c:valAx>
        <c:axId val="471178032"/>
        <c:scaling>
          <c:orientation val="minMax"/>
          <c:min val="0.5"/>
        </c:scaling>
        <c:delete val="0"/>
        <c:axPos val="b"/>
        <c:majorTickMark val="none"/>
        <c:minorTickMark val="none"/>
        <c:tickLblPos val="none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0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n-US"/>
          </a:p>
        </c:txPr>
        <c:crossAx val="471179744"/>
        <c:crossesAt val="1"/>
        <c:crossBetween val="midCat"/>
      </c:valAx>
      <c:valAx>
        <c:axId val="471179744"/>
        <c:scaling>
          <c:orientation val="minMax"/>
          <c:max val="6.5"/>
          <c:min val="0"/>
        </c:scaling>
        <c:delete val="0"/>
        <c:axPos val="l"/>
        <c:numFmt formatCode="#,##0.0" sourceLinked="0"/>
        <c:majorTickMark val="out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0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n-US"/>
          </a:p>
        </c:txPr>
        <c:crossAx val="4711780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15875" cap="flat" cmpd="sng" algn="ctr">
      <a:noFill/>
      <a:round/>
    </a:ln>
    <a:effectLst/>
  </c:spPr>
  <c:txPr>
    <a:bodyPr/>
    <a:lstStyle/>
    <a:p>
      <a:pPr>
        <a:defRPr sz="3000">
          <a:solidFill>
            <a:schemeClr val="tx1"/>
          </a:solidFill>
          <a:latin typeface="Calibri" panose="020F0502020204030204" pitchFamily="34" charset="0"/>
          <a:cs typeface="Calibri" panose="020F050202020403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556019045046034E-2"/>
          <c:y val="5.8630337854431447E-2"/>
          <c:w val="0.92906447254582725"/>
          <c:h val="0.80332913370315739"/>
        </c:manualLayout>
      </c:layout>
      <c:barChart>
        <c:barDir val="col"/>
        <c:grouping val="clustered"/>
        <c:varyColors val="0"/>
        <c:ser>
          <c:idx val="1"/>
          <c:order val="0"/>
          <c:tx>
            <c:v>Metabolomic signature only</c:v>
          </c:tx>
          <c:spPr>
            <a:solidFill>
              <a:srgbClr val="FFC000"/>
            </a:solidFill>
            <a:ln w="19050"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1.2699564404940911E-3"/>
                  <c:y val="1.555555691649666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B0E-2440-BC09-761DBA344C0B}"/>
                </c:ext>
              </c:extLst>
            </c:dLbl>
            <c:dLbl>
              <c:idx val="1"/>
              <c:layout>
                <c:manualLayout>
                  <c:x val="-1.2699312398426952E-3"/>
                  <c:y val="-2.189725777794793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B0E-2440-BC09-761DBA344C0B}"/>
                </c:ext>
              </c:extLst>
            </c:dLbl>
            <c:dLbl>
              <c:idx val="3"/>
              <c:layout>
                <c:manualLayout>
                  <c:x val="-2.539912880988275E-3"/>
                  <c:y val="1.166666768737250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B0E-2440-BC09-761DBA344C0B}"/>
                </c:ext>
              </c:extLst>
            </c:dLbl>
            <c:dLbl>
              <c:idx val="7"/>
              <c:layout>
                <c:manualLayout>
                  <c:x val="-3.8919224773172546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EB0E-2440-BC09-761DBA344C0B}"/>
                </c:ext>
              </c:extLst>
            </c:dLbl>
            <c:dLbl>
              <c:idx val="8"/>
              <c:layout>
                <c:manualLayout>
                  <c:x val="-9.8315477887628744E-4"/>
                  <c:y val="1.207813468211125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B0E-2440-BC09-761DBA344C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5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'AUC summary'!$J$4:$J$12</c:f>
              <c:strCache>
                <c:ptCount val="9"/>
                <c:pt idx="0">
                  <c:v>NHS-others</c:v>
                </c:pt>
                <c:pt idx="1">
                  <c:v>NHS-NCC</c:v>
                </c:pt>
                <c:pt idx="2">
                  <c:v>NHS2</c:v>
                </c:pt>
                <c:pt idx="3">
                  <c:v>HPFS</c:v>
                </c:pt>
                <c:pt idx="4">
                  <c:v>PREDIMED</c:v>
                </c:pt>
                <c:pt idx="5">
                  <c:v>WHI (LOO)</c:v>
                </c:pt>
                <c:pt idx="6">
                  <c:v>SOL</c:v>
                </c:pt>
                <c:pt idx="7">
                  <c:v>ARIC-White</c:v>
                </c:pt>
                <c:pt idx="8">
                  <c:v>ARIC-Black</c:v>
                </c:pt>
              </c:strCache>
            </c:strRef>
          </c:cat>
          <c:val>
            <c:numRef>
              <c:f>'AUC summary'!$L$4:$L$12</c:f>
              <c:numCache>
                <c:formatCode>0.00</c:formatCode>
                <c:ptCount val="9"/>
                <c:pt idx="0">
                  <c:v>0.75614714541122197</c:v>
                </c:pt>
                <c:pt idx="1">
                  <c:v>0.85545928718507702</c:v>
                </c:pt>
                <c:pt idx="2">
                  <c:v>0.77315512854071999</c:v>
                </c:pt>
                <c:pt idx="3">
                  <c:v>0.76347846656287999</c:v>
                </c:pt>
                <c:pt idx="4">
                  <c:v>0.66940642410069495</c:v>
                </c:pt>
                <c:pt idx="5">
                  <c:v>0.77133511827001</c:v>
                </c:pt>
                <c:pt idx="6">
                  <c:v>0.62161650000000002</c:v>
                </c:pt>
                <c:pt idx="7">
                  <c:v>0.69682643738926497</c:v>
                </c:pt>
                <c:pt idx="8">
                  <c:v>0.64219862560150198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B0E-2440-BC09-761DBA344C0B}"/>
            </c:ext>
          </c:extLst>
        </c:ser>
        <c:ser>
          <c:idx val="0"/>
          <c:order val="1"/>
          <c:tx>
            <c:v>Conventional risk factor only</c:v>
          </c:tx>
          <c:spPr>
            <a:solidFill>
              <a:srgbClr val="0070C0"/>
            </a:solidFill>
            <a:ln w="19050"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1.1641132891835292E-17"/>
                  <c:y val="-7.777778458248369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B0E-2440-BC09-761DBA344C0B}"/>
                </c:ext>
              </c:extLst>
            </c:dLbl>
            <c:dLbl>
              <c:idx val="1"/>
              <c:layout>
                <c:manualLayout>
                  <c:x val="-7.7838449546342812E-4"/>
                  <c:y val="9.827099205792102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B0E-2440-BC09-761DBA344C0B}"/>
                </c:ext>
              </c:extLst>
            </c:dLbl>
            <c:dLbl>
              <c:idx val="2"/>
              <c:layout>
                <c:manualLayout>
                  <c:x val="-2.5399128809882286E-3"/>
                  <c:y val="1.166666768737250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B0E-2440-BC09-761DBA344C0B}"/>
                </c:ext>
              </c:extLst>
            </c:dLbl>
            <c:dLbl>
              <c:idx val="5"/>
              <c:layout>
                <c:manualLayout>
                  <c:x val="1.2699564404940911E-3"/>
                  <c:y val="1.166666768737250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EB0E-2440-BC09-761DBA344C0B}"/>
                </c:ext>
              </c:extLst>
            </c:dLbl>
            <c:dLbl>
              <c:idx val="6"/>
              <c:layout>
                <c:manualLayout>
                  <c:x val="-1.1879250622892608E-3"/>
                  <c:y val="1.269140891424220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B0E-2440-BC09-761DBA344C0B}"/>
                </c:ext>
              </c:extLst>
            </c:dLbl>
            <c:dLbl>
              <c:idx val="7"/>
              <c:layout>
                <c:manualLayout>
                  <c:x val="-3.8098693214821799E-3"/>
                  <c:y val="1.166666768737250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EB0E-2440-BC09-761DBA344C0B}"/>
                </c:ext>
              </c:extLst>
            </c:dLbl>
            <c:dLbl>
              <c:idx val="8"/>
              <c:layout>
                <c:manualLayout>
                  <c:x val="-7.7838449546354218E-4"/>
                  <c:y val="-9.004141905276510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EB0E-2440-BC09-761DBA344C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5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'AUC summary'!$J$4:$J$12</c:f>
              <c:strCache>
                <c:ptCount val="9"/>
                <c:pt idx="0">
                  <c:v>NHS-others</c:v>
                </c:pt>
                <c:pt idx="1">
                  <c:v>NHS-NCC</c:v>
                </c:pt>
                <c:pt idx="2">
                  <c:v>NHS2</c:v>
                </c:pt>
                <c:pt idx="3">
                  <c:v>HPFS</c:v>
                </c:pt>
                <c:pt idx="4">
                  <c:v>PREDIMED</c:v>
                </c:pt>
                <c:pt idx="5">
                  <c:v>WHI (LOO)</c:v>
                </c:pt>
                <c:pt idx="6">
                  <c:v>SOL</c:v>
                </c:pt>
                <c:pt idx="7">
                  <c:v>ARIC-White</c:v>
                </c:pt>
                <c:pt idx="8">
                  <c:v>ARIC-Black</c:v>
                </c:pt>
              </c:strCache>
            </c:strRef>
          </c:cat>
          <c:val>
            <c:numRef>
              <c:f>'AUC summary'!$K$4:$K$12</c:f>
              <c:numCache>
                <c:formatCode>0.00</c:formatCode>
                <c:ptCount val="9"/>
                <c:pt idx="0">
                  <c:v>0.76586088762890403</c:v>
                </c:pt>
                <c:pt idx="1">
                  <c:v>0.84654153040213198</c:v>
                </c:pt>
                <c:pt idx="2">
                  <c:v>0.90012628178931797</c:v>
                </c:pt>
                <c:pt idx="3">
                  <c:v>0.79207930961474105</c:v>
                </c:pt>
                <c:pt idx="4">
                  <c:v>0.62898497145608401</c:v>
                </c:pt>
                <c:pt idx="5">
                  <c:v>0.75583137501128606</c:v>
                </c:pt>
                <c:pt idx="6">
                  <c:v>0.73399709999999996</c:v>
                </c:pt>
                <c:pt idx="7">
                  <c:v>0.75288535656539302</c:v>
                </c:pt>
                <c:pt idx="8">
                  <c:v>0.651606339578926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EB0E-2440-BC09-761DBA344C0B}"/>
            </c:ext>
          </c:extLst>
        </c:ser>
        <c:ser>
          <c:idx val="2"/>
          <c:order val="2"/>
          <c:tx>
            <c:v>Risk factor + metabolomic signature</c:v>
          </c:tx>
          <c:spPr>
            <a:solidFill>
              <a:srgbClr val="FF7774"/>
            </a:solidFill>
            <a:ln w="19050"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1.9050346573112309E-3"/>
                  <c:y val="1.7499695319308443E-2"/>
                </c:manualLayout>
              </c:layout>
              <c:tx>
                <c:rich>
                  <a:bodyPr/>
                  <a:lstStyle/>
                  <a:p>
                    <a:fld id="{7BFFBFD6-CABD-E443-B01D-8FEB9B604BE3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499142279419817E-2"/>
                      <c:h val="0.1878722386589885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C-EB0E-2440-BC09-761DBA344C0B}"/>
                </c:ext>
              </c:extLst>
            </c:dLbl>
            <c:dLbl>
              <c:idx val="1"/>
              <c:layout>
                <c:manualLayout>
                  <c:x val="4.9998285012257953E-8"/>
                  <c:y val="7.7777784582483359E-3"/>
                </c:manualLayout>
              </c:layout>
              <c:tx>
                <c:rich>
                  <a:bodyPr/>
                  <a:lstStyle/>
                  <a:p>
                    <a:fld id="{2B4ED405-12E4-A448-9258-EFC2375BB4C8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0118880922384354E-2"/>
                      <c:h val="0.16065001405511933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D-EB0E-2440-BC09-761DBA344C0B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04D005F0-8420-D046-A3A5-E4BAE1A5B3BC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7578968041396177E-2"/>
                      <c:h val="0.18009446020074019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E-EB0E-2440-BC09-761DBA344C0B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9F72EC2E-5605-384F-A858-0068378514F0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3769098719913906E-2"/>
                      <c:h val="0.17231668174249185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F-EB0E-2440-BC09-761DBA344C0B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4E3BD7F7-7A92-F349-82E6-7C5F259F56C1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848924481890266E-2"/>
                      <c:h val="0.16842779251336765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0-EB0E-2440-BC09-761DBA344C0B}"/>
                </c:ext>
              </c:extLst>
            </c:dLbl>
            <c:dLbl>
              <c:idx val="5"/>
              <c:layout>
                <c:manualLayout>
                  <c:x val="-1.2699064422091253E-3"/>
                  <c:y val="1.9444446145620835E-2"/>
                </c:manualLayout>
              </c:layout>
              <c:tx>
                <c:rich>
                  <a:bodyPr/>
                  <a:lstStyle/>
                  <a:p>
                    <a:fld id="{21A29D9B-C636-DC41-95AA-70476C889ECC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2658793803372531E-2"/>
                      <c:h val="0.1878722386589885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1-EB0E-2440-BC09-761DBA344C0B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9C3F718C-092D-6F4E-87EF-44870412CDE4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423439076039687E-2"/>
                      <c:h val="0.1878722386589885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2-EB0E-2440-BC09-761DBA344C0B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E364961F-BA2C-0841-87A9-9D3C6FECFDC1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2818445327325279E-2"/>
                      <c:h val="0.15676112482599516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3-EB0E-2440-BC09-761DBA344C0B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0DBADCBC-A15D-7747-95AB-00947F5409E8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848924481890266E-2"/>
                      <c:h val="0.17231668174249185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4-EB0E-2440-BC09-761DBA344C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5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cat>
            <c:strRef>
              <c:f>'AUC summary'!$J$4:$J$12</c:f>
              <c:strCache>
                <c:ptCount val="9"/>
                <c:pt idx="0">
                  <c:v>NHS-others</c:v>
                </c:pt>
                <c:pt idx="1">
                  <c:v>NHS-NCC</c:v>
                </c:pt>
                <c:pt idx="2">
                  <c:v>NHS2</c:v>
                </c:pt>
                <c:pt idx="3">
                  <c:v>HPFS</c:v>
                </c:pt>
                <c:pt idx="4">
                  <c:v>PREDIMED</c:v>
                </c:pt>
                <c:pt idx="5">
                  <c:v>WHI (LOO)</c:v>
                </c:pt>
                <c:pt idx="6">
                  <c:v>SOL</c:v>
                </c:pt>
                <c:pt idx="7">
                  <c:v>ARIC-White</c:v>
                </c:pt>
                <c:pt idx="8">
                  <c:v>ARIC-Black</c:v>
                </c:pt>
              </c:strCache>
            </c:strRef>
          </c:cat>
          <c:val>
            <c:numRef>
              <c:f>'AUC summary'!$M$4:$M$12</c:f>
              <c:numCache>
                <c:formatCode>0.00</c:formatCode>
                <c:ptCount val="9"/>
                <c:pt idx="0">
                  <c:v>0.80023431255194999</c:v>
                </c:pt>
                <c:pt idx="1">
                  <c:v>0.88466531916182201</c:v>
                </c:pt>
                <c:pt idx="2">
                  <c:v>0.91797547898792597</c:v>
                </c:pt>
                <c:pt idx="3">
                  <c:v>0.836620911161295</c:v>
                </c:pt>
                <c:pt idx="4">
                  <c:v>0.69018673911548201</c:v>
                </c:pt>
                <c:pt idx="5">
                  <c:v>0.80725731551670998</c:v>
                </c:pt>
                <c:pt idx="6">
                  <c:v>0.74322630000000001</c:v>
                </c:pt>
                <c:pt idx="7">
                  <c:v>0.77672414716138305</c:v>
                </c:pt>
                <c:pt idx="8">
                  <c:v>0.68630554105418495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'AUC summary'!$S$4:$S$12</c15:f>
                <c15:dlblRangeCache>
                  <c:ptCount val="9"/>
                  <c:pt idx="0">
                    <c:v>** 0.80</c:v>
                  </c:pt>
                  <c:pt idx="1">
                    <c:v>** 0.88</c:v>
                  </c:pt>
                  <c:pt idx="2">
                    <c:v>** 0.92</c:v>
                  </c:pt>
                  <c:pt idx="3">
                    <c:v>** 0.84</c:v>
                  </c:pt>
                  <c:pt idx="4">
                    <c:v>** 0.69</c:v>
                  </c:pt>
                  <c:pt idx="5">
                    <c:v>** 0.81</c:v>
                  </c:pt>
                  <c:pt idx="6">
                    <c:v>^ 0.74</c:v>
                  </c:pt>
                  <c:pt idx="7">
                    <c:v>** 0.78</c:v>
                  </c:pt>
                  <c:pt idx="8">
                    <c:v>** 0.69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5-EB0E-2440-BC09-761DBA344C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10"/>
        <c:axId val="402357280"/>
        <c:axId val="1577955776"/>
      </c:barChart>
      <c:catAx>
        <c:axId val="4023572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77955776"/>
        <c:crosses val="autoZero"/>
        <c:auto val="1"/>
        <c:lblAlgn val="ctr"/>
        <c:lblOffset val="100"/>
        <c:noMultiLvlLbl val="0"/>
      </c:catAx>
      <c:valAx>
        <c:axId val="1577955776"/>
        <c:scaling>
          <c:orientation val="minMax"/>
          <c:max val="1"/>
          <c:min val="0.5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noFill/>
          <a:ln w="190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2357280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8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9C7E5E-84F2-3646-A503-54083E584EBA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577975" y="1143000"/>
            <a:ext cx="3702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3B33C8-0166-1C4A-B94A-D50024210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215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1pPr>
    <a:lvl2pPr marL="65836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2pPr>
    <a:lvl3pPr marL="131673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3pPr>
    <a:lvl4pPr marL="197510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4pPr>
    <a:lvl5pPr marL="2633472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5pPr>
    <a:lvl6pPr marL="329184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6pPr>
    <a:lvl7pPr marL="395020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7pPr>
    <a:lvl8pPr marL="460857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8pPr>
    <a:lvl9pPr marL="526694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3B33C8-0166-1C4A-B94A-D5002421027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290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4489452"/>
            <a:ext cx="27980640" cy="9550400"/>
          </a:xfrm>
        </p:spPr>
        <p:txBody>
          <a:bodyPr anchor="b"/>
          <a:lstStyle>
            <a:lvl1pPr algn="ctr">
              <a:defRPr sz="2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14408152"/>
            <a:ext cx="24688800" cy="6623048"/>
          </a:xfrm>
        </p:spPr>
        <p:txBody>
          <a:bodyPr/>
          <a:lstStyle>
            <a:lvl1pPr marL="0" indent="0" algn="ctr">
              <a:buNone/>
              <a:defRPr sz="8640"/>
            </a:lvl1pPr>
            <a:lvl2pPr marL="1645920" indent="0" algn="ctr">
              <a:buNone/>
              <a:defRPr sz="7200"/>
            </a:lvl2pPr>
            <a:lvl3pPr marL="3291840" indent="0" algn="ctr">
              <a:buNone/>
              <a:defRPr sz="6480"/>
            </a:lvl3pPr>
            <a:lvl4pPr marL="4937760" indent="0" algn="ctr">
              <a:buNone/>
              <a:defRPr sz="5760"/>
            </a:lvl4pPr>
            <a:lvl5pPr marL="6583680" indent="0" algn="ctr">
              <a:buNone/>
              <a:defRPr sz="5760"/>
            </a:lvl5pPr>
            <a:lvl6pPr marL="8229600" indent="0" algn="ctr">
              <a:buNone/>
              <a:defRPr sz="5760"/>
            </a:lvl6pPr>
            <a:lvl7pPr marL="9875520" indent="0" algn="ctr">
              <a:buNone/>
              <a:defRPr sz="5760"/>
            </a:lvl7pPr>
            <a:lvl8pPr marL="11521440" indent="0" algn="ctr">
              <a:buNone/>
              <a:defRPr sz="5760"/>
            </a:lvl8pPr>
            <a:lvl9pPr marL="13167360" indent="0" algn="ctr">
              <a:buNone/>
              <a:defRPr sz="5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157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350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1460500"/>
            <a:ext cx="7098030" cy="2324735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1460500"/>
            <a:ext cx="20882610" cy="2324735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927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109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6838958"/>
            <a:ext cx="28392120" cy="11410948"/>
          </a:xfrm>
        </p:spPr>
        <p:txBody>
          <a:bodyPr anchor="b"/>
          <a:lstStyle>
            <a:lvl1pPr>
              <a:defRPr sz="2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18357858"/>
            <a:ext cx="28392120" cy="6000748"/>
          </a:xfrm>
        </p:spPr>
        <p:txBody>
          <a:bodyPr/>
          <a:lstStyle>
            <a:lvl1pPr marL="0" indent="0">
              <a:buNone/>
              <a:defRPr sz="8640">
                <a:solidFill>
                  <a:schemeClr val="tx1"/>
                </a:solidFill>
              </a:defRPr>
            </a:lvl1pPr>
            <a:lvl2pPr marL="164592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431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7302500"/>
            <a:ext cx="13990320" cy="17405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7302500"/>
            <a:ext cx="13990320" cy="17405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115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0506"/>
            <a:ext cx="28392120" cy="53022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6724652"/>
            <a:ext cx="13926024" cy="3295648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10020300"/>
            <a:ext cx="13926024" cy="14738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2" y="6724652"/>
            <a:ext cx="13994608" cy="3295648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2" y="10020300"/>
            <a:ext cx="13994608" cy="14738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158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403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406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828800"/>
            <a:ext cx="10617041" cy="640080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3949706"/>
            <a:ext cx="16664940" cy="19494500"/>
          </a:xfrm>
        </p:spPr>
        <p:txBody>
          <a:bodyPr/>
          <a:lstStyle>
            <a:lvl1pPr>
              <a:defRPr sz="11520"/>
            </a:lvl1pPr>
            <a:lvl2pPr>
              <a:defRPr sz="10080"/>
            </a:lvl2pPr>
            <a:lvl3pPr>
              <a:defRPr sz="8640"/>
            </a:lvl3pPr>
            <a:lvl4pPr>
              <a:defRPr sz="7200"/>
            </a:lvl4pPr>
            <a:lvl5pPr>
              <a:defRPr sz="7200"/>
            </a:lvl5pPr>
            <a:lvl6pPr>
              <a:defRPr sz="7200"/>
            </a:lvl6pPr>
            <a:lvl7pPr>
              <a:defRPr sz="7200"/>
            </a:lvl7pPr>
            <a:lvl8pPr>
              <a:defRPr sz="7200"/>
            </a:lvl8pPr>
            <a:lvl9pPr>
              <a:defRPr sz="7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8229600"/>
            <a:ext cx="10617041" cy="15246352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835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828800"/>
            <a:ext cx="10617041" cy="640080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3949706"/>
            <a:ext cx="16664940" cy="19494500"/>
          </a:xfrm>
        </p:spPr>
        <p:txBody>
          <a:bodyPr anchor="t"/>
          <a:lstStyle>
            <a:lvl1pPr marL="0" indent="0">
              <a:buNone/>
              <a:defRPr sz="11520"/>
            </a:lvl1pPr>
            <a:lvl2pPr marL="1645920" indent="0">
              <a:buNone/>
              <a:defRPr sz="10080"/>
            </a:lvl2pPr>
            <a:lvl3pPr marL="3291840" indent="0">
              <a:buNone/>
              <a:defRPr sz="8640"/>
            </a:lvl3pPr>
            <a:lvl4pPr marL="4937760" indent="0">
              <a:buNone/>
              <a:defRPr sz="7200"/>
            </a:lvl4pPr>
            <a:lvl5pPr marL="6583680" indent="0">
              <a:buNone/>
              <a:defRPr sz="7200"/>
            </a:lvl5pPr>
            <a:lvl6pPr marL="8229600" indent="0">
              <a:buNone/>
              <a:defRPr sz="7200"/>
            </a:lvl6pPr>
            <a:lvl7pPr marL="9875520" indent="0">
              <a:buNone/>
              <a:defRPr sz="7200"/>
            </a:lvl7pPr>
            <a:lvl8pPr marL="11521440" indent="0">
              <a:buNone/>
              <a:defRPr sz="7200"/>
            </a:lvl8pPr>
            <a:lvl9pPr marL="13167360" indent="0">
              <a:buNone/>
              <a:defRPr sz="7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8229600"/>
            <a:ext cx="10617041" cy="15246352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466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1460506"/>
            <a:ext cx="28392120" cy="53022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7302500"/>
            <a:ext cx="28392120" cy="174053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25425406"/>
            <a:ext cx="740664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25425406"/>
            <a:ext cx="1110996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25425406"/>
            <a:ext cx="740664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737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3291840" rtl="0" eaLnBrk="1" latinLnBrk="0" hangingPunct="1">
        <a:lnSpc>
          <a:spcPct val="90000"/>
        </a:lnSpc>
        <a:spcBef>
          <a:spcPct val="0"/>
        </a:spcBef>
        <a:buNone/>
        <a:defRPr sz="15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22960" indent="-822960" algn="l" defTabSz="3291840" rtl="0" eaLnBrk="1" latinLnBrk="0" hangingPunct="1">
        <a:lnSpc>
          <a:spcPct val="90000"/>
        </a:lnSpc>
        <a:spcBef>
          <a:spcPts val="36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1pPr>
      <a:lvl2pPr marL="24688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1148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7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740664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905256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23444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9903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image" Target="../media/image1.emf"/><Relationship Id="rId7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emf"/><Relationship Id="rId5" Type="http://schemas.openxmlformats.org/officeDocument/2006/relationships/chart" Target="../charts/chart1.xml"/><Relationship Id="rId4" Type="http://schemas.openxmlformats.org/officeDocument/2006/relationships/image" Target="../media/image2.emf"/><Relationship Id="rId9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8ACD77B8-0718-6A35-E7B8-7618537AF2F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541" t="7196" r="6813" b="8039"/>
          <a:stretch>
            <a:fillRect/>
          </a:stretch>
        </p:blipFill>
        <p:spPr>
          <a:xfrm>
            <a:off x="10124034" y="8996226"/>
            <a:ext cx="7223760" cy="7149666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00E23FCC-FDB5-DC4A-271F-F2D3CFF5388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111" t="6864" r="5530" b="7529"/>
          <a:stretch>
            <a:fillRect/>
          </a:stretch>
        </p:blipFill>
        <p:spPr>
          <a:xfrm>
            <a:off x="1980600" y="8985048"/>
            <a:ext cx="7360920" cy="7213302"/>
          </a:xfrm>
          <a:prstGeom prst="rect">
            <a:avLst/>
          </a:prstGeom>
        </p:spPr>
      </p:pic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FE60A97C-BA5D-0030-FC35-A97F07B96A1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6950834"/>
              </p:ext>
            </p:extLst>
          </p:nvPr>
        </p:nvGraphicFramePr>
        <p:xfrm>
          <a:off x="10174815" y="16795074"/>
          <a:ext cx="7315200" cy="731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6" name="Picture 15">
            <a:extLst>
              <a:ext uri="{FF2B5EF4-FFF2-40B4-BE49-F238E27FC236}">
                <a16:creationId xmlns:a16="http://schemas.microsoft.com/office/drawing/2014/main" id="{A779AB0E-C366-47F7-9165-79E51BB2310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721" t="8110" r="25767" b="10710"/>
          <a:stretch>
            <a:fillRect/>
          </a:stretch>
        </p:blipFill>
        <p:spPr>
          <a:xfrm>
            <a:off x="1887120" y="17000880"/>
            <a:ext cx="7435959" cy="6420701"/>
          </a:xfrm>
          <a:prstGeom prst="rect">
            <a:avLst/>
          </a:prstGeom>
        </p:spPr>
      </p:pic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AA156B4-8E53-3773-C677-5ABCA236A4A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2459714"/>
              </p:ext>
            </p:extLst>
          </p:nvPr>
        </p:nvGraphicFramePr>
        <p:xfrm>
          <a:off x="1262822" y="3054983"/>
          <a:ext cx="16315844" cy="56902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F51B86CD-5852-5BE4-FCC5-8E9BE714E780}"/>
              </a:ext>
            </a:extLst>
          </p:cNvPr>
          <p:cNvSpPr txBox="1"/>
          <p:nvPr/>
        </p:nvSpPr>
        <p:spPr>
          <a:xfrm rot="16200000">
            <a:off x="876085" y="5360792"/>
            <a:ext cx="937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AUC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CE8E750-B120-EC08-52D6-D210349AD5E6}"/>
              </a:ext>
            </a:extLst>
          </p:cNvPr>
          <p:cNvSpPr txBox="1"/>
          <p:nvPr/>
        </p:nvSpPr>
        <p:spPr>
          <a:xfrm>
            <a:off x="11258645" y="17025465"/>
            <a:ext cx="3485280" cy="11350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800" dirty="0"/>
              <a:t>MV adjusted model;</a:t>
            </a:r>
          </a:p>
          <a:p>
            <a:pPr algn="ctr">
              <a:lnSpc>
                <a:spcPct val="80000"/>
              </a:lnSpc>
            </a:pPr>
            <a:r>
              <a:rPr lang="en-US" sz="2800" dirty="0"/>
              <a:t>Metabolomic signature and T2D risk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971B7C0-87B1-4C1B-DEB0-25D378ED976D}"/>
              </a:ext>
            </a:extLst>
          </p:cNvPr>
          <p:cNvSpPr txBox="1"/>
          <p:nvPr/>
        </p:nvSpPr>
        <p:spPr>
          <a:xfrm rot="16200000">
            <a:off x="7112166" y="20122894"/>
            <a:ext cx="5535172" cy="496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200" dirty="0"/>
              <a:t>RR for incident T2D (95% CI)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A623BECE-51BC-284B-F1A7-572D54430D7B}"/>
              </a:ext>
            </a:extLst>
          </p:cNvPr>
          <p:cNvSpPr txBox="1"/>
          <p:nvPr/>
        </p:nvSpPr>
        <p:spPr>
          <a:xfrm>
            <a:off x="3379674" y="23913392"/>
            <a:ext cx="5232138" cy="496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200" dirty="0"/>
              <a:t>Metabolic signature pct (%)</a:t>
            </a:r>
          </a:p>
        </p:txBody>
      </p: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A81B6B7F-972C-45EE-112F-0E38FF8DC410}"/>
              </a:ext>
            </a:extLst>
          </p:cNvPr>
          <p:cNvGrpSpPr/>
          <p:nvPr/>
        </p:nvGrpSpPr>
        <p:grpSpPr>
          <a:xfrm>
            <a:off x="2579960" y="23456970"/>
            <a:ext cx="665880" cy="499782"/>
            <a:chOff x="9354968" y="25243392"/>
            <a:chExt cx="665880" cy="499782"/>
          </a:xfrm>
        </p:grpSpPr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44975890-33E5-FEDC-E88B-7626470A49DB}"/>
                </a:ext>
              </a:extLst>
            </p:cNvPr>
            <p:cNvSpPr/>
            <p:nvPr/>
          </p:nvSpPr>
          <p:spPr>
            <a:xfrm>
              <a:off x="9514391" y="25243392"/>
              <a:ext cx="344360" cy="4203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4AC8F81A-7714-307C-2E9B-1B9EDAF47ACD}"/>
                </a:ext>
              </a:extLst>
            </p:cNvPr>
            <p:cNvSpPr txBox="1"/>
            <p:nvPr/>
          </p:nvSpPr>
          <p:spPr>
            <a:xfrm>
              <a:off x="9354968" y="25247013"/>
              <a:ext cx="665880" cy="496161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3200" dirty="0"/>
                <a:t>0</a:t>
              </a:r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C44DA8FE-FDCE-F769-A862-32583CCD17E1}"/>
              </a:ext>
            </a:extLst>
          </p:cNvPr>
          <p:cNvGrpSpPr/>
          <p:nvPr/>
        </p:nvGrpSpPr>
        <p:grpSpPr>
          <a:xfrm>
            <a:off x="4140584" y="23441738"/>
            <a:ext cx="665880" cy="499782"/>
            <a:chOff x="9354968" y="25243392"/>
            <a:chExt cx="665880" cy="499782"/>
          </a:xfrm>
        </p:grpSpPr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DE93E3E4-490B-928D-ADFB-32629FCB1599}"/>
                </a:ext>
              </a:extLst>
            </p:cNvPr>
            <p:cNvSpPr/>
            <p:nvPr/>
          </p:nvSpPr>
          <p:spPr>
            <a:xfrm>
              <a:off x="9514391" y="25243392"/>
              <a:ext cx="344360" cy="4203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B6B4ACE0-FB38-C664-0F56-7CA8F72255E7}"/>
                </a:ext>
              </a:extLst>
            </p:cNvPr>
            <p:cNvSpPr txBox="1"/>
            <p:nvPr/>
          </p:nvSpPr>
          <p:spPr>
            <a:xfrm>
              <a:off x="9354968" y="25247013"/>
              <a:ext cx="665880" cy="496161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3200" dirty="0"/>
                <a:t>25</a:t>
              </a:r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1390ABA0-4F18-3D75-84F2-6CE4C5533198}"/>
              </a:ext>
            </a:extLst>
          </p:cNvPr>
          <p:cNvGrpSpPr/>
          <p:nvPr/>
        </p:nvGrpSpPr>
        <p:grpSpPr>
          <a:xfrm>
            <a:off x="5662906" y="23446859"/>
            <a:ext cx="665880" cy="499782"/>
            <a:chOff x="9354968" y="25243392"/>
            <a:chExt cx="665880" cy="499782"/>
          </a:xfrm>
        </p:grpSpPr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CA4B5CD3-378D-F9FA-61F2-8762F5ACB0C5}"/>
                </a:ext>
              </a:extLst>
            </p:cNvPr>
            <p:cNvSpPr/>
            <p:nvPr/>
          </p:nvSpPr>
          <p:spPr>
            <a:xfrm>
              <a:off x="9514391" y="25243392"/>
              <a:ext cx="344360" cy="4203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F1D78B92-43BE-74B5-DE6F-53A30983B804}"/>
                </a:ext>
              </a:extLst>
            </p:cNvPr>
            <p:cNvSpPr txBox="1"/>
            <p:nvPr/>
          </p:nvSpPr>
          <p:spPr>
            <a:xfrm>
              <a:off x="9354968" y="25247013"/>
              <a:ext cx="665880" cy="496161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3200" dirty="0"/>
                <a:t>50</a:t>
              </a:r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632FD337-1CC3-11E2-A5A1-F925D306BB93}"/>
              </a:ext>
            </a:extLst>
          </p:cNvPr>
          <p:cNvGrpSpPr/>
          <p:nvPr/>
        </p:nvGrpSpPr>
        <p:grpSpPr>
          <a:xfrm>
            <a:off x="7230784" y="23453349"/>
            <a:ext cx="665880" cy="499782"/>
            <a:chOff x="9354968" y="25243392"/>
            <a:chExt cx="665880" cy="499782"/>
          </a:xfrm>
        </p:grpSpPr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B4693736-7F88-EC42-8BE1-62973BB65072}"/>
                </a:ext>
              </a:extLst>
            </p:cNvPr>
            <p:cNvSpPr/>
            <p:nvPr/>
          </p:nvSpPr>
          <p:spPr>
            <a:xfrm>
              <a:off x="9514391" y="25243392"/>
              <a:ext cx="344360" cy="4203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6D89B802-1884-EF8B-6483-C4C87A245043}"/>
                </a:ext>
              </a:extLst>
            </p:cNvPr>
            <p:cNvSpPr txBox="1"/>
            <p:nvPr/>
          </p:nvSpPr>
          <p:spPr>
            <a:xfrm>
              <a:off x="9354968" y="25247013"/>
              <a:ext cx="665880" cy="496161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3200" dirty="0"/>
                <a:t>75</a:t>
              </a: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0C75E247-7524-D27E-5A86-2A2AEF76BEA0}"/>
              </a:ext>
            </a:extLst>
          </p:cNvPr>
          <p:cNvGrpSpPr/>
          <p:nvPr/>
        </p:nvGrpSpPr>
        <p:grpSpPr>
          <a:xfrm>
            <a:off x="8639414" y="23444347"/>
            <a:ext cx="921228" cy="505163"/>
            <a:chOff x="9343331" y="25243393"/>
            <a:chExt cx="921228" cy="505163"/>
          </a:xfrm>
        </p:grpSpPr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5B88197F-7B15-A021-BF47-107E6FD677B1}"/>
                </a:ext>
              </a:extLst>
            </p:cNvPr>
            <p:cNvSpPr/>
            <p:nvPr/>
          </p:nvSpPr>
          <p:spPr>
            <a:xfrm>
              <a:off x="9481448" y="25243393"/>
              <a:ext cx="642100" cy="40895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AFAB7B38-14EC-C0BB-A14E-300DFE546CA4}"/>
                </a:ext>
              </a:extLst>
            </p:cNvPr>
            <p:cNvSpPr txBox="1"/>
            <p:nvPr/>
          </p:nvSpPr>
          <p:spPr>
            <a:xfrm>
              <a:off x="9343331" y="25252395"/>
              <a:ext cx="921228" cy="496161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3200" dirty="0"/>
                <a:t>100</a:t>
              </a:r>
            </a:p>
          </p:txBody>
        </p:sp>
      </p:grpSp>
      <p:sp>
        <p:nvSpPr>
          <p:cNvPr id="118" name="TextBox 117">
            <a:extLst>
              <a:ext uri="{FF2B5EF4-FFF2-40B4-BE49-F238E27FC236}">
                <a16:creationId xmlns:a16="http://schemas.microsoft.com/office/drawing/2014/main" id="{73A57938-BA41-E638-15E8-B3239BC42D3F}"/>
              </a:ext>
            </a:extLst>
          </p:cNvPr>
          <p:cNvSpPr txBox="1"/>
          <p:nvPr/>
        </p:nvSpPr>
        <p:spPr>
          <a:xfrm rot="16200000">
            <a:off x="-126403" y="19963150"/>
            <a:ext cx="3485280" cy="496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200" dirty="0"/>
              <a:t>Incident rate of T2D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AC663D9A-C8CB-9DDA-AD56-91FA137C36B5}"/>
              </a:ext>
            </a:extLst>
          </p:cNvPr>
          <p:cNvSpPr txBox="1"/>
          <p:nvPr/>
        </p:nvSpPr>
        <p:spPr>
          <a:xfrm rot="16200000">
            <a:off x="-13155" y="12121548"/>
            <a:ext cx="3485280" cy="496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200" dirty="0"/>
              <a:t>Sensitivity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B0759344-1E16-9260-F6F7-7A76CA42073E}"/>
              </a:ext>
            </a:extLst>
          </p:cNvPr>
          <p:cNvSpPr txBox="1"/>
          <p:nvPr/>
        </p:nvSpPr>
        <p:spPr>
          <a:xfrm>
            <a:off x="4204112" y="16197809"/>
            <a:ext cx="3485280" cy="496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200" dirty="0"/>
              <a:t>Specificity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01D98FDE-3A87-F645-64EF-089264F4BAE6}"/>
              </a:ext>
            </a:extLst>
          </p:cNvPr>
          <p:cNvSpPr txBox="1"/>
          <p:nvPr/>
        </p:nvSpPr>
        <p:spPr>
          <a:xfrm>
            <a:off x="5685067" y="12571059"/>
            <a:ext cx="2872661" cy="1116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Aft>
                <a:spcPts val="500"/>
              </a:spcAft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Example: prediction in </a:t>
            </a:r>
            <a:r>
              <a:rPr lang="en-US" sz="2600" b="1" u="sng" dirty="0">
                <a:latin typeface="Arial" panose="020B0604020202020204" pitchFamily="34" charset="0"/>
                <a:cs typeface="Arial" panose="020B0604020202020204" pitchFamily="34" charset="0"/>
              </a:rPr>
              <a:t>WHI</a:t>
            </a:r>
          </a:p>
          <a:p>
            <a:pPr algn="ctr">
              <a:lnSpc>
                <a:spcPct val="80000"/>
              </a:lnSpc>
            </a:pPr>
            <a:r>
              <a:rPr lang="en-US" sz="2600" i="1" dirty="0">
                <a:latin typeface="Arial" panose="020B0604020202020204" pitchFamily="34" charset="0"/>
                <a:cs typeface="Arial" panose="020B0604020202020204" pitchFamily="34" charset="0"/>
              </a:rPr>
              <a:t>P 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= 2.6×10</a:t>
            </a:r>
            <a:r>
              <a:rPr lang="en-US" sz="2600" baseline="30000" dirty="0">
                <a:latin typeface="Arial" panose="020B0604020202020204" pitchFamily="34" charset="0"/>
                <a:cs typeface="Arial" panose="020B0604020202020204" pitchFamily="34" charset="0"/>
              </a:rPr>
              <a:t>-3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08C7D4FB-C4F6-CA22-DE2B-CBDC3D9F3A20}"/>
              </a:ext>
            </a:extLst>
          </p:cNvPr>
          <p:cNvSpPr txBox="1"/>
          <p:nvPr/>
        </p:nvSpPr>
        <p:spPr>
          <a:xfrm>
            <a:off x="12299116" y="16116961"/>
            <a:ext cx="3485280" cy="496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200" dirty="0"/>
              <a:t>Specificity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DE63F6AE-DDF6-7C06-D438-9AB204301926}"/>
              </a:ext>
            </a:extLst>
          </p:cNvPr>
          <p:cNvSpPr txBox="1"/>
          <p:nvPr/>
        </p:nvSpPr>
        <p:spPr>
          <a:xfrm>
            <a:off x="13599249" y="12696975"/>
            <a:ext cx="3131198" cy="1116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Aft>
                <a:spcPts val="500"/>
              </a:spcAft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Example: prediction in </a:t>
            </a:r>
            <a:r>
              <a:rPr lang="en-US" sz="2600" b="1" u="sng" dirty="0">
                <a:latin typeface="Arial" panose="020B0604020202020204" pitchFamily="34" charset="0"/>
                <a:cs typeface="Arial" panose="020B0604020202020204" pitchFamily="34" charset="0"/>
              </a:rPr>
              <a:t>ARIC-Black</a:t>
            </a:r>
          </a:p>
          <a:p>
            <a:pPr algn="ctr">
              <a:lnSpc>
                <a:spcPct val="80000"/>
              </a:lnSpc>
            </a:pPr>
            <a:r>
              <a:rPr lang="en-US" sz="2600" i="1" dirty="0">
                <a:latin typeface="Arial" panose="020B0604020202020204" pitchFamily="34" charset="0"/>
                <a:cs typeface="Arial" panose="020B0604020202020204" pitchFamily="34" charset="0"/>
              </a:rPr>
              <a:t>P 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= 3.2×10</a:t>
            </a:r>
            <a:r>
              <a:rPr lang="en-US" sz="2600" baseline="30000" dirty="0">
                <a:latin typeface="Arial" panose="020B0604020202020204" pitchFamily="34" charset="0"/>
                <a:cs typeface="Arial" panose="020B0604020202020204" pitchFamily="34" charset="0"/>
              </a:rPr>
              <a:t>-4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7CD5CD2E-07D1-FC4F-E5DD-12AC5E14E5E5}"/>
              </a:ext>
            </a:extLst>
          </p:cNvPr>
          <p:cNvSpPr txBox="1"/>
          <p:nvPr/>
        </p:nvSpPr>
        <p:spPr>
          <a:xfrm>
            <a:off x="1187015" y="2934518"/>
            <a:ext cx="503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A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E094BAFE-C296-7B72-70D1-C4F2DFBC5DDA}"/>
              </a:ext>
            </a:extLst>
          </p:cNvPr>
          <p:cNvSpPr txBox="1"/>
          <p:nvPr/>
        </p:nvSpPr>
        <p:spPr>
          <a:xfrm>
            <a:off x="1199183" y="8923155"/>
            <a:ext cx="503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B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8641C77A-6CD1-C333-DE89-9EFF211608B2}"/>
              </a:ext>
            </a:extLst>
          </p:cNvPr>
          <p:cNvSpPr txBox="1"/>
          <p:nvPr/>
        </p:nvSpPr>
        <p:spPr>
          <a:xfrm>
            <a:off x="9486184" y="8923155"/>
            <a:ext cx="503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C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7307B390-E7B4-858C-79D6-042CD10DB3CF}"/>
              </a:ext>
            </a:extLst>
          </p:cNvPr>
          <p:cNvSpPr txBox="1"/>
          <p:nvPr/>
        </p:nvSpPr>
        <p:spPr>
          <a:xfrm>
            <a:off x="1199183" y="16764757"/>
            <a:ext cx="503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D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F851FB7C-9F94-B6FC-A60F-7CEC3FA15B8C}"/>
              </a:ext>
            </a:extLst>
          </p:cNvPr>
          <p:cNvSpPr txBox="1"/>
          <p:nvPr/>
        </p:nvSpPr>
        <p:spPr>
          <a:xfrm>
            <a:off x="9611060" y="16758855"/>
            <a:ext cx="503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E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D620FCE0-8090-5998-0948-8A1E5EF9A31B}"/>
              </a:ext>
            </a:extLst>
          </p:cNvPr>
          <p:cNvSpPr txBox="1"/>
          <p:nvPr/>
        </p:nvSpPr>
        <p:spPr>
          <a:xfrm>
            <a:off x="17963024" y="2958201"/>
            <a:ext cx="503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F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3B1558FB-435E-FB2B-0868-A85F2A8F29A1}"/>
              </a:ext>
            </a:extLst>
          </p:cNvPr>
          <p:cNvSpPr/>
          <p:nvPr/>
        </p:nvSpPr>
        <p:spPr>
          <a:xfrm>
            <a:off x="17749966" y="2889223"/>
            <a:ext cx="14143319" cy="216554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96FB0E34-F03E-BCF3-5151-5F84A0D9816B}"/>
              </a:ext>
            </a:extLst>
          </p:cNvPr>
          <p:cNvSpPr/>
          <p:nvPr/>
        </p:nvSpPr>
        <p:spPr>
          <a:xfrm>
            <a:off x="1086452" y="2892541"/>
            <a:ext cx="16668584" cy="138464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0072CACD-9C9D-5687-56E7-08489A6625A6}"/>
              </a:ext>
            </a:extLst>
          </p:cNvPr>
          <p:cNvSpPr/>
          <p:nvPr/>
        </p:nvSpPr>
        <p:spPr>
          <a:xfrm>
            <a:off x="1087881" y="16741556"/>
            <a:ext cx="16667155" cy="780307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EC07CCEB-9FE1-FDF8-7F6F-981E78517056}"/>
              </a:ext>
            </a:extLst>
          </p:cNvPr>
          <p:cNvSpPr txBox="1"/>
          <p:nvPr/>
        </p:nvSpPr>
        <p:spPr>
          <a:xfrm>
            <a:off x="5140949" y="10693559"/>
            <a:ext cx="1362759" cy="752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5000"/>
              </a:lnSpc>
            </a:pPr>
            <a:r>
              <a:rPr lang="en-US" sz="2800" dirty="0">
                <a:solidFill>
                  <a:srgbClr val="377EB8"/>
                </a:solidFill>
              </a:rPr>
              <a:t>Base model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FEE0F026-7824-1F98-6E2F-57F637E2BFCD}"/>
              </a:ext>
            </a:extLst>
          </p:cNvPr>
          <p:cNvSpPr txBox="1"/>
          <p:nvPr/>
        </p:nvSpPr>
        <p:spPr>
          <a:xfrm>
            <a:off x="2952638" y="9485704"/>
            <a:ext cx="2282483" cy="1398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en-US" sz="2800" dirty="0">
                <a:solidFill>
                  <a:srgbClr val="E4211B"/>
                </a:solidFill>
              </a:rPr>
              <a:t>Base + metabolomic signature model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E86FFD08-C55D-729C-EF41-1103C187CADF}"/>
              </a:ext>
            </a:extLst>
          </p:cNvPr>
          <p:cNvSpPr txBox="1"/>
          <p:nvPr/>
        </p:nvSpPr>
        <p:spPr>
          <a:xfrm>
            <a:off x="13220109" y="11464286"/>
            <a:ext cx="1424577" cy="752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5000"/>
              </a:lnSpc>
            </a:pPr>
            <a:r>
              <a:rPr lang="en-US" sz="2800" dirty="0">
                <a:solidFill>
                  <a:srgbClr val="377EB8"/>
                </a:solidFill>
              </a:rPr>
              <a:t>Base model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50974E3A-82EA-9007-4566-DFB8FA350776}"/>
              </a:ext>
            </a:extLst>
          </p:cNvPr>
          <p:cNvSpPr txBox="1"/>
          <p:nvPr/>
        </p:nvSpPr>
        <p:spPr>
          <a:xfrm>
            <a:off x="11307091" y="9968024"/>
            <a:ext cx="2292158" cy="1398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en-US" sz="2800" dirty="0">
                <a:solidFill>
                  <a:srgbClr val="E4211B"/>
                </a:solidFill>
              </a:rPr>
              <a:t>Base + metabolomic signature model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1AC6EED-BB67-11CF-1C8B-83C22BEC6B0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00424" y="16860787"/>
            <a:ext cx="2086953" cy="2942690"/>
          </a:xfrm>
          <a:prstGeom prst="rect">
            <a:avLst/>
          </a:prstGeom>
        </p:spPr>
      </p:pic>
      <p:grpSp>
        <p:nvGrpSpPr>
          <p:cNvPr id="52" name="Group 51">
            <a:extLst>
              <a:ext uri="{FF2B5EF4-FFF2-40B4-BE49-F238E27FC236}">
                <a16:creationId xmlns:a16="http://schemas.microsoft.com/office/drawing/2014/main" id="{342AA1BB-E5DA-C4EC-FEF1-255E69B6DC9E}"/>
              </a:ext>
            </a:extLst>
          </p:cNvPr>
          <p:cNvGrpSpPr/>
          <p:nvPr/>
        </p:nvGrpSpPr>
        <p:grpSpPr>
          <a:xfrm>
            <a:off x="11644476" y="23449728"/>
            <a:ext cx="665880" cy="499782"/>
            <a:chOff x="9354968" y="25243392"/>
            <a:chExt cx="665880" cy="499782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93E72EE4-F3AF-1CF4-D6EE-C305251DD925}"/>
                </a:ext>
              </a:extLst>
            </p:cNvPr>
            <p:cNvSpPr/>
            <p:nvPr/>
          </p:nvSpPr>
          <p:spPr>
            <a:xfrm>
              <a:off x="9514391" y="25243392"/>
              <a:ext cx="344360" cy="4203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96A08EEE-89E5-718C-2607-9EDD2606F958}"/>
                </a:ext>
              </a:extLst>
            </p:cNvPr>
            <p:cNvSpPr txBox="1"/>
            <p:nvPr/>
          </p:nvSpPr>
          <p:spPr>
            <a:xfrm>
              <a:off x="9354968" y="25247013"/>
              <a:ext cx="665880" cy="496161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3200" dirty="0"/>
                <a:t>2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3B535EB9-5D26-E234-CE2F-A494B1D09D65}"/>
              </a:ext>
            </a:extLst>
          </p:cNvPr>
          <p:cNvGrpSpPr/>
          <p:nvPr/>
        </p:nvGrpSpPr>
        <p:grpSpPr>
          <a:xfrm>
            <a:off x="12290151" y="23464212"/>
            <a:ext cx="665880" cy="499782"/>
            <a:chOff x="9354968" y="25243392"/>
            <a:chExt cx="665880" cy="499782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60548837-10BC-F9BD-5462-488102CD7ECE}"/>
                </a:ext>
              </a:extLst>
            </p:cNvPr>
            <p:cNvSpPr/>
            <p:nvPr/>
          </p:nvSpPr>
          <p:spPr>
            <a:xfrm>
              <a:off x="9514391" y="25243392"/>
              <a:ext cx="344360" cy="4203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9822310E-6C9A-A736-F755-EC19684DB315}"/>
                </a:ext>
              </a:extLst>
            </p:cNvPr>
            <p:cNvSpPr txBox="1"/>
            <p:nvPr/>
          </p:nvSpPr>
          <p:spPr>
            <a:xfrm>
              <a:off x="9354968" y="25247013"/>
              <a:ext cx="665880" cy="496161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3200" dirty="0"/>
                <a:t>3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DD859666-4C5C-59BA-6860-7B7014D33DE0}"/>
              </a:ext>
            </a:extLst>
          </p:cNvPr>
          <p:cNvGrpSpPr/>
          <p:nvPr/>
        </p:nvGrpSpPr>
        <p:grpSpPr>
          <a:xfrm>
            <a:off x="12933368" y="23460591"/>
            <a:ext cx="665880" cy="499782"/>
            <a:chOff x="9354968" y="25243392"/>
            <a:chExt cx="665880" cy="499782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55D62ED1-8A5D-F4A4-A3DE-98298B8FBD40}"/>
                </a:ext>
              </a:extLst>
            </p:cNvPr>
            <p:cNvSpPr/>
            <p:nvPr/>
          </p:nvSpPr>
          <p:spPr>
            <a:xfrm>
              <a:off x="9514391" y="25243392"/>
              <a:ext cx="344360" cy="4203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8A60C230-2743-215B-A4F3-A7F8AE9BE28F}"/>
                </a:ext>
              </a:extLst>
            </p:cNvPr>
            <p:cNvSpPr txBox="1"/>
            <p:nvPr/>
          </p:nvSpPr>
          <p:spPr>
            <a:xfrm>
              <a:off x="9354968" y="25247013"/>
              <a:ext cx="665880" cy="496161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3200" dirty="0"/>
                <a:t>4</a:t>
              </a: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7B099309-9FD0-5B63-6202-A32FCB030AAB}"/>
              </a:ext>
            </a:extLst>
          </p:cNvPr>
          <p:cNvGrpSpPr/>
          <p:nvPr/>
        </p:nvGrpSpPr>
        <p:grpSpPr>
          <a:xfrm>
            <a:off x="13601914" y="23464212"/>
            <a:ext cx="665880" cy="499782"/>
            <a:chOff x="9354968" y="25243392"/>
            <a:chExt cx="665880" cy="499782"/>
          </a:xfrm>
        </p:grpSpPr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FF7BEE38-9DD4-FD2D-51A7-0EF2AE463B76}"/>
                </a:ext>
              </a:extLst>
            </p:cNvPr>
            <p:cNvSpPr/>
            <p:nvPr/>
          </p:nvSpPr>
          <p:spPr>
            <a:xfrm>
              <a:off x="9514391" y="25243392"/>
              <a:ext cx="344360" cy="4203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00CBAB0F-6087-8917-000D-17DA8F6D0703}"/>
                </a:ext>
              </a:extLst>
            </p:cNvPr>
            <p:cNvSpPr txBox="1"/>
            <p:nvPr/>
          </p:nvSpPr>
          <p:spPr>
            <a:xfrm>
              <a:off x="9354968" y="25247013"/>
              <a:ext cx="665880" cy="496161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3200" dirty="0"/>
                <a:t>5</a:t>
              </a: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FB5EA304-1A4F-0185-1997-C223ACBF17E3}"/>
              </a:ext>
            </a:extLst>
          </p:cNvPr>
          <p:cNvGrpSpPr/>
          <p:nvPr/>
        </p:nvGrpSpPr>
        <p:grpSpPr>
          <a:xfrm>
            <a:off x="14240454" y="23460591"/>
            <a:ext cx="665880" cy="499782"/>
            <a:chOff x="9354968" y="25243392"/>
            <a:chExt cx="665880" cy="499782"/>
          </a:xfrm>
        </p:grpSpPr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3B7C5761-C9A9-1FC5-89ED-730AA203A7B6}"/>
                </a:ext>
              </a:extLst>
            </p:cNvPr>
            <p:cNvSpPr/>
            <p:nvPr/>
          </p:nvSpPr>
          <p:spPr>
            <a:xfrm>
              <a:off x="9514391" y="25243392"/>
              <a:ext cx="344360" cy="4203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77E3193-13AE-99C1-AF76-06D92C81710A}"/>
                </a:ext>
              </a:extLst>
            </p:cNvPr>
            <p:cNvSpPr txBox="1"/>
            <p:nvPr/>
          </p:nvSpPr>
          <p:spPr>
            <a:xfrm>
              <a:off x="9354968" y="25247013"/>
              <a:ext cx="665880" cy="496161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3200" dirty="0"/>
                <a:t>6</a:t>
              </a: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E5808081-E09D-581E-27E0-2AE3EB561D01}"/>
              </a:ext>
            </a:extLst>
          </p:cNvPr>
          <p:cNvGrpSpPr/>
          <p:nvPr/>
        </p:nvGrpSpPr>
        <p:grpSpPr>
          <a:xfrm>
            <a:off x="14876559" y="23456970"/>
            <a:ext cx="665880" cy="499782"/>
            <a:chOff x="9354968" y="25243392"/>
            <a:chExt cx="665880" cy="499782"/>
          </a:xfrm>
        </p:grpSpPr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04B3C372-BF7B-AC03-3320-3C780315558B}"/>
                </a:ext>
              </a:extLst>
            </p:cNvPr>
            <p:cNvSpPr/>
            <p:nvPr/>
          </p:nvSpPr>
          <p:spPr>
            <a:xfrm>
              <a:off x="9514391" y="25243392"/>
              <a:ext cx="344360" cy="4203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CFE02688-6365-06EF-DFBB-36E7B7E6E758}"/>
                </a:ext>
              </a:extLst>
            </p:cNvPr>
            <p:cNvSpPr txBox="1"/>
            <p:nvPr/>
          </p:nvSpPr>
          <p:spPr>
            <a:xfrm>
              <a:off x="9354968" y="25247013"/>
              <a:ext cx="665880" cy="496161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3200" dirty="0"/>
                <a:t>7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7008985-7184-CA1D-D08C-6CF962BDEF85}"/>
              </a:ext>
            </a:extLst>
          </p:cNvPr>
          <p:cNvGrpSpPr/>
          <p:nvPr/>
        </p:nvGrpSpPr>
        <p:grpSpPr>
          <a:xfrm>
            <a:off x="15534192" y="23460591"/>
            <a:ext cx="665880" cy="499782"/>
            <a:chOff x="9354968" y="25243392"/>
            <a:chExt cx="665880" cy="499782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2AA509E3-5749-B326-0C51-B08FD2928AE5}"/>
                </a:ext>
              </a:extLst>
            </p:cNvPr>
            <p:cNvSpPr/>
            <p:nvPr/>
          </p:nvSpPr>
          <p:spPr>
            <a:xfrm>
              <a:off x="9514391" y="25243392"/>
              <a:ext cx="344360" cy="4203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42235A5E-5FA8-0F80-8A9F-2B0C0FC1634C}"/>
                </a:ext>
              </a:extLst>
            </p:cNvPr>
            <p:cNvSpPr txBox="1"/>
            <p:nvPr/>
          </p:nvSpPr>
          <p:spPr>
            <a:xfrm>
              <a:off x="9354968" y="25247013"/>
              <a:ext cx="665880" cy="496161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3200" dirty="0"/>
                <a:t>8</a:t>
              </a: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028A41E0-580E-F760-6413-D0A4E90C1C7C}"/>
              </a:ext>
            </a:extLst>
          </p:cNvPr>
          <p:cNvGrpSpPr/>
          <p:nvPr/>
        </p:nvGrpSpPr>
        <p:grpSpPr>
          <a:xfrm>
            <a:off x="16159666" y="23456970"/>
            <a:ext cx="665880" cy="499782"/>
            <a:chOff x="9354968" y="25243392"/>
            <a:chExt cx="665880" cy="499782"/>
          </a:xfrm>
        </p:grpSpPr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855C509C-D264-1A5E-1BFB-B91DC36E9F6C}"/>
                </a:ext>
              </a:extLst>
            </p:cNvPr>
            <p:cNvSpPr/>
            <p:nvPr/>
          </p:nvSpPr>
          <p:spPr>
            <a:xfrm>
              <a:off x="9514391" y="25243392"/>
              <a:ext cx="344360" cy="4203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A6A539B1-2302-7C7D-CF49-4540E2ECE954}"/>
                </a:ext>
              </a:extLst>
            </p:cNvPr>
            <p:cNvSpPr txBox="1"/>
            <p:nvPr/>
          </p:nvSpPr>
          <p:spPr>
            <a:xfrm>
              <a:off x="9354968" y="25247013"/>
              <a:ext cx="665880" cy="496161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3200" dirty="0"/>
                <a:t>9</a:t>
              </a: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C194331F-2205-E512-61CF-7ED162CB6056}"/>
              </a:ext>
            </a:extLst>
          </p:cNvPr>
          <p:cNvGrpSpPr/>
          <p:nvPr/>
        </p:nvGrpSpPr>
        <p:grpSpPr>
          <a:xfrm>
            <a:off x="16795771" y="23453349"/>
            <a:ext cx="665880" cy="499782"/>
            <a:chOff x="9354968" y="25243392"/>
            <a:chExt cx="665880" cy="499782"/>
          </a:xfrm>
        </p:grpSpPr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0C7317C9-7052-9F48-5679-F794917DC5E8}"/>
                </a:ext>
              </a:extLst>
            </p:cNvPr>
            <p:cNvSpPr/>
            <p:nvPr/>
          </p:nvSpPr>
          <p:spPr>
            <a:xfrm>
              <a:off x="9514391" y="25243392"/>
              <a:ext cx="344360" cy="4203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D778AB71-32FB-120A-CF03-785C76353A20}"/>
                </a:ext>
              </a:extLst>
            </p:cNvPr>
            <p:cNvSpPr txBox="1"/>
            <p:nvPr/>
          </p:nvSpPr>
          <p:spPr>
            <a:xfrm>
              <a:off x="9354968" y="25247013"/>
              <a:ext cx="665880" cy="496161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3200" dirty="0"/>
                <a:t>10</a:t>
              </a: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C7C0DB93-598E-1A73-55DF-39AD7227821C}"/>
              </a:ext>
            </a:extLst>
          </p:cNvPr>
          <p:cNvGrpSpPr/>
          <p:nvPr/>
        </p:nvGrpSpPr>
        <p:grpSpPr>
          <a:xfrm>
            <a:off x="11018847" y="23451538"/>
            <a:ext cx="665880" cy="499782"/>
            <a:chOff x="9354968" y="25243392"/>
            <a:chExt cx="665880" cy="499782"/>
          </a:xfrm>
        </p:grpSpPr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23041353-02FE-DD2C-40B7-832AEB7F7D04}"/>
                </a:ext>
              </a:extLst>
            </p:cNvPr>
            <p:cNvSpPr/>
            <p:nvPr/>
          </p:nvSpPr>
          <p:spPr>
            <a:xfrm>
              <a:off x="9514391" y="25243392"/>
              <a:ext cx="344360" cy="4203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264964D3-08ED-E291-86BD-4F11254EC724}"/>
                </a:ext>
              </a:extLst>
            </p:cNvPr>
            <p:cNvSpPr txBox="1"/>
            <p:nvPr/>
          </p:nvSpPr>
          <p:spPr>
            <a:xfrm>
              <a:off x="9354968" y="25247013"/>
              <a:ext cx="665880" cy="496161"/>
            </a:xfrm>
            <a:prstGeom prst="rect">
              <a:avLst/>
            </a:prstGeom>
            <a:noFill/>
          </p:spPr>
          <p:txBody>
            <a:bodyPr wrap="square" lIns="45720" rIns="4572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3200" dirty="0"/>
                <a:t>1</a:t>
              </a:r>
            </a:p>
          </p:txBody>
        </p:sp>
      </p:grpSp>
      <p:sp>
        <p:nvSpPr>
          <p:cNvPr id="85" name="TextBox 84">
            <a:extLst>
              <a:ext uri="{FF2B5EF4-FFF2-40B4-BE49-F238E27FC236}">
                <a16:creationId xmlns:a16="http://schemas.microsoft.com/office/drawing/2014/main" id="{B47CF975-D5E5-C865-F897-466D890BF540}"/>
              </a:ext>
            </a:extLst>
          </p:cNvPr>
          <p:cNvSpPr txBox="1"/>
          <p:nvPr/>
        </p:nvSpPr>
        <p:spPr>
          <a:xfrm>
            <a:off x="11424826" y="23926959"/>
            <a:ext cx="5594502" cy="496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200" dirty="0"/>
              <a:t>Metabolic signature deciles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D98FC1B-F34B-98BB-01A2-1B6D307C5633}"/>
              </a:ext>
            </a:extLst>
          </p:cNvPr>
          <p:cNvSpPr txBox="1"/>
          <p:nvPr/>
        </p:nvSpPr>
        <p:spPr>
          <a:xfrm rot="16200000">
            <a:off x="8139112" y="12004536"/>
            <a:ext cx="3485280" cy="496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200" dirty="0"/>
              <a:t>Sensitivity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0A5982C-A148-1CF1-B409-AE46BF6DBC57}"/>
              </a:ext>
            </a:extLst>
          </p:cNvPr>
          <p:cNvGrpSpPr/>
          <p:nvPr/>
        </p:nvGrpSpPr>
        <p:grpSpPr>
          <a:xfrm>
            <a:off x="11446055" y="3088316"/>
            <a:ext cx="5789704" cy="1149843"/>
            <a:chOff x="21167887" y="1220966"/>
            <a:chExt cx="5789704" cy="1149843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106667F6-053B-2141-29C3-26F7F575ED18}"/>
                </a:ext>
              </a:extLst>
            </p:cNvPr>
            <p:cNvSpPr/>
            <p:nvPr/>
          </p:nvSpPr>
          <p:spPr>
            <a:xfrm>
              <a:off x="21167887" y="1220966"/>
              <a:ext cx="5789703" cy="111326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0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97C6B5D-8FC6-2D00-7EE0-A32FA54FE266}"/>
                </a:ext>
              </a:extLst>
            </p:cNvPr>
            <p:cNvSpPr txBox="1"/>
            <p:nvPr/>
          </p:nvSpPr>
          <p:spPr>
            <a:xfrm>
              <a:off x="21549375" y="1235755"/>
              <a:ext cx="5408216" cy="1135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2800" dirty="0"/>
                <a:t>Metabolomic signature only</a:t>
              </a:r>
            </a:p>
            <a:p>
              <a:pPr>
                <a:lnSpc>
                  <a:spcPct val="80000"/>
                </a:lnSpc>
              </a:pPr>
              <a:r>
                <a:rPr lang="en-US" sz="2800" dirty="0"/>
                <a:t>Conventional risk factor only</a:t>
              </a:r>
            </a:p>
            <a:p>
              <a:pPr>
                <a:lnSpc>
                  <a:spcPct val="80000"/>
                </a:lnSpc>
              </a:pPr>
              <a:r>
                <a:rPr lang="en-US" sz="2800" dirty="0"/>
                <a:t>Risk factor + metabolomic signature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D7C9346-48B7-B206-294C-F9924330E74F}"/>
                </a:ext>
              </a:extLst>
            </p:cNvPr>
            <p:cNvSpPr/>
            <p:nvPr/>
          </p:nvSpPr>
          <p:spPr>
            <a:xfrm>
              <a:off x="21320775" y="1637180"/>
              <a:ext cx="228600" cy="228600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0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05FC156C-18D3-A8CF-DAE2-D1DA6F6A192C}"/>
                </a:ext>
              </a:extLst>
            </p:cNvPr>
            <p:cNvSpPr/>
            <p:nvPr/>
          </p:nvSpPr>
          <p:spPr>
            <a:xfrm>
              <a:off x="21320775" y="1982984"/>
              <a:ext cx="228600" cy="228600"/>
            </a:xfrm>
            <a:prstGeom prst="rect">
              <a:avLst/>
            </a:prstGeom>
            <a:solidFill>
              <a:srgbClr val="FF7774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0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68E69DF-5446-643A-81CD-151172CC343E}"/>
                </a:ext>
              </a:extLst>
            </p:cNvPr>
            <p:cNvSpPr/>
            <p:nvPr/>
          </p:nvSpPr>
          <p:spPr>
            <a:xfrm>
              <a:off x="21320775" y="1294937"/>
              <a:ext cx="228600" cy="228600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00" dirty="0"/>
            </a:p>
          </p:txBody>
        </p:sp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D927BF31-896B-7247-8593-7DAEC3866F79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7028" t="4983" r="15433" b="4374"/>
          <a:stretch>
            <a:fillRect/>
          </a:stretch>
        </p:blipFill>
        <p:spPr>
          <a:xfrm>
            <a:off x="17777492" y="3037663"/>
            <a:ext cx="14081760" cy="2130330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2C38087-446B-2C2C-B443-EDC909A66E35}"/>
              </a:ext>
            </a:extLst>
          </p:cNvPr>
          <p:cNvSpPr txBox="1"/>
          <p:nvPr/>
        </p:nvSpPr>
        <p:spPr>
          <a:xfrm>
            <a:off x="974836" y="1367620"/>
            <a:ext cx="2008802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800" b="1"/>
            </a:lvl1pPr>
          </a:lstStyle>
          <a:p>
            <a:r>
              <a:rPr lang="en-US" sz="6000" dirty="0"/>
              <a:t>Figure 6. A multi-metabolite signature for T2D risk prediction.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BA0294D-13BF-2F01-492B-AB9EC26D4012}"/>
              </a:ext>
            </a:extLst>
          </p:cNvPr>
          <p:cNvSpPr/>
          <p:nvPr/>
        </p:nvSpPr>
        <p:spPr>
          <a:xfrm>
            <a:off x="7731074" y="3126109"/>
            <a:ext cx="3502550" cy="4888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422D29-1C05-E628-A292-95DB612BD680}"/>
              </a:ext>
            </a:extLst>
          </p:cNvPr>
          <p:cNvSpPr txBox="1"/>
          <p:nvPr/>
        </p:nvSpPr>
        <p:spPr>
          <a:xfrm>
            <a:off x="7714792" y="3090620"/>
            <a:ext cx="35692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4000" baseline="-250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 </a:t>
            </a:r>
            <a:r>
              <a:rPr lang="en-US" sz="4000" i="1" baseline="-250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4000" baseline="-250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&lt;0.05/20  ^ </a:t>
            </a:r>
            <a:r>
              <a:rPr lang="en-US" sz="4000" i="1" baseline="-250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4000" baseline="-250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&lt;0.1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2991CBC-D3F6-8FDC-281D-69CF04CA47E3}"/>
              </a:ext>
            </a:extLst>
          </p:cNvPr>
          <p:cNvSpPr txBox="1"/>
          <p:nvPr/>
        </p:nvSpPr>
        <p:spPr>
          <a:xfrm>
            <a:off x="18452741" y="23311383"/>
            <a:ext cx="4051509" cy="890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3200" dirty="0"/>
              <a:t>Positive associations</a:t>
            </a:r>
          </a:p>
          <a:p>
            <a:pPr>
              <a:lnSpc>
                <a:spcPct val="80000"/>
              </a:lnSpc>
            </a:pPr>
            <a:r>
              <a:rPr lang="en-US" sz="3200" dirty="0"/>
              <a:t>Negative associations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5631D75-3BA6-9F32-D147-92B35E925225}"/>
              </a:ext>
            </a:extLst>
          </p:cNvPr>
          <p:cNvSpPr/>
          <p:nvPr/>
        </p:nvSpPr>
        <p:spPr>
          <a:xfrm>
            <a:off x="18224141" y="23394011"/>
            <a:ext cx="228600" cy="228600"/>
          </a:xfrm>
          <a:prstGeom prst="rect">
            <a:avLst/>
          </a:prstGeom>
          <a:solidFill>
            <a:srgbClr val="FFDAD8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45BEB79-35DA-7BB2-F84A-310F2E7C543B}"/>
              </a:ext>
            </a:extLst>
          </p:cNvPr>
          <p:cNvSpPr/>
          <p:nvPr/>
        </p:nvSpPr>
        <p:spPr>
          <a:xfrm>
            <a:off x="18213461" y="23807548"/>
            <a:ext cx="228600" cy="228600"/>
          </a:xfrm>
          <a:prstGeom prst="rect">
            <a:avLst/>
          </a:prstGeom>
          <a:solidFill>
            <a:srgbClr val="CCDFF0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3555802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07 - 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195729</TotalTime>
  <Words>142</Words>
  <Application>Microsoft Macintosh PowerPoint</Application>
  <PresentationFormat>Custom</PresentationFormat>
  <Paragraphs>69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2013 - 2022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Li, Jun</dc:creator>
  <cp:lastModifiedBy>Hu, Jie,MD, PhD</cp:lastModifiedBy>
  <cp:revision>340</cp:revision>
  <cp:lastPrinted>2025-08-29T19:11:18Z</cp:lastPrinted>
  <dcterms:created xsi:type="dcterms:W3CDTF">2021-06-24T18:44:32Z</dcterms:created>
  <dcterms:modified xsi:type="dcterms:W3CDTF">2025-10-14T06:00:06Z</dcterms:modified>
</cp:coreProperties>
</file>