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912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rschler, L. (RADI)" initials="HL(" lastIdx="18" clrIdx="0">
    <p:extLst>
      <p:ext uri="{19B8F6BF-5375-455C-9EA6-DF929625EA0E}">
        <p15:presenceInfo xmlns:p15="http://schemas.microsoft.com/office/powerpoint/2012/main" userId="S::L.Hirschler@lumc.nl::1b88d5c6-10ed-43ec-86cf-97c638b76051" providerId="AD"/>
      </p:ext>
    </p:extLst>
  </p:cmAuthor>
  <p:cmAuthor id="2" name="Runderkamp, B.A. (Bobby)" initials="RB(" lastIdx="18" clrIdx="1">
    <p:extLst>
      <p:ext uri="{19B8F6BF-5375-455C-9EA6-DF929625EA0E}">
        <p15:presenceInfo xmlns:p15="http://schemas.microsoft.com/office/powerpoint/2012/main" userId="S-1-5-21-2169066342-2480738168-2466311071-2145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6807" autoAdjust="0"/>
  </p:normalViewPr>
  <p:slideViewPr>
    <p:cSldViewPr snapToGrid="0">
      <p:cViewPr varScale="1">
        <p:scale>
          <a:sx n="122" d="100"/>
          <a:sy n="122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5169F-19AC-4CFD-BBCD-31A5DCB63DEF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0AE03-9158-44FE-9B4F-0A0930D7BA0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49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B9CE5-91B9-4884-82C5-E47388689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24AC1B-6D86-4BD1-A61C-726DB70E7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CB56C-4A48-4941-99BE-A42395FA9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4C0DF-EB6B-4AE8-B508-38F4C6C3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B90CF-07CA-48C2-883B-8CDB8B35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1000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4F34-DB4E-4A93-9787-36FFE819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6E017A-EFEE-40B5-A7B4-8FEE855A6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F17FD-8163-4671-8556-49C846883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EF512-1521-419C-9AC4-615379D11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1023D-C821-4159-9BFC-CFC9127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120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96E50D-E514-46CF-8031-595C4254B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F15A9-C26C-4DD1-BF8E-7B3B8AC0A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A5944-B2B3-4ADA-B1F7-953681A6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00712-501A-41B4-AE87-EBA5ADC47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8F04B-7B2F-48AE-A5E5-36A61AC05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613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1F6C-2D30-463E-8B6A-CF9D40B78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055B6-263F-49BC-9995-9DC2FD873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7A30A-0585-4B57-A8B3-FBECF5622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4B9D3-0B45-496E-9DA3-63AEF748B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E1E66-29B1-47CF-8C3F-A2380C55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51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01261-771A-4EFF-A2A7-F68A6AF72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47822-2BEA-4C08-BB7B-97084E525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90361-740A-4DF3-8724-93D8328F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0A2C3-EC5B-4046-98EE-AE36A0D6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28225-5EC9-46BB-B2BD-EEE7F53A7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619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7D8BB-D05B-4C52-9A1F-42F0AD1C2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86870-A2B4-4D8E-99DB-02D65E3CBA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4C14B-5AA6-41B5-A0A9-1495C0582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931D59-22F4-43C1-A552-7265C1F48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29FEF-EA42-45B3-8927-0AAE8CAAF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14341-C6FA-4234-97CC-89946B3B4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70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C10DB-9FEB-43FA-8EFB-B0938B7C1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07C9E-3095-428C-81D3-D5CDE8BEC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94017-3EA8-4CC8-B93D-D8E79354D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561F6-C694-450A-8FC8-C0D1035AD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91891D-12F9-45D9-8C2F-EB92E23FE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C03131-A08D-437D-B905-7E7F766CD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E958-A0C9-4885-A7A6-D1D5D0EB1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F7DAB9-026F-4DE4-ABFE-94A6832B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554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7B1F7-B7DD-43A6-AD0B-17516BBF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412A7-8F18-42C2-B40C-D6612782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E34165-7332-4BA5-8F5E-F90F6A62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20AD9-A21B-41CD-88D8-FF00BF33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1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AA90EC-1C5F-4CC9-B93A-B3A9A10D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11E0D1-FC05-4153-80EF-02AF377B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079F2-C238-4125-8FD4-3E34D629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70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E5A21-E44D-441C-9A5B-472549669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8681E-4E53-47FC-87F7-272BA9A63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756DA-A499-40E6-BC9E-3ECDA0877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4D5A1-1428-4A44-B7A4-4971AD01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C2404-FF21-4645-A2C2-9E0676464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781E0-C306-4D93-AC5A-C7E1CF70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300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27D8D-F014-4AD7-B50D-81F327594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7CDB4B-BE9A-40D2-ABB5-943CD54833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BB220D-E4FC-485D-B269-BBE5042DC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8C76B-C51E-4A5E-810A-004D4BFB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07F75-9B0D-440B-9084-FC10A0759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7F733-35EE-40CA-8F6B-7DF1F9A5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0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D07AB-F973-4ECC-A3DF-56D1D3B2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F82BE-5E12-4CBE-BCFE-FFF4B013B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4AA66-B5A3-47DD-9F43-8D09CCE23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FCCC2-B69D-4639-8812-3591BD3D0F73}" type="datetimeFigureOut">
              <a:rPr lang="nl-NL" smtClean="0"/>
              <a:t>15-07-2025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0576A-033B-400D-93DC-E089C31EE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BFDFA-8A73-493D-B2FB-1376E23D99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CD292-DEDB-4839-8ABB-8050C260413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081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1B41A9-840F-4209-89DA-93CD40D0FA7A}"/>
              </a:ext>
            </a:extLst>
          </p:cNvPr>
          <p:cNvSpPr/>
          <p:nvPr/>
        </p:nvSpPr>
        <p:spPr bwMode="auto">
          <a:xfrm>
            <a:off x="459450" y="1124206"/>
            <a:ext cx="11732550" cy="5733793"/>
          </a:xfrm>
          <a:prstGeom prst="rect">
            <a:avLst/>
          </a:prstGeom>
          <a:solidFill>
            <a:srgbClr val="00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AFFCB-666D-473E-BAC4-C5DA3E8EEB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6"/>
          <a:stretch/>
        </p:blipFill>
        <p:spPr>
          <a:xfrm>
            <a:off x="778800" y="6392771"/>
            <a:ext cx="10794076" cy="17146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963AD03-C2FA-4597-AEA3-B7DFE97841F2}"/>
              </a:ext>
            </a:extLst>
          </p:cNvPr>
          <p:cNvGrpSpPr/>
          <p:nvPr/>
        </p:nvGrpSpPr>
        <p:grpSpPr>
          <a:xfrm>
            <a:off x="569240" y="6553018"/>
            <a:ext cx="11236332" cy="300082"/>
            <a:chOff x="6958796" y="6181793"/>
            <a:chExt cx="4395032" cy="3000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AF2D1F-5141-432D-90D1-0726A5477FC0}"/>
                </a:ext>
              </a:extLst>
            </p:cNvPr>
            <p:cNvSpPr txBox="1"/>
            <p:nvPr/>
          </p:nvSpPr>
          <p:spPr>
            <a:xfrm>
              <a:off x="6958796" y="6181793"/>
              <a:ext cx="210241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-10</a:t>
              </a:r>
              <a:endParaRPr kumimoji="0" lang="nl-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EFAE09-382D-480D-84EF-425180A6F678}"/>
                </a:ext>
              </a:extLst>
            </p:cNvPr>
            <p:cNvSpPr txBox="1"/>
            <p:nvPr/>
          </p:nvSpPr>
          <p:spPr>
            <a:xfrm>
              <a:off x="11177970" y="6181793"/>
              <a:ext cx="17585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10</a:t>
              </a:r>
              <a:endParaRPr kumimoji="0" lang="nl-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69CEDF-BB07-4421-9EE1-ADB7A2099E0F}"/>
                </a:ext>
              </a:extLst>
            </p:cNvPr>
            <p:cNvSpPr txBox="1"/>
            <p:nvPr/>
          </p:nvSpPr>
          <p:spPr>
            <a:xfrm>
              <a:off x="7040764" y="6181793"/>
              <a:ext cx="422204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CSF-mobility change (%)</a:t>
              </a:r>
              <a:endParaRPr kumimoji="0" lang="nl-NL" sz="13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7" name="Graphic 16" descr="Dice with solid fill">
            <a:extLst>
              <a:ext uri="{FF2B5EF4-FFF2-40B4-BE49-F238E27FC236}">
                <a16:creationId xmlns:a16="http://schemas.microsoft.com/office/drawing/2014/main" id="{BEA99BB8-1659-40AF-A250-66A912363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486456">
            <a:off x="9323332" y="987279"/>
            <a:ext cx="1148898" cy="1148898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9213FC5C-F474-4DE2-8BE7-66AEE173E963}"/>
              </a:ext>
            </a:extLst>
          </p:cNvPr>
          <p:cNvSpPr txBox="1">
            <a:spLocks/>
          </p:cNvSpPr>
          <p:nvPr/>
        </p:nvSpPr>
        <p:spPr>
          <a:xfrm>
            <a:off x="459450" y="-251595"/>
            <a:ext cx="119348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Calibri" panose="020F0502020204030204" pitchFamily="34" charset="0"/>
              </a:rPr>
              <a:t>Suppl. </a:t>
            </a:r>
            <a:r>
              <a:rPr lang="ie-Latn-001" sz="1800" b="1" dirty="0">
                <a:latin typeface="Calibri" panose="020F0502020204030204" pitchFamily="34" charset="0"/>
              </a:rPr>
              <a:t>v</a:t>
            </a:r>
            <a:r>
              <a:rPr lang="en-US" sz="1800" b="1" dirty="0" err="1">
                <a:latin typeface="Calibri" panose="020F0502020204030204" pitchFamily="34" charset="0"/>
              </a:rPr>
              <a:t>ideo</a:t>
            </a:r>
            <a:r>
              <a:rPr lang="ie-Latn-001" sz="1800" b="1" dirty="0">
                <a:latin typeface="Calibri" panose="020F0502020204030204" pitchFamily="34" charset="0"/>
              </a:rPr>
              <a:t> 2</a:t>
            </a:r>
            <a:r>
              <a:rPr 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Animation of </a:t>
            </a:r>
            <a:r>
              <a:rPr 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CSF-mobility change across driving forces in the subarachnoid space around the circle of Willis </a:t>
            </a:r>
            <a:endParaRPr lang="nl-NL" sz="2800" dirty="0"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76CDD99A-BA21-44BE-902C-00813CA7A0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03" y="1835898"/>
            <a:ext cx="3333750" cy="447675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0153DA58-5432-4BDA-8300-0FE77F191C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470" y="1835898"/>
            <a:ext cx="3238500" cy="4476750"/>
          </a:xfrm>
          <a:prstGeom prst="rect">
            <a:avLst/>
          </a:prstGeom>
        </p:spPr>
      </p:pic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B59A32FB-AF0E-453E-A415-559532DC91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906" y="1835898"/>
            <a:ext cx="3333750" cy="4476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9170E0-60F4-5B45-659F-7865295A81C1}"/>
              </a:ext>
            </a:extLst>
          </p:cNvPr>
          <p:cNvSpPr txBox="1"/>
          <p:nvPr/>
        </p:nvSpPr>
        <p:spPr>
          <a:xfrm>
            <a:off x="459451" y="529683"/>
            <a:ext cx="11419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CSF-mobility change from the mean value over phases (in %) across the cardiac (left), respiration (middle) and random (right) cycles in one representative individual (same data as in Fig. 3, but as a gif). Please note that a linear interpolation was applied between the phases to visually smoothen the video.</a:t>
            </a:r>
            <a:endParaRPr lang="nl-NL" sz="1200" dirty="0"/>
          </a:p>
        </p:txBody>
      </p:sp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id="{0D306FBE-304A-40B6-87BF-14FA91D032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525" y="1265160"/>
            <a:ext cx="2567307" cy="588575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E55D1296-4A9B-4858-AC41-87EB5B66B7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93" y="1199046"/>
            <a:ext cx="2718655" cy="66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0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168792</TotalTime>
  <Words>90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Hirschler, L. (RADI)</dc:creator>
  <cp:lastModifiedBy>Hirschler, L. (RADI)</cp:lastModifiedBy>
  <cp:revision>179</cp:revision>
  <dcterms:created xsi:type="dcterms:W3CDTF">2021-03-24T12:06:00Z</dcterms:created>
  <dcterms:modified xsi:type="dcterms:W3CDTF">2025-07-15T14:55:49Z</dcterms:modified>
</cp:coreProperties>
</file>