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19"/>
  </p:notesMasterIdLst>
  <p:sldIdLst>
    <p:sldId id="281" r:id="rId3"/>
    <p:sldId id="282" r:id="rId4"/>
    <p:sldId id="280" r:id="rId5"/>
    <p:sldId id="264" r:id="rId6"/>
    <p:sldId id="283" r:id="rId7"/>
    <p:sldId id="284" r:id="rId8"/>
    <p:sldId id="285" r:id="rId9"/>
    <p:sldId id="286" r:id="rId10"/>
    <p:sldId id="287" r:id="rId11"/>
    <p:sldId id="295" r:id="rId12"/>
    <p:sldId id="289" r:id="rId13"/>
    <p:sldId id="290" r:id="rId14"/>
    <p:sldId id="291" r:id="rId15"/>
    <p:sldId id="292" r:id="rId16"/>
    <p:sldId id="293" r:id="rId17"/>
    <p:sldId id="294" r:id="rId18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0"/>
    <p:restoredTop sz="94590"/>
  </p:normalViewPr>
  <p:slideViewPr>
    <p:cSldViewPr snapToGrid="0" snapToObjects="1">
      <p:cViewPr>
        <p:scale>
          <a:sx n="146" d="100"/>
          <a:sy n="146" d="100"/>
        </p:scale>
        <p:origin x="2072" y="-226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5" d="100"/>
        <a:sy n="1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62CF7-4AFE-334D-A76E-F1099AEA1683}" type="datetimeFigureOut">
              <a:t>12/10/17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68209-ADE7-BC4F-8160-965666026060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6855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68209-ADE7-BC4F-8160-965666026060}" type="slidenum">
              <a:rPr lang="uk-UA" smtClean="0"/>
              <a:t>3</a:t>
            </a:fld>
            <a:endParaRPr kumimoji="1" lang="uk-UA" altLang="ja-JP"/>
          </a:p>
        </p:txBody>
      </p:sp>
    </p:spTree>
    <p:extLst>
      <p:ext uri="{BB962C8B-B14F-4D97-AF65-F5344CB8AC3E}">
        <p14:creationId xmlns:p14="http://schemas.microsoft.com/office/powerpoint/2010/main" val="120230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3;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3;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7BE01-F6A2-F642-AD4F-043B3F6C58D6}" type="datetimeFigureOut">
              <a:rPr kumimoji="1" lang="ja-JP" altLang="en-US" smtClean="0"/>
              <a:t>2017/12/10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4ED05-9EC3-6F42-807C-4F7F9062C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5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63AAC-8D6C-0442-B59A-118E95D4E82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2017/12/10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7D761-8B74-2D4F-8CA7-1E54256BE349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98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eg"/><Relationship Id="rId3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3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JPG"/><Relationship Id="rId20" Type="http://schemas.openxmlformats.org/officeDocument/2006/relationships/image" Target="../media/image21.JPG"/><Relationship Id="rId21" Type="http://schemas.openxmlformats.org/officeDocument/2006/relationships/image" Target="../media/image22.JPG"/><Relationship Id="rId10" Type="http://schemas.openxmlformats.org/officeDocument/2006/relationships/image" Target="../media/image14.JPG"/><Relationship Id="rId11" Type="http://schemas.openxmlformats.org/officeDocument/2006/relationships/image" Target="../media/image13.JPG"/><Relationship Id="rId12" Type="http://schemas.openxmlformats.org/officeDocument/2006/relationships/image" Target="../media/image10.JPG"/><Relationship Id="rId13" Type="http://schemas.openxmlformats.org/officeDocument/2006/relationships/image" Target="../media/image9.JPG"/><Relationship Id="rId14" Type="http://schemas.openxmlformats.org/officeDocument/2006/relationships/image" Target="../media/image16.JPG"/><Relationship Id="rId15" Type="http://schemas.openxmlformats.org/officeDocument/2006/relationships/image" Target="../media/image15.JPG"/><Relationship Id="rId16" Type="http://schemas.openxmlformats.org/officeDocument/2006/relationships/image" Target="../media/image18.JPG"/><Relationship Id="rId17" Type="http://schemas.openxmlformats.org/officeDocument/2006/relationships/image" Target="../media/image17.JPG"/><Relationship Id="rId18" Type="http://schemas.openxmlformats.org/officeDocument/2006/relationships/image" Target="../media/image19.JPG"/><Relationship Id="rId19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5.JPG"/><Relationship Id="rId4" Type="http://schemas.openxmlformats.org/officeDocument/2006/relationships/image" Target="../media/image4.JPG"/><Relationship Id="rId5" Type="http://schemas.openxmlformats.org/officeDocument/2006/relationships/image" Target="../media/image3.JPG"/><Relationship Id="rId6" Type="http://schemas.openxmlformats.org/officeDocument/2006/relationships/image" Target="../media/image8.JPG"/><Relationship Id="rId7" Type="http://schemas.openxmlformats.org/officeDocument/2006/relationships/image" Target="../media/image7.JPG"/><Relationship Id="rId8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G"/><Relationship Id="rId20" Type="http://schemas.openxmlformats.org/officeDocument/2006/relationships/image" Target="../media/image20.JPG"/><Relationship Id="rId21" Type="http://schemas.openxmlformats.org/officeDocument/2006/relationships/image" Target="../media/image21.JPG"/><Relationship Id="rId22" Type="http://schemas.openxmlformats.org/officeDocument/2006/relationships/image" Target="../media/image22.JPG"/><Relationship Id="rId10" Type="http://schemas.openxmlformats.org/officeDocument/2006/relationships/image" Target="../media/image10.JPG"/><Relationship Id="rId11" Type="http://schemas.openxmlformats.org/officeDocument/2006/relationships/image" Target="../media/image11.JPG"/><Relationship Id="rId12" Type="http://schemas.openxmlformats.org/officeDocument/2006/relationships/image" Target="../media/image12.JPG"/><Relationship Id="rId13" Type="http://schemas.openxmlformats.org/officeDocument/2006/relationships/image" Target="../media/image13.JPG"/><Relationship Id="rId14" Type="http://schemas.openxmlformats.org/officeDocument/2006/relationships/image" Target="../media/image14.JPG"/><Relationship Id="rId15" Type="http://schemas.openxmlformats.org/officeDocument/2006/relationships/image" Target="../media/image15.JPG"/><Relationship Id="rId16" Type="http://schemas.openxmlformats.org/officeDocument/2006/relationships/image" Target="../media/image16.JPG"/><Relationship Id="rId17" Type="http://schemas.openxmlformats.org/officeDocument/2006/relationships/image" Target="../media/image17.JPG"/><Relationship Id="rId18" Type="http://schemas.openxmlformats.org/officeDocument/2006/relationships/image" Target="../media/image18.JPG"/><Relationship Id="rId19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7.JPG"/><Relationship Id="rId8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549000" y="1057254"/>
            <a:ext cx="5760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200" b="1" dirty="0"/>
              <a:t>Supplementary </a:t>
            </a:r>
            <a:r>
              <a:rPr lang="en-US" altLang="ja-JP" sz="1200" b="1" dirty="0" smtClean="0"/>
              <a:t>Information</a:t>
            </a:r>
          </a:p>
          <a:p>
            <a:pPr algn="just">
              <a:lnSpc>
                <a:spcPct val="200000"/>
              </a:lnSpc>
            </a:pPr>
            <a:endParaRPr lang="en-US" altLang="ja-JP" sz="1200" b="1" dirty="0" smtClean="0"/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ja-JP" sz="1200" b="1" kern="0" dirty="0" smtClean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Correction </a:t>
            </a:r>
            <a:r>
              <a:rPr lang="en-US" altLang="ja-JP" sz="1200" b="1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of a Disease Mutation using CRISPR/Cas9-assisted Genome Editing in Japanese Black Cattle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 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Mitsumi Ikeda</a:t>
            </a:r>
            <a:r>
              <a:rPr lang="en-US" altLang="ja-JP" sz="1200" kern="0" baseline="3000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1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, Shuichi Matsuyama</a:t>
            </a:r>
            <a:r>
              <a:rPr lang="en-US" altLang="ja-JP" sz="1200" kern="0" baseline="3000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2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, Satoshi Akagi</a:t>
            </a:r>
            <a:r>
              <a:rPr lang="en-US" altLang="ja-JP" sz="1200" kern="0" baseline="3000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3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, Katsuhiro Ohkoshi</a:t>
            </a:r>
            <a:r>
              <a:rPr lang="en-US" altLang="ja-JP" sz="1200" kern="0" baseline="3000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1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, </a:t>
            </a:r>
            <a:r>
              <a:rPr lang="en-US" altLang="ja-JP" sz="1200" kern="0" dirty="0" err="1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Sho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 Nakamura</a:t>
            </a:r>
            <a:r>
              <a:rPr lang="en-US" altLang="ja-JP" sz="1200" kern="0" baseline="3000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2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, </a:t>
            </a:r>
            <a:r>
              <a:rPr lang="en-US" altLang="ja-JP" sz="1200" kern="0" dirty="0" err="1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Shiori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 Minabe</a:t>
            </a:r>
            <a:r>
              <a:rPr lang="en-US" altLang="ja-JP" sz="1200" kern="0" baseline="3000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2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, Koji Kimura</a:t>
            </a:r>
            <a:r>
              <a:rPr lang="en-US" altLang="ja-JP" sz="1200" kern="0" baseline="3000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4</a:t>
            </a: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 and Misa </a:t>
            </a:r>
            <a:r>
              <a:rPr lang="en-US" altLang="ja-JP" sz="1200" kern="0" dirty="0" smtClean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Hosoe</a:t>
            </a:r>
            <a:r>
              <a:rPr lang="en-US" altLang="ja-JP" sz="1200" kern="0" baseline="30000" dirty="0" smtClean="0">
                <a:solidFill>
                  <a:srgbClr val="000000"/>
                </a:solidFill>
                <a:latin typeface="Times New Roman" charset="0"/>
                <a:ea typeface="ＭＳ 明朝" charset="-128"/>
                <a:cs typeface="Times New Roman" charset="0"/>
              </a:rPr>
              <a:t>1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altLang="ja-JP" sz="1200" kern="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ja-JP" sz="1200" i="1" kern="100" baseline="300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1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Institute of 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Agrobiological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 Sciences, NARO, 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Ikenodai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 2, Tsukuba, Ibaraki, 305-8602, Japan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ja-JP" sz="1200" i="1" kern="100" baseline="300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2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Institute of Livestock and Grassland Science, NARO, 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Senbonmatsu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 768, 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Nasushiobara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, Tochigi, 329-2793, Japan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ja-JP" sz="1200" i="1" kern="100" baseline="300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3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Institute of Livestock and Grassland Science, NARO, 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Ikenodai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 2, Tsukuba, Ibaraki, </a:t>
            </a:r>
            <a:r>
              <a:rPr lang="en-US" altLang="ja-JP" sz="1200" i="1" kern="100" dirty="0" smtClean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305-0901, 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Japan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ja-JP" sz="1200" i="1" kern="100" baseline="300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4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Okayama University Graduate School of Environmental and Life Science, Tsushima-Naka 1-1-1, Kita-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ku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, Okayama, 700-8530, </a:t>
            </a:r>
            <a:r>
              <a:rPr lang="en-US" altLang="ja-JP" sz="1200" i="1" kern="100" dirty="0" smtClean="0">
                <a:solidFill>
                  <a:srgbClr val="000000"/>
                </a:solidFill>
                <a:latin typeface="Times New Roman" charset="0"/>
                <a:ea typeface="Arial Unicode MS" charset="0"/>
                <a:cs typeface="Times New Roman" charset="0"/>
              </a:rPr>
              <a:t>Japan</a:t>
            </a:r>
            <a:endParaRPr lang="ja-JP" altLang="ja-JP" sz="1200" kern="100" dirty="0">
              <a:latin typeface="Century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039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/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81000" y="2667000"/>
            <a:ext cx="6096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テキスト ボックス 44"/>
          <p:cNvSpPr txBox="1"/>
          <p:nvPr/>
        </p:nvSpPr>
        <p:spPr>
          <a:xfrm>
            <a:off x="2019223" y="9404815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The original photo of Fig. 2d</a:t>
            </a:r>
            <a:endParaRPr lang="ja-JP" altLang="en-US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2105365" y="4062592"/>
            <a:ext cx="2647269" cy="1944508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762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8" y="5652347"/>
            <a:ext cx="5241863" cy="3486215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8" y="763883"/>
            <a:ext cx="5241863" cy="3486215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2022429" y="9404815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photos of Fig. 2e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645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図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8" y="765977"/>
            <a:ext cx="5241863" cy="3486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図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8" y="5652347"/>
            <a:ext cx="5241863" cy="348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テキスト ボックス 69"/>
          <p:cNvSpPr txBox="1"/>
          <p:nvPr/>
        </p:nvSpPr>
        <p:spPr>
          <a:xfrm>
            <a:off x="2035128" y="9404815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photos of Fig. 3b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61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図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351788" y="2901696"/>
            <a:ext cx="4154424" cy="4102608"/>
          </a:xfrm>
          <a:prstGeom prst="rect">
            <a:avLst/>
          </a:prstGeom>
        </p:spPr>
      </p:pic>
      <p:sp>
        <p:nvSpPr>
          <p:cNvPr id="35" name="テキスト ボックス 34"/>
          <p:cNvSpPr txBox="1"/>
          <p:nvPr/>
        </p:nvSpPr>
        <p:spPr>
          <a:xfrm>
            <a:off x="2035128" y="9404815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blot of Fig. 3c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2080720" y="3406509"/>
            <a:ext cx="1311549" cy="2092923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3861908" y="3408478"/>
            <a:ext cx="1311549" cy="2092923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293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123825" y="1264816"/>
            <a:ext cx="6610350" cy="231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0" y="4819382"/>
            <a:ext cx="3619500" cy="4318000"/>
          </a:xfrm>
          <a:prstGeom prst="rect">
            <a:avLst/>
          </a:prstGeom>
        </p:spPr>
      </p:pic>
      <p:sp>
        <p:nvSpPr>
          <p:cNvPr id="55" name="テキスト ボックス 54"/>
          <p:cNvSpPr txBox="1"/>
          <p:nvPr/>
        </p:nvSpPr>
        <p:spPr>
          <a:xfrm>
            <a:off x="1964496" y="9404815"/>
            <a:ext cx="2929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gels of Fig. S1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123825" y="1451610"/>
            <a:ext cx="2901101" cy="2130956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255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102518" y="9413522"/>
            <a:ext cx="3198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photos of Fig. S2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0" name="図形グループ 39"/>
          <p:cNvGrpSpPr/>
          <p:nvPr/>
        </p:nvGrpSpPr>
        <p:grpSpPr>
          <a:xfrm>
            <a:off x="2594630" y="43378"/>
            <a:ext cx="1747288" cy="2599258"/>
            <a:chOff x="2094256" y="35499"/>
            <a:chExt cx="1747288" cy="2599258"/>
          </a:xfrm>
        </p:grpSpPr>
        <p:grpSp>
          <p:nvGrpSpPr>
            <p:cNvPr id="4" name="図形グループ 3"/>
            <p:cNvGrpSpPr/>
            <p:nvPr/>
          </p:nvGrpSpPr>
          <p:grpSpPr>
            <a:xfrm>
              <a:off x="2094256" y="35499"/>
              <a:ext cx="1747288" cy="2387099"/>
              <a:chOff x="2094256" y="35499"/>
              <a:chExt cx="1747288" cy="2387099"/>
            </a:xfrm>
          </p:grpSpPr>
          <p:pic>
            <p:nvPicPr>
              <p:cNvPr id="8" name="図 7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2094256" y="35499"/>
                <a:ext cx="1625600" cy="1219200"/>
              </a:xfrm>
              <a:prstGeom prst="rect">
                <a:avLst/>
              </a:prstGeom>
            </p:spPr>
          </p:pic>
          <p:pic>
            <p:nvPicPr>
              <p:cNvPr id="9" name="図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4256" y="1260526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10" name="テキスト ボックス 9"/>
            <p:cNvSpPr txBox="1"/>
            <p:nvPr/>
          </p:nvSpPr>
          <p:spPr>
            <a:xfrm>
              <a:off x="2677596" y="2388536"/>
              <a:ext cx="5806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#782-2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9" name="図形グループ 38"/>
          <p:cNvGrpSpPr/>
          <p:nvPr/>
        </p:nvGrpSpPr>
        <p:grpSpPr>
          <a:xfrm>
            <a:off x="362503" y="43378"/>
            <a:ext cx="1747288" cy="2599258"/>
            <a:chOff x="67933" y="35499"/>
            <a:chExt cx="1747288" cy="2599258"/>
          </a:xfrm>
        </p:grpSpPr>
        <p:grpSp>
          <p:nvGrpSpPr>
            <p:cNvPr id="3" name="図形グループ 2"/>
            <p:cNvGrpSpPr/>
            <p:nvPr/>
          </p:nvGrpSpPr>
          <p:grpSpPr>
            <a:xfrm>
              <a:off x="67933" y="35499"/>
              <a:ext cx="1747288" cy="2387099"/>
              <a:chOff x="67933" y="35499"/>
              <a:chExt cx="1747288" cy="2387099"/>
            </a:xfrm>
          </p:grpSpPr>
          <p:pic>
            <p:nvPicPr>
              <p:cNvPr id="6" name="図 5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67933" y="35499"/>
                <a:ext cx="1625600" cy="1219200"/>
              </a:xfrm>
              <a:prstGeom prst="rect">
                <a:avLst/>
              </a:prstGeom>
            </p:spPr>
          </p:pic>
          <p:pic>
            <p:nvPicPr>
              <p:cNvPr id="7" name="図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933" y="1260526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11" name="テキスト ボックス 10"/>
            <p:cNvSpPr txBox="1"/>
            <p:nvPr/>
          </p:nvSpPr>
          <p:spPr>
            <a:xfrm>
              <a:off x="651273" y="2388536"/>
              <a:ext cx="5806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#782-1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41" name="図形グループ 40"/>
          <p:cNvGrpSpPr/>
          <p:nvPr/>
        </p:nvGrpSpPr>
        <p:grpSpPr>
          <a:xfrm>
            <a:off x="4752761" y="43378"/>
            <a:ext cx="1747288" cy="2599258"/>
            <a:chOff x="4228522" y="35499"/>
            <a:chExt cx="1747288" cy="2599258"/>
          </a:xfrm>
        </p:grpSpPr>
        <p:grpSp>
          <p:nvGrpSpPr>
            <p:cNvPr id="5" name="図形グループ 4"/>
            <p:cNvGrpSpPr/>
            <p:nvPr/>
          </p:nvGrpSpPr>
          <p:grpSpPr>
            <a:xfrm>
              <a:off x="4228522" y="35499"/>
              <a:ext cx="1747288" cy="2387099"/>
              <a:chOff x="4228522" y="35499"/>
              <a:chExt cx="1747288" cy="2387099"/>
            </a:xfrm>
          </p:grpSpPr>
          <p:pic>
            <p:nvPicPr>
              <p:cNvPr id="12" name="図 11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4228522" y="35499"/>
                <a:ext cx="1625600" cy="1219200"/>
              </a:xfrm>
              <a:prstGeom prst="rect">
                <a:avLst/>
              </a:prstGeom>
            </p:spPr>
          </p:pic>
          <p:pic>
            <p:nvPicPr>
              <p:cNvPr id="13" name="図 1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8522" y="1260526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14" name="テキスト ボックス 13"/>
            <p:cNvSpPr txBox="1"/>
            <p:nvPr/>
          </p:nvSpPr>
          <p:spPr>
            <a:xfrm>
              <a:off x="4868769" y="2388536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#832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45" name="図形グループ 44"/>
          <p:cNvGrpSpPr/>
          <p:nvPr/>
        </p:nvGrpSpPr>
        <p:grpSpPr>
          <a:xfrm>
            <a:off x="2594630" y="2573018"/>
            <a:ext cx="1747288" cy="2578150"/>
            <a:chOff x="2555356" y="2625250"/>
            <a:chExt cx="1747288" cy="2578150"/>
          </a:xfrm>
        </p:grpSpPr>
        <p:grpSp>
          <p:nvGrpSpPr>
            <p:cNvPr id="37" name="図形グループ 36"/>
            <p:cNvGrpSpPr/>
            <p:nvPr/>
          </p:nvGrpSpPr>
          <p:grpSpPr>
            <a:xfrm>
              <a:off x="2555356" y="2625250"/>
              <a:ext cx="1747288" cy="2316345"/>
              <a:chOff x="2555356" y="2625250"/>
              <a:chExt cx="1747288" cy="2316345"/>
            </a:xfrm>
          </p:grpSpPr>
          <p:pic>
            <p:nvPicPr>
              <p:cNvPr id="18" name="図 1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356" y="2625250"/>
                <a:ext cx="1747288" cy="1162072"/>
              </a:xfrm>
              <a:prstGeom prst="rect">
                <a:avLst/>
              </a:prstGeom>
            </p:spPr>
          </p:pic>
          <p:pic>
            <p:nvPicPr>
              <p:cNvPr id="19" name="図 1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356" y="3779523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20" name="テキスト ボックス 19"/>
            <p:cNvSpPr txBox="1"/>
            <p:nvPr/>
          </p:nvSpPr>
          <p:spPr>
            <a:xfrm>
              <a:off x="3138696" y="4957179"/>
              <a:ext cx="5806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#780-1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42" name="図形グループ 41"/>
          <p:cNvGrpSpPr/>
          <p:nvPr/>
        </p:nvGrpSpPr>
        <p:grpSpPr>
          <a:xfrm>
            <a:off x="4752761" y="2573018"/>
            <a:ext cx="1747288" cy="2578150"/>
            <a:chOff x="4620304" y="2625250"/>
            <a:chExt cx="1747288" cy="2578150"/>
          </a:xfrm>
        </p:grpSpPr>
        <p:grpSp>
          <p:nvGrpSpPr>
            <p:cNvPr id="38" name="図形グループ 37"/>
            <p:cNvGrpSpPr/>
            <p:nvPr/>
          </p:nvGrpSpPr>
          <p:grpSpPr>
            <a:xfrm>
              <a:off x="4620304" y="2625250"/>
              <a:ext cx="1747288" cy="2316345"/>
              <a:chOff x="4620304" y="2625250"/>
              <a:chExt cx="1747288" cy="2316345"/>
            </a:xfrm>
          </p:grpSpPr>
          <p:pic>
            <p:nvPicPr>
              <p:cNvPr id="21" name="図 20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304" y="2625250"/>
                <a:ext cx="1747288" cy="1162072"/>
              </a:xfrm>
              <a:prstGeom prst="rect">
                <a:avLst/>
              </a:prstGeom>
            </p:spPr>
          </p:pic>
          <p:pic>
            <p:nvPicPr>
              <p:cNvPr id="22" name="図 21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304" y="3779523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23" name="テキスト ボックス 22"/>
            <p:cNvSpPr txBox="1"/>
            <p:nvPr/>
          </p:nvSpPr>
          <p:spPr>
            <a:xfrm>
              <a:off x="5203644" y="4957179"/>
              <a:ext cx="5806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smtClean="0">
                  <a:latin typeface="Arial" charset="0"/>
                  <a:ea typeface="Arial" charset="0"/>
                  <a:cs typeface="Arial" charset="0"/>
                </a:rPr>
                <a:t>#780-2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44" name="図形グループ 43"/>
          <p:cNvGrpSpPr/>
          <p:nvPr/>
        </p:nvGrpSpPr>
        <p:grpSpPr>
          <a:xfrm>
            <a:off x="362503" y="2573018"/>
            <a:ext cx="1747288" cy="2578150"/>
            <a:chOff x="74545" y="2625250"/>
            <a:chExt cx="1747288" cy="2578150"/>
          </a:xfrm>
        </p:grpSpPr>
        <p:grpSp>
          <p:nvGrpSpPr>
            <p:cNvPr id="35" name="図形グループ 34"/>
            <p:cNvGrpSpPr/>
            <p:nvPr/>
          </p:nvGrpSpPr>
          <p:grpSpPr>
            <a:xfrm>
              <a:off x="74545" y="2625250"/>
              <a:ext cx="1747288" cy="2388091"/>
              <a:chOff x="74545" y="2625250"/>
              <a:chExt cx="1747288" cy="2388091"/>
            </a:xfrm>
          </p:grpSpPr>
          <p:pic>
            <p:nvPicPr>
              <p:cNvPr id="15" name="図 14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74545" y="2625250"/>
                <a:ext cx="1625600" cy="1219200"/>
              </a:xfrm>
              <a:prstGeom prst="rect">
                <a:avLst/>
              </a:prstGeom>
            </p:spPr>
          </p:pic>
          <p:pic>
            <p:nvPicPr>
              <p:cNvPr id="16" name="図 15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545" y="3851269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17" name="テキスト ボックス 16"/>
            <p:cNvSpPr txBox="1"/>
            <p:nvPr/>
          </p:nvSpPr>
          <p:spPr>
            <a:xfrm>
              <a:off x="714792" y="4957179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#869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49" name="図形グループ 48"/>
          <p:cNvGrpSpPr/>
          <p:nvPr/>
        </p:nvGrpSpPr>
        <p:grpSpPr>
          <a:xfrm>
            <a:off x="362503" y="5087358"/>
            <a:ext cx="1747288" cy="2537387"/>
            <a:chOff x="103286" y="5176372"/>
            <a:chExt cx="1747288" cy="2537387"/>
          </a:xfrm>
        </p:grpSpPr>
        <p:grpSp>
          <p:nvGrpSpPr>
            <p:cNvPr id="46" name="図形グループ 45"/>
            <p:cNvGrpSpPr/>
            <p:nvPr/>
          </p:nvGrpSpPr>
          <p:grpSpPr>
            <a:xfrm>
              <a:off x="103286" y="5176372"/>
              <a:ext cx="1747288" cy="2324108"/>
              <a:chOff x="103286" y="5176372"/>
              <a:chExt cx="1747288" cy="2324108"/>
            </a:xfrm>
          </p:grpSpPr>
          <p:pic>
            <p:nvPicPr>
              <p:cNvPr id="24" name="図 23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286" y="5176372"/>
                <a:ext cx="1747288" cy="1162072"/>
              </a:xfrm>
              <a:prstGeom prst="rect">
                <a:avLst/>
              </a:prstGeom>
            </p:spPr>
          </p:pic>
          <p:pic>
            <p:nvPicPr>
              <p:cNvPr id="25" name="図 24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286" y="6338408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26" name="テキスト ボックス 25"/>
            <p:cNvSpPr txBox="1"/>
            <p:nvPr/>
          </p:nvSpPr>
          <p:spPr>
            <a:xfrm>
              <a:off x="743533" y="7467538"/>
              <a:ext cx="46679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#829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50" name="図形グループ 49"/>
          <p:cNvGrpSpPr/>
          <p:nvPr/>
        </p:nvGrpSpPr>
        <p:grpSpPr>
          <a:xfrm>
            <a:off x="2594630" y="5087358"/>
            <a:ext cx="1747288" cy="2537387"/>
            <a:chOff x="2555356" y="5176372"/>
            <a:chExt cx="1747288" cy="2537387"/>
          </a:xfrm>
        </p:grpSpPr>
        <p:sp>
          <p:nvSpPr>
            <p:cNvPr id="27" name="テキスト ボックス 26"/>
            <p:cNvSpPr txBox="1"/>
            <p:nvPr/>
          </p:nvSpPr>
          <p:spPr>
            <a:xfrm>
              <a:off x="3195603" y="7467538"/>
              <a:ext cx="46679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#931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  <p:grpSp>
          <p:nvGrpSpPr>
            <p:cNvPr id="47" name="図形グループ 46"/>
            <p:cNvGrpSpPr/>
            <p:nvPr/>
          </p:nvGrpSpPr>
          <p:grpSpPr>
            <a:xfrm>
              <a:off x="2555356" y="5176372"/>
              <a:ext cx="1747288" cy="2324108"/>
              <a:chOff x="2555356" y="5176372"/>
              <a:chExt cx="1747288" cy="2324108"/>
            </a:xfrm>
          </p:grpSpPr>
          <p:pic>
            <p:nvPicPr>
              <p:cNvPr id="28" name="図 27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356" y="5176372"/>
                <a:ext cx="1747288" cy="1162072"/>
              </a:xfrm>
              <a:prstGeom prst="rect">
                <a:avLst/>
              </a:prstGeom>
            </p:spPr>
          </p:pic>
          <p:pic>
            <p:nvPicPr>
              <p:cNvPr id="29" name="図 28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356" y="6338408"/>
                <a:ext cx="1747288" cy="1162072"/>
              </a:xfrm>
              <a:prstGeom prst="rect">
                <a:avLst/>
              </a:prstGeom>
            </p:spPr>
          </p:pic>
        </p:grpSp>
      </p:grpSp>
      <p:grpSp>
        <p:nvGrpSpPr>
          <p:cNvPr id="51" name="図形グループ 50"/>
          <p:cNvGrpSpPr/>
          <p:nvPr/>
        </p:nvGrpSpPr>
        <p:grpSpPr>
          <a:xfrm>
            <a:off x="4752761" y="5087358"/>
            <a:ext cx="1747288" cy="2537387"/>
            <a:chOff x="4624865" y="5176372"/>
            <a:chExt cx="1747288" cy="2537387"/>
          </a:xfrm>
        </p:grpSpPr>
        <p:grpSp>
          <p:nvGrpSpPr>
            <p:cNvPr id="48" name="図形グループ 47"/>
            <p:cNvGrpSpPr/>
            <p:nvPr/>
          </p:nvGrpSpPr>
          <p:grpSpPr>
            <a:xfrm>
              <a:off x="4624865" y="5176372"/>
              <a:ext cx="1747288" cy="2324108"/>
              <a:chOff x="4624865" y="5176372"/>
              <a:chExt cx="1747288" cy="2324108"/>
            </a:xfrm>
          </p:grpSpPr>
          <p:pic>
            <p:nvPicPr>
              <p:cNvPr id="30" name="図 29"/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4865" y="5176372"/>
                <a:ext cx="1747288" cy="1162072"/>
              </a:xfrm>
              <a:prstGeom prst="rect">
                <a:avLst/>
              </a:prstGeom>
            </p:spPr>
          </p:pic>
          <p:pic>
            <p:nvPicPr>
              <p:cNvPr id="31" name="図 30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4865" y="6338408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32" name="テキスト ボックス 31"/>
            <p:cNvSpPr txBox="1"/>
            <p:nvPr/>
          </p:nvSpPr>
          <p:spPr>
            <a:xfrm>
              <a:off x="5265112" y="7467538"/>
              <a:ext cx="46679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#675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53" name="図形グループ 52"/>
          <p:cNvGrpSpPr/>
          <p:nvPr/>
        </p:nvGrpSpPr>
        <p:grpSpPr>
          <a:xfrm>
            <a:off x="364449" y="7581856"/>
            <a:ext cx="2159364" cy="2324144"/>
            <a:chOff x="96237" y="7544570"/>
            <a:chExt cx="2159364" cy="2324144"/>
          </a:xfrm>
        </p:grpSpPr>
        <p:grpSp>
          <p:nvGrpSpPr>
            <p:cNvPr id="52" name="図形グループ 51"/>
            <p:cNvGrpSpPr/>
            <p:nvPr/>
          </p:nvGrpSpPr>
          <p:grpSpPr>
            <a:xfrm>
              <a:off x="96237" y="7544570"/>
              <a:ext cx="1747288" cy="2324144"/>
              <a:chOff x="6568374" y="6595431"/>
              <a:chExt cx="1747288" cy="2324144"/>
            </a:xfrm>
          </p:grpSpPr>
          <p:pic>
            <p:nvPicPr>
              <p:cNvPr id="34" name="図 33"/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68374" y="6595431"/>
                <a:ext cx="1747288" cy="1162072"/>
              </a:xfrm>
              <a:prstGeom prst="rect">
                <a:avLst/>
              </a:prstGeom>
            </p:spPr>
          </p:pic>
          <p:pic>
            <p:nvPicPr>
              <p:cNvPr id="36" name="図 35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68374" y="7757503"/>
                <a:ext cx="1747288" cy="1162072"/>
              </a:xfrm>
              <a:prstGeom prst="rect">
                <a:avLst/>
              </a:prstGeom>
            </p:spPr>
          </p:pic>
        </p:grpSp>
        <p:sp>
          <p:nvSpPr>
            <p:cNvPr id="33" name="テキスト ボックス 32"/>
            <p:cNvSpPr txBox="1"/>
            <p:nvPr/>
          </p:nvSpPr>
          <p:spPr>
            <a:xfrm>
              <a:off x="1788806" y="8583532"/>
              <a:ext cx="46679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charset="0"/>
                  <a:ea typeface="Arial" charset="0"/>
                  <a:cs typeface="Arial" charset="0"/>
                </a:rPr>
                <a:t>#687</a:t>
              </a:r>
              <a:endParaRPr lang="ja-JP" altLang="en-US" sz="1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2482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39420" y="2303780"/>
            <a:ext cx="5979160" cy="52984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テキスト ボックス 2"/>
          <p:cNvSpPr txBox="1"/>
          <p:nvPr/>
        </p:nvSpPr>
        <p:spPr>
          <a:xfrm>
            <a:off x="2027238" y="9417515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blots of Fig. S3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204040" y="4197160"/>
            <a:ext cx="1623535" cy="1824003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図形グループ 3"/>
          <p:cNvGrpSpPr/>
          <p:nvPr/>
        </p:nvGrpSpPr>
        <p:grpSpPr>
          <a:xfrm>
            <a:off x="562252" y="2281612"/>
            <a:ext cx="5760000" cy="5369279"/>
            <a:chOff x="558630" y="1910745"/>
            <a:chExt cx="5760000" cy="5369279"/>
          </a:xfrm>
        </p:grpSpPr>
        <p:grpSp>
          <p:nvGrpSpPr>
            <p:cNvPr id="2" name="図形グループ 1"/>
            <p:cNvGrpSpPr/>
            <p:nvPr/>
          </p:nvGrpSpPr>
          <p:grpSpPr>
            <a:xfrm>
              <a:off x="914503" y="1910745"/>
              <a:ext cx="5048254" cy="2935457"/>
              <a:chOff x="1038361" y="1594163"/>
              <a:chExt cx="5048254" cy="2935457"/>
            </a:xfrm>
          </p:grpSpPr>
          <p:sp>
            <p:nvSpPr>
              <p:cNvPr id="108" name="テキスト ボックス 107"/>
              <p:cNvSpPr txBox="1"/>
              <p:nvPr/>
            </p:nvSpPr>
            <p:spPr>
              <a:xfrm>
                <a:off x="1819369" y="1905102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9" name="テキスト ボックス 108"/>
              <p:cNvSpPr txBox="1"/>
              <p:nvPr/>
            </p:nvSpPr>
            <p:spPr>
              <a:xfrm>
                <a:off x="2057333" y="1905102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2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0" name="テキスト ボックス 109"/>
              <p:cNvSpPr txBox="1"/>
              <p:nvPr/>
            </p:nvSpPr>
            <p:spPr>
              <a:xfrm>
                <a:off x="2295297" y="1905102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3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1" name="テキスト ボックス 110"/>
              <p:cNvSpPr txBox="1"/>
              <p:nvPr/>
            </p:nvSpPr>
            <p:spPr>
              <a:xfrm>
                <a:off x="2771225" y="1905102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5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2" name="テキスト ボックス 111"/>
              <p:cNvSpPr txBox="1"/>
              <p:nvPr/>
            </p:nvSpPr>
            <p:spPr>
              <a:xfrm rot="16200000">
                <a:off x="2942743" y="1870360"/>
                <a:ext cx="362600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PC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3" name="テキスト ボックス 112"/>
              <p:cNvSpPr txBox="1"/>
              <p:nvPr/>
            </p:nvSpPr>
            <p:spPr>
              <a:xfrm>
                <a:off x="3696861" y="1905102"/>
                <a:ext cx="29206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M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4" name="テキスト ボックス 113"/>
              <p:cNvSpPr txBox="1"/>
              <p:nvPr/>
            </p:nvSpPr>
            <p:spPr>
              <a:xfrm rot="16200000">
                <a:off x="3065715" y="1761356"/>
                <a:ext cx="58060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#820-1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5" name="テキスト ボックス 114"/>
              <p:cNvSpPr txBox="1"/>
              <p:nvPr/>
            </p:nvSpPr>
            <p:spPr>
              <a:xfrm rot="16200000">
                <a:off x="3402688" y="1866353"/>
                <a:ext cx="370614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NC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6" name="テキスト ボックス 115"/>
              <p:cNvSpPr txBox="1"/>
              <p:nvPr/>
            </p:nvSpPr>
            <p:spPr>
              <a:xfrm>
                <a:off x="4206660" y="1905102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7" name="テキスト ボックス 116"/>
              <p:cNvSpPr txBox="1"/>
              <p:nvPr/>
            </p:nvSpPr>
            <p:spPr>
              <a:xfrm>
                <a:off x="4444383" y="1905102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2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8" name="テキスト ボックス 117"/>
              <p:cNvSpPr txBox="1"/>
              <p:nvPr/>
            </p:nvSpPr>
            <p:spPr>
              <a:xfrm rot="16200000">
                <a:off x="4575371" y="1870360"/>
                <a:ext cx="362600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PC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9" name="テキスト ボックス 118"/>
              <p:cNvSpPr txBox="1"/>
              <p:nvPr/>
            </p:nvSpPr>
            <p:spPr>
              <a:xfrm>
                <a:off x="5291706" y="1905102"/>
                <a:ext cx="29206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M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0" name="テキスト ボックス 119"/>
              <p:cNvSpPr txBox="1"/>
              <p:nvPr/>
            </p:nvSpPr>
            <p:spPr>
              <a:xfrm rot="16200000">
                <a:off x="4687553" y="1761356"/>
                <a:ext cx="58060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#820-1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1" name="テキスト ボックス 120"/>
              <p:cNvSpPr txBox="1"/>
              <p:nvPr/>
            </p:nvSpPr>
            <p:spPr>
              <a:xfrm rot="16200000">
                <a:off x="5001260" y="1866353"/>
                <a:ext cx="370614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NC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2" name="テキスト ボックス 121"/>
              <p:cNvSpPr txBox="1"/>
              <p:nvPr/>
            </p:nvSpPr>
            <p:spPr>
              <a:xfrm>
                <a:off x="4452690" y="3871172"/>
                <a:ext cx="804111" cy="24622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3’ junction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3" name="テキスト ボックス 122"/>
              <p:cNvSpPr txBox="1"/>
              <p:nvPr/>
            </p:nvSpPr>
            <p:spPr>
              <a:xfrm>
                <a:off x="2478921" y="3871172"/>
                <a:ext cx="828346" cy="24622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5’ junction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4" name="TextBox 57"/>
              <p:cNvSpPr txBox="1"/>
              <p:nvPr/>
            </p:nvSpPr>
            <p:spPr>
              <a:xfrm>
                <a:off x="1337810" y="2958553"/>
                <a:ext cx="377997" cy="246221"/>
              </a:xfrm>
              <a:prstGeom prst="rect">
                <a:avLst/>
              </a:prstGeom>
              <a:noFill/>
              <a:effectLst/>
            </p:spPr>
            <p:txBody>
              <a:bodyPr wrap="squar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1.2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5" name="TextBox 57"/>
              <p:cNvSpPr txBox="1"/>
              <p:nvPr/>
            </p:nvSpPr>
            <p:spPr>
              <a:xfrm>
                <a:off x="5725619" y="2908813"/>
                <a:ext cx="360996" cy="246221"/>
              </a:xfrm>
              <a:prstGeom prst="rect">
                <a:avLst/>
              </a:prstGeom>
              <a:noFill/>
              <a:effectLst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1.3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cxnSp>
            <p:nvCxnSpPr>
              <p:cNvPr id="126" name="直線矢印コネクタ 125"/>
              <p:cNvCxnSpPr/>
              <p:nvPr/>
            </p:nvCxnSpPr>
            <p:spPr>
              <a:xfrm>
                <a:off x="1633180" y="3081663"/>
                <a:ext cx="122153" cy="0"/>
              </a:xfrm>
              <a:prstGeom prst="straightConnector1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headEnd type="none" w="lg" len="lg"/>
                <a:tailEnd type="none"/>
              </a:ln>
              <a:effectLst/>
            </p:spPr>
          </p:cxnSp>
          <p:cxnSp>
            <p:nvCxnSpPr>
              <p:cNvPr id="127" name="直線矢印コネクタ 126"/>
              <p:cNvCxnSpPr/>
              <p:nvPr/>
            </p:nvCxnSpPr>
            <p:spPr>
              <a:xfrm>
                <a:off x="5663585" y="3035634"/>
                <a:ext cx="122153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headEnd type="none" w="lg" len="lg"/>
                <a:tailEnd type="none"/>
              </a:ln>
              <a:effectLst/>
            </p:spPr>
          </p:cxnSp>
          <p:sp>
            <p:nvSpPr>
              <p:cNvPr id="128" name="テキスト ボックス 127"/>
              <p:cNvSpPr txBox="1"/>
              <p:nvPr/>
            </p:nvSpPr>
            <p:spPr>
              <a:xfrm>
                <a:off x="1038361" y="1905102"/>
                <a:ext cx="741149" cy="24622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colony no.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9" name="テキスト ボックス 128"/>
              <p:cNvSpPr txBox="1"/>
              <p:nvPr/>
            </p:nvSpPr>
            <p:spPr>
              <a:xfrm>
                <a:off x="2533261" y="1905102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smtClean="0">
                    <a:latin typeface="Arial" charset="0"/>
                    <a:ea typeface="Arial" charset="0"/>
                    <a:cs typeface="Arial" charset="0"/>
                  </a:rPr>
                  <a:t>4</a:t>
                </a:r>
                <a:endParaRPr lang="ja-JP" altLang="en-US" sz="1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2" name="テキスト ボックス 131"/>
              <p:cNvSpPr txBox="1"/>
              <p:nvPr/>
            </p:nvSpPr>
            <p:spPr>
              <a:xfrm>
                <a:off x="1378894" y="2606702"/>
                <a:ext cx="31931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latin typeface="Arial" charset="0"/>
                    <a:ea typeface="Arial" charset="0"/>
                    <a:cs typeface="Arial" charset="0"/>
                  </a:rPr>
                  <a:t>kb</a:t>
                </a:r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2436078" y="4129510"/>
                <a:ext cx="91403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1st: F1 x R1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2nd: F2 x R2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31" name="テキスト ボックス 30"/>
              <p:cNvSpPr txBox="1"/>
              <p:nvPr/>
            </p:nvSpPr>
            <p:spPr>
              <a:xfrm>
                <a:off x="1543934" y="4166708"/>
                <a:ext cx="753732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primer set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32" name="テキスト ボックス 31"/>
              <p:cNvSpPr txBox="1"/>
              <p:nvPr/>
            </p:nvSpPr>
            <p:spPr>
              <a:xfrm>
                <a:off x="4397729" y="4129510"/>
                <a:ext cx="91403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1st: F3 x R3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2nd: F4 x R4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33" name="図 32"/>
              <p:cNvPicPr>
                <a:picLocks noChangeAspect="1"/>
              </p:cNvPicPr>
              <p:nvPr/>
            </p:nvPicPr>
            <p:blipFill rotWithShape="1">
              <a:blip r:embed="rId2"/>
              <a:srcRect t="6849" r="57808"/>
              <a:stretch/>
            </p:blipFill>
            <p:spPr>
              <a:xfrm>
                <a:off x="1781965" y="2107240"/>
                <a:ext cx="2231224" cy="1727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4" name="図 3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45504" y="2107240"/>
                <a:ext cx="1447800" cy="1727200"/>
              </a:xfrm>
              <a:prstGeom prst="rect">
                <a:avLst/>
              </a:prstGeom>
            </p:spPr>
          </p:pic>
        </p:grpSp>
        <p:sp>
          <p:nvSpPr>
            <p:cNvPr id="3" name="正方形/長方形 2"/>
            <p:cNvSpPr/>
            <p:nvPr/>
          </p:nvSpPr>
          <p:spPr>
            <a:xfrm>
              <a:off x="558630" y="4971700"/>
              <a:ext cx="576000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  <a:spcAft>
                  <a:spcPts val="0"/>
                </a:spcAft>
              </a:pPr>
              <a:r>
                <a:rPr lang="en-GB" altLang="ja-JP" sz="1200" b="1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Fig. S1 Screening of recombinant BFF cells.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 In Experiment No. 2 (see Table 1), five colonies derived from #820-1 were </a:t>
              </a:r>
              <a:r>
                <a:rPr lang="en-GB" altLang="ja-JP" sz="1200" kern="100" dirty="0" err="1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subcloned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 and subjected to junction PCR analysis. Colonies no. 1 and 2 showed the expected PCR fragment size for both the 5’ and 3’ junction. These two clones were picked from same dish; thus, they were characterized as identical clones that were derived from a single recombinant cell. M indicates DNA size marker (</a:t>
              </a:r>
              <a:r>
                <a:rPr lang="en-GB" altLang="ja-JP" sz="1200" kern="100" dirty="0" err="1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λ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/</a:t>
              </a:r>
              <a:r>
                <a:rPr lang="en-GB" altLang="ja-JP" sz="1200" kern="100" dirty="0" err="1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HindIII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 + φX174/</a:t>
              </a:r>
              <a:r>
                <a:rPr lang="en-GB" altLang="ja-JP" sz="1200" kern="100" dirty="0" err="1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HincII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).</a:t>
              </a:r>
              <a:endParaRPr lang="ja-JP" altLang="ja-JP" sz="1200" kern="100" dirty="0">
                <a:effectLst/>
                <a:latin typeface="Century" charset="0"/>
                <a:ea typeface="ＭＳ 明朝" charset="-128"/>
                <a:cs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3732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テキスト ボックス 23"/>
          <p:cNvSpPr txBox="1"/>
          <p:nvPr/>
        </p:nvSpPr>
        <p:spPr>
          <a:xfrm>
            <a:off x="14299170" y="-338554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dirty="0" smtClean="0">
                <a:latin typeface="Arial" charset="0"/>
                <a:ea typeface="Arial" charset="0"/>
                <a:cs typeface="Arial" charset="0"/>
              </a:rPr>
              <a:t>d34</a:t>
            </a:r>
            <a:endParaRPr lang="ja-JP" altLang="en-US" sz="1000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6" name="図形グループ 45"/>
          <p:cNvGrpSpPr/>
          <p:nvPr/>
        </p:nvGrpSpPr>
        <p:grpSpPr>
          <a:xfrm>
            <a:off x="300778" y="2204049"/>
            <a:ext cx="6282947" cy="5524405"/>
            <a:chOff x="294845" y="964608"/>
            <a:chExt cx="6282947" cy="5524405"/>
          </a:xfrm>
        </p:grpSpPr>
        <p:grpSp>
          <p:nvGrpSpPr>
            <p:cNvPr id="44" name="図形グループ 43"/>
            <p:cNvGrpSpPr/>
            <p:nvPr/>
          </p:nvGrpSpPr>
          <p:grpSpPr>
            <a:xfrm>
              <a:off x="294845" y="964608"/>
              <a:ext cx="6282947" cy="3888336"/>
              <a:chOff x="297455" y="3017797"/>
              <a:chExt cx="6282947" cy="3888336"/>
            </a:xfrm>
          </p:grpSpPr>
          <p:grpSp>
            <p:nvGrpSpPr>
              <p:cNvPr id="39" name="図形グループ 38"/>
              <p:cNvGrpSpPr/>
              <p:nvPr/>
            </p:nvGrpSpPr>
            <p:grpSpPr>
              <a:xfrm>
                <a:off x="297455" y="3017797"/>
                <a:ext cx="6282947" cy="1180651"/>
                <a:chOff x="297455" y="3017797"/>
                <a:chExt cx="6282947" cy="1180651"/>
              </a:xfrm>
            </p:grpSpPr>
            <p:sp>
              <p:nvSpPr>
                <p:cNvPr id="82" name="テキスト ボックス 81"/>
                <p:cNvSpPr txBox="1"/>
                <p:nvPr/>
              </p:nvSpPr>
              <p:spPr>
                <a:xfrm>
                  <a:off x="297455" y="3430316"/>
                  <a:ext cx="870751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1st round</a:t>
                  </a:r>
                </a:p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cloned fetus</a:t>
                  </a:r>
                </a:p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(Day 34)</a:t>
                  </a:r>
                  <a:endParaRPr lang="ja-JP" altLang="en-US" sz="1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13" name="図形グループ 12"/>
                <p:cNvGrpSpPr/>
                <p:nvPr/>
              </p:nvGrpSpPr>
              <p:grpSpPr>
                <a:xfrm>
                  <a:off x="1173829" y="3017797"/>
                  <a:ext cx="1287456" cy="1177487"/>
                  <a:chOff x="1173829" y="3017797"/>
                  <a:chExt cx="1287456" cy="1177487"/>
                </a:xfrm>
              </p:grpSpPr>
              <p:sp>
                <p:nvSpPr>
                  <p:cNvPr id="8" name="テキスト ボックス 7"/>
                  <p:cNvSpPr txBox="1"/>
                  <p:nvPr/>
                </p:nvSpPr>
                <p:spPr>
                  <a:xfrm>
                    <a:off x="1530638" y="3017797"/>
                    <a:ext cx="580608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#782-1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3" name="図 2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1652060" y="3386059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35" name="図 34"/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8190" t="43212" r="27904" b="26933"/>
                  <a:stretch/>
                </p:blipFill>
                <p:spPr>
                  <a:xfrm rot="5400000">
                    <a:off x="1008767" y="3388346"/>
                    <a:ext cx="972000" cy="641876"/>
                  </a:xfrm>
                  <a:prstGeom prst="rect">
                    <a:avLst/>
                  </a:prstGeom>
                </p:spPr>
              </p:pic>
              <p:cxnSp>
                <p:nvCxnSpPr>
                  <p:cNvPr id="87" name="直線矢印コネクタ 86"/>
                  <p:cNvCxnSpPr/>
                  <p:nvPr/>
                </p:nvCxnSpPr>
                <p:spPr>
                  <a:xfrm>
                    <a:off x="2120197" y="4118985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  <p:grpSp>
              <p:nvGrpSpPr>
                <p:cNvPr id="25" name="図形グループ 24"/>
                <p:cNvGrpSpPr/>
                <p:nvPr/>
              </p:nvGrpSpPr>
              <p:grpSpPr>
                <a:xfrm>
                  <a:off x="2546340" y="3017797"/>
                  <a:ext cx="1289040" cy="1180651"/>
                  <a:chOff x="2546340" y="3017797"/>
                  <a:chExt cx="1289040" cy="1180651"/>
                </a:xfrm>
              </p:grpSpPr>
              <p:sp>
                <p:nvSpPr>
                  <p:cNvPr id="6" name="テキスト ボックス 5"/>
                  <p:cNvSpPr txBox="1"/>
                  <p:nvPr/>
                </p:nvSpPr>
                <p:spPr>
                  <a:xfrm>
                    <a:off x="2902205" y="3017797"/>
                    <a:ext cx="580608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#782-2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0" name="図 9"/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3024573" y="3387641"/>
                    <a:ext cx="975164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29" name="図 28"/>
                  <p:cNvPicPr>
                    <a:picLocks noChangeAspect="1"/>
                  </p:cNvPicPr>
                  <p:nvPr/>
                </p:nvPicPr>
                <p:blipFill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2811" t="48185" r="40117" b="27754"/>
                  <a:stretch/>
                </p:blipFill>
                <p:spPr>
                  <a:xfrm rot="5400000">
                    <a:off x="2384023" y="3385601"/>
                    <a:ext cx="973564" cy="648929"/>
                  </a:xfrm>
                  <a:prstGeom prst="rect">
                    <a:avLst/>
                  </a:prstGeom>
                </p:spPr>
              </p:pic>
              <p:cxnSp>
                <p:nvCxnSpPr>
                  <p:cNvPr id="88" name="直線矢印コネクタ 87"/>
                  <p:cNvCxnSpPr/>
                  <p:nvPr/>
                </p:nvCxnSpPr>
                <p:spPr>
                  <a:xfrm>
                    <a:off x="3492946" y="4118985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  <p:grpSp>
              <p:nvGrpSpPr>
                <p:cNvPr id="27" name="図形グループ 26"/>
                <p:cNvGrpSpPr/>
                <p:nvPr/>
              </p:nvGrpSpPr>
              <p:grpSpPr>
                <a:xfrm>
                  <a:off x="3920435" y="3017797"/>
                  <a:ext cx="1287456" cy="1179054"/>
                  <a:chOff x="3920435" y="3017797"/>
                  <a:chExt cx="1287456" cy="1179054"/>
                </a:xfrm>
              </p:grpSpPr>
              <p:sp>
                <p:nvSpPr>
                  <p:cNvPr id="7" name="テキスト ボックス 6"/>
                  <p:cNvSpPr txBox="1"/>
                  <p:nvPr/>
                </p:nvSpPr>
                <p:spPr>
                  <a:xfrm>
                    <a:off x="4339016" y="3017797"/>
                    <a:ext cx="466794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#832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1" name="図 10"/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4398666" y="3386059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図 29"/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5987" t="41494" r="30741" b="28931"/>
                  <a:stretch/>
                </p:blipFill>
                <p:spPr>
                  <a:xfrm rot="5400000">
                    <a:off x="3758172" y="3385547"/>
                    <a:ext cx="973567" cy="649041"/>
                  </a:xfrm>
                  <a:prstGeom prst="rect">
                    <a:avLst/>
                  </a:prstGeom>
                </p:spPr>
              </p:pic>
              <p:cxnSp>
                <p:nvCxnSpPr>
                  <p:cNvPr id="89" name="直線矢印コネクタ 88"/>
                  <p:cNvCxnSpPr/>
                  <p:nvPr/>
                </p:nvCxnSpPr>
                <p:spPr>
                  <a:xfrm>
                    <a:off x="4865695" y="4118985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  <p:grpSp>
              <p:nvGrpSpPr>
                <p:cNvPr id="28" name="図形グループ 27"/>
                <p:cNvGrpSpPr/>
                <p:nvPr/>
              </p:nvGrpSpPr>
              <p:grpSpPr>
                <a:xfrm>
                  <a:off x="5292947" y="3017797"/>
                  <a:ext cx="1287455" cy="1177487"/>
                  <a:chOff x="5292947" y="3017797"/>
                  <a:chExt cx="1287455" cy="1177487"/>
                </a:xfrm>
              </p:grpSpPr>
              <p:sp>
                <p:nvSpPr>
                  <p:cNvPr id="14" name="テキスト ボックス 13"/>
                  <p:cNvSpPr txBox="1"/>
                  <p:nvPr/>
                </p:nvSpPr>
                <p:spPr>
                  <a:xfrm>
                    <a:off x="5707643" y="3017797"/>
                    <a:ext cx="466794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#869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2" name="図 11"/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5771177" y="3386059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図 30"/>
                  <p:cNvPicPr>
                    <a:picLocks noChangeAspect="1"/>
                  </p:cNvPicPr>
                  <p:nvPr/>
                </p:nvPicPr>
                <p:blipFill rotWithShape="1"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528" t="29910" r="30526" b="40554"/>
                  <a:stretch/>
                </p:blipFill>
                <p:spPr>
                  <a:xfrm rot="16200000">
                    <a:off x="5133719" y="3382512"/>
                    <a:ext cx="972000" cy="653544"/>
                  </a:xfrm>
                  <a:prstGeom prst="rect">
                    <a:avLst/>
                  </a:prstGeom>
                </p:spPr>
              </p:pic>
              <p:cxnSp>
                <p:nvCxnSpPr>
                  <p:cNvPr id="90" name="直線矢印コネクタ 89"/>
                  <p:cNvCxnSpPr/>
                  <p:nvPr/>
                </p:nvCxnSpPr>
                <p:spPr>
                  <a:xfrm>
                    <a:off x="6238444" y="4118985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</p:grpSp>
          <p:grpSp>
            <p:nvGrpSpPr>
              <p:cNvPr id="40" name="図形グループ 39"/>
              <p:cNvGrpSpPr/>
              <p:nvPr/>
            </p:nvGrpSpPr>
            <p:grpSpPr>
              <a:xfrm>
                <a:off x="297455" y="4372500"/>
                <a:ext cx="6280225" cy="1179595"/>
                <a:chOff x="297455" y="4372500"/>
                <a:chExt cx="6280225" cy="1179595"/>
              </a:xfrm>
            </p:grpSpPr>
            <p:sp>
              <p:nvSpPr>
                <p:cNvPr id="84" name="テキスト ボックス 83"/>
                <p:cNvSpPr txBox="1"/>
                <p:nvPr/>
              </p:nvSpPr>
              <p:spPr>
                <a:xfrm>
                  <a:off x="297455" y="4789095"/>
                  <a:ext cx="870751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1st round</a:t>
                  </a:r>
                </a:p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cloned fetus</a:t>
                  </a:r>
                </a:p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(Day 36)</a:t>
                  </a:r>
                  <a:endParaRPr lang="ja-JP" altLang="en-US" sz="1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36" name="図形グループ 35"/>
                <p:cNvGrpSpPr/>
                <p:nvPr/>
              </p:nvGrpSpPr>
              <p:grpSpPr>
                <a:xfrm>
                  <a:off x="1171106" y="4372500"/>
                  <a:ext cx="1287456" cy="1179595"/>
                  <a:chOff x="1171106" y="4372500"/>
                  <a:chExt cx="1287456" cy="1179595"/>
                </a:xfrm>
              </p:grpSpPr>
              <p:sp>
                <p:nvSpPr>
                  <p:cNvPr id="22" name="テキスト ボックス 21"/>
                  <p:cNvSpPr txBox="1"/>
                  <p:nvPr/>
                </p:nvSpPr>
                <p:spPr>
                  <a:xfrm>
                    <a:off x="1530638" y="4372500"/>
                    <a:ext cx="580608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#780-1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5" name="図 14"/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1649337" y="4742870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9" name="図 8"/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1008331" y="4742870"/>
                    <a:ext cx="972000" cy="646450"/>
                  </a:xfrm>
                  <a:prstGeom prst="rect">
                    <a:avLst/>
                  </a:prstGeom>
                </p:spPr>
              </p:pic>
              <p:cxnSp>
                <p:nvCxnSpPr>
                  <p:cNvPr id="91" name="直線矢印コネクタ 90"/>
                  <p:cNvCxnSpPr/>
                  <p:nvPr/>
                </p:nvCxnSpPr>
                <p:spPr>
                  <a:xfrm>
                    <a:off x="2120197" y="5482196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  <p:grpSp>
              <p:nvGrpSpPr>
                <p:cNvPr id="34" name="図形グループ 33"/>
                <p:cNvGrpSpPr/>
                <p:nvPr/>
              </p:nvGrpSpPr>
              <p:grpSpPr>
                <a:xfrm>
                  <a:off x="2543617" y="4372500"/>
                  <a:ext cx="1287456" cy="1179595"/>
                  <a:chOff x="2543617" y="4372500"/>
                  <a:chExt cx="1287456" cy="1179595"/>
                </a:xfrm>
              </p:grpSpPr>
              <p:sp>
                <p:nvSpPr>
                  <p:cNvPr id="20" name="テキスト ボックス 19"/>
                  <p:cNvSpPr txBox="1"/>
                  <p:nvPr/>
                </p:nvSpPr>
                <p:spPr>
                  <a:xfrm>
                    <a:off x="2902205" y="4372500"/>
                    <a:ext cx="580608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#780-2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6" name="図 15"/>
                  <p:cNvPicPr>
                    <a:picLocks noChangeAspect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3021848" y="4742870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5" name="図 4"/>
                  <p:cNvPicPr>
                    <a:picLocks noChangeAspect="1"/>
                  </p:cNvPicPr>
                  <p:nvPr/>
                </p:nvPicPr>
                <p:blipFill>
                  <a:blip r:embed="rId1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2380842" y="4742870"/>
                    <a:ext cx="972000" cy="646450"/>
                  </a:xfrm>
                  <a:prstGeom prst="rect">
                    <a:avLst/>
                  </a:prstGeom>
                </p:spPr>
              </p:pic>
              <p:cxnSp>
                <p:nvCxnSpPr>
                  <p:cNvPr id="92" name="直線矢印コネクタ 91"/>
                  <p:cNvCxnSpPr/>
                  <p:nvPr/>
                </p:nvCxnSpPr>
                <p:spPr>
                  <a:xfrm>
                    <a:off x="3492946" y="5482196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  <p:grpSp>
              <p:nvGrpSpPr>
                <p:cNvPr id="33" name="図形グループ 32"/>
                <p:cNvGrpSpPr/>
                <p:nvPr/>
              </p:nvGrpSpPr>
              <p:grpSpPr>
                <a:xfrm>
                  <a:off x="3917712" y="4372500"/>
                  <a:ext cx="1287456" cy="1179595"/>
                  <a:chOff x="3917712" y="4372500"/>
                  <a:chExt cx="1287456" cy="1179595"/>
                </a:xfrm>
              </p:grpSpPr>
              <p:sp>
                <p:nvSpPr>
                  <p:cNvPr id="21" name="テキスト ボックス 20"/>
                  <p:cNvSpPr txBox="1"/>
                  <p:nvPr/>
                </p:nvSpPr>
                <p:spPr>
                  <a:xfrm>
                    <a:off x="4339016" y="4372500"/>
                    <a:ext cx="466795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#829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7" name="図 16"/>
                  <p:cNvPicPr>
                    <a:picLocks noChangeAspect="1"/>
                  </p:cNvPicPr>
                  <p:nvPr/>
                </p:nvPicPr>
                <p:blipFill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4395943" y="4742870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4" name="図 3"/>
                  <p:cNvPicPr>
                    <a:picLocks noChangeAspect="1"/>
                  </p:cNvPicPr>
                  <p:nvPr/>
                </p:nvPicPr>
                <p:blipFill>
                  <a:blip r:embed="rId1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3754937" y="4742870"/>
                    <a:ext cx="972000" cy="646450"/>
                  </a:xfrm>
                  <a:prstGeom prst="rect">
                    <a:avLst/>
                  </a:prstGeom>
                </p:spPr>
              </p:pic>
              <p:cxnSp>
                <p:nvCxnSpPr>
                  <p:cNvPr id="93" name="直線矢印コネクタ 92"/>
                  <p:cNvCxnSpPr/>
                  <p:nvPr/>
                </p:nvCxnSpPr>
                <p:spPr>
                  <a:xfrm>
                    <a:off x="4865695" y="5482196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  <p:grpSp>
              <p:nvGrpSpPr>
                <p:cNvPr id="32" name="図形グループ 31"/>
                <p:cNvGrpSpPr/>
                <p:nvPr/>
              </p:nvGrpSpPr>
              <p:grpSpPr>
                <a:xfrm>
                  <a:off x="5290224" y="4372500"/>
                  <a:ext cx="1287456" cy="1179595"/>
                  <a:chOff x="5290224" y="4372500"/>
                  <a:chExt cx="1287456" cy="1179595"/>
                </a:xfrm>
              </p:grpSpPr>
              <p:sp>
                <p:nvSpPr>
                  <p:cNvPr id="23" name="テキスト ボックス 22"/>
                  <p:cNvSpPr txBox="1"/>
                  <p:nvPr/>
                </p:nvSpPr>
                <p:spPr>
                  <a:xfrm>
                    <a:off x="5707643" y="4372500"/>
                    <a:ext cx="466795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#931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8" name="図 17"/>
                  <p:cNvPicPr>
                    <a:picLocks noChangeAspect="1"/>
                  </p:cNvPicPr>
                  <p:nvPr/>
                </p:nvPicPr>
                <p:blipFill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5768455" y="4742870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2" name="図 1"/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5127449" y="4742870"/>
                    <a:ext cx="972000" cy="646450"/>
                  </a:xfrm>
                  <a:prstGeom prst="rect">
                    <a:avLst/>
                  </a:prstGeom>
                </p:spPr>
              </p:pic>
              <p:cxnSp>
                <p:nvCxnSpPr>
                  <p:cNvPr id="94" name="直線矢印コネクタ 93"/>
                  <p:cNvCxnSpPr/>
                  <p:nvPr/>
                </p:nvCxnSpPr>
                <p:spPr>
                  <a:xfrm>
                    <a:off x="6238444" y="5482196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</p:grpSp>
          <p:grpSp>
            <p:nvGrpSpPr>
              <p:cNvPr id="41" name="図形グループ 40"/>
              <p:cNvGrpSpPr/>
              <p:nvPr/>
            </p:nvGrpSpPr>
            <p:grpSpPr>
              <a:xfrm>
                <a:off x="297455" y="5726146"/>
                <a:ext cx="3533618" cy="1179987"/>
                <a:chOff x="297455" y="5726146"/>
                <a:chExt cx="3533618" cy="1179987"/>
              </a:xfrm>
            </p:grpSpPr>
            <p:sp>
              <p:nvSpPr>
                <p:cNvPr id="83" name="テキスト ボックス 82"/>
                <p:cNvSpPr txBox="1"/>
                <p:nvPr/>
              </p:nvSpPr>
              <p:spPr>
                <a:xfrm>
                  <a:off x="297455" y="6143133"/>
                  <a:ext cx="870751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2nd round</a:t>
                  </a:r>
                </a:p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cloned fetus</a:t>
                  </a:r>
                </a:p>
                <a:p>
                  <a:pPr algn="ctr"/>
                  <a:r>
                    <a:rPr lang="en-US" altLang="ja-JP" sz="1000" dirty="0" smtClean="0">
                      <a:latin typeface="Arial" charset="0"/>
                      <a:ea typeface="Arial" charset="0"/>
                      <a:cs typeface="Arial" charset="0"/>
                    </a:rPr>
                    <a:t>(Day 34)</a:t>
                  </a:r>
                  <a:endParaRPr lang="ja-JP" altLang="en-US" sz="1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37" name="図形グループ 36"/>
                <p:cNvGrpSpPr/>
                <p:nvPr/>
              </p:nvGrpSpPr>
              <p:grpSpPr>
                <a:xfrm>
                  <a:off x="1171106" y="5726146"/>
                  <a:ext cx="1287456" cy="1179987"/>
                  <a:chOff x="1171106" y="5726146"/>
                  <a:chExt cx="1287456" cy="1179987"/>
                </a:xfrm>
              </p:grpSpPr>
              <p:pic>
                <p:nvPicPr>
                  <p:cNvPr id="42" name="図 41"/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1008331" y="6096908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43" name="図 42"/>
                  <p:cNvPicPr>
                    <a:picLocks noChangeAspect="1"/>
                  </p:cNvPicPr>
                  <p:nvPr/>
                </p:nvPicPr>
                <p:blipFill>
                  <a:blip r:embed="rId2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1649337" y="6096908"/>
                    <a:ext cx="972000" cy="646450"/>
                  </a:xfrm>
                  <a:prstGeom prst="rect">
                    <a:avLst/>
                  </a:prstGeom>
                </p:spPr>
              </p:pic>
              <p:sp>
                <p:nvSpPr>
                  <p:cNvPr id="77" name="テキスト ボックス 76"/>
                  <p:cNvSpPr txBox="1"/>
                  <p:nvPr/>
                </p:nvSpPr>
                <p:spPr>
                  <a:xfrm>
                    <a:off x="1587545" y="5726146"/>
                    <a:ext cx="466795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#675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cxnSp>
                <p:nvCxnSpPr>
                  <p:cNvPr id="95" name="直線矢印コネクタ 94"/>
                  <p:cNvCxnSpPr/>
                  <p:nvPr/>
                </p:nvCxnSpPr>
                <p:spPr>
                  <a:xfrm>
                    <a:off x="2120197" y="6831017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  <p:grpSp>
              <p:nvGrpSpPr>
                <p:cNvPr id="38" name="図形グループ 37"/>
                <p:cNvGrpSpPr/>
                <p:nvPr/>
              </p:nvGrpSpPr>
              <p:grpSpPr>
                <a:xfrm>
                  <a:off x="2543617" y="5726146"/>
                  <a:ext cx="1287456" cy="1179987"/>
                  <a:chOff x="2543617" y="5726146"/>
                  <a:chExt cx="1287456" cy="1179987"/>
                </a:xfrm>
              </p:grpSpPr>
              <p:sp>
                <p:nvSpPr>
                  <p:cNvPr id="78" name="テキスト ボックス 77"/>
                  <p:cNvSpPr txBox="1"/>
                  <p:nvPr/>
                </p:nvSpPr>
                <p:spPr>
                  <a:xfrm>
                    <a:off x="2959112" y="5726146"/>
                    <a:ext cx="466795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ja-JP" sz="1000" dirty="0" smtClean="0">
                        <a:latin typeface="Arial" charset="0"/>
                        <a:ea typeface="Arial" charset="0"/>
                        <a:cs typeface="Arial" charset="0"/>
                      </a:rPr>
                      <a:t>#687</a:t>
                    </a:r>
                    <a:endParaRPr lang="ja-JP" altLang="en-US" sz="1000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9" name="図 18"/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2380842" y="6096907"/>
                    <a:ext cx="972000" cy="646450"/>
                  </a:xfrm>
                  <a:prstGeom prst="rect">
                    <a:avLst/>
                  </a:prstGeom>
                </p:spPr>
              </p:pic>
              <p:pic>
                <p:nvPicPr>
                  <p:cNvPr id="26" name="図 25"/>
                  <p:cNvPicPr>
                    <a:picLocks noChangeAspect="1"/>
                  </p:cNvPicPr>
                  <p:nvPr/>
                </p:nvPicPr>
                <p:blipFill>
                  <a:blip r:embed="rId2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3021848" y="6096908"/>
                    <a:ext cx="972000" cy="646450"/>
                  </a:xfrm>
                  <a:prstGeom prst="rect">
                    <a:avLst/>
                  </a:prstGeom>
                </p:spPr>
              </p:pic>
              <p:cxnSp>
                <p:nvCxnSpPr>
                  <p:cNvPr id="96" name="直線矢印コネクタ 95"/>
                  <p:cNvCxnSpPr/>
                  <p:nvPr/>
                </p:nvCxnSpPr>
                <p:spPr>
                  <a:xfrm>
                    <a:off x="3492946" y="6831017"/>
                    <a:ext cx="277200" cy="85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FFFF00"/>
                    </a:solidFill>
                    <a:prstDash val="solid"/>
                    <a:miter lim="800000"/>
                    <a:tailEnd type="none"/>
                  </a:ln>
                  <a:effectLst/>
                </p:spPr>
              </p:cxnSp>
            </p:grpSp>
          </p:grpSp>
        </p:grpSp>
        <p:sp>
          <p:nvSpPr>
            <p:cNvPr id="45" name="正方形/長方形 44"/>
            <p:cNvSpPr/>
            <p:nvPr/>
          </p:nvSpPr>
          <p:spPr>
            <a:xfrm>
              <a:off x="556318" y="4976163"/>
              <a:ext cx="5760000" cy="15128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lnSpc>
                  <a:spcPct val="200000"/>
                </a:lnSpc>
                <a:spcAft>
                  <a:spcPts val="0"/>
                </a:spcAft>
              </a:pPr>
              <a:r>
                <a:rPr lang="en-GB" altLang="ja-JP" sz="1200" b="1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Fig. S2 Bright-field and fluorescent images of cloned </a:t>
              </a:r>
              <a:r>
                <a:rPr lang="en-GB" altLang="ja-JP" sz="1200" b="1" kern="100" dirty="0" err="1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fetuses</a:t>
              </a:r>
              <a:r>
                <a:rPr lang="en-GB" altLang="ja-JP" sz="1200" b="1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. 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Left and right images of each panel show bright-field and fluorescent images, respectively. Bar = 5 mm.</a:t>
              </a:r>
              <a:endParaRPr lang="ja-JP" altLang="ja-JP" sz="1200" kern="100" dirty="0">
                <a:effectLst/>
                <a:latin typeface="Century" charset="0"/>
                <a:ea typeface="ＭＳ 明朝" charset="-128"/>
                <a:cs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18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図形グループ 5"/>
          <p:cNvGrpSpPr/>
          <p:nvPr/>
        </p:nvGrpSpPr>
        <p:grpSpPr>
          <a:xfrm>
            <a:off x="562250" y="2362082"/>
            <a:ext cx="5760000" cy="5208340"/>
            <a:chOff x="562250" y="1329818"/>
            <a:chExt cx="5760000" cy="5208340"/>
          </a:xfrm>
        </p:grpSpPr>
        <p:grpSp>
          <p:nvGrpSpPr>
            <p:cNvPr id="4" name="図形グループ 3"/>
            <p:cNvGrpSpPr/>
            <p:nvPr/>
          </p:nvGrpSpPr>
          <p:grpSpPr>
            <a:xfrm>
              <a:off x="2028495" y="1329818"/>
              <a:ext cx="2827511" cy="3517166"/>
              <a:chOff x="2015244" y="2923352"/>
              <a:chExt cx="2827511" cy="3517166"/>
            </a:xfrm>
          </p:grpSpPr>
          <p:pic>
            <p:nvPicPr>
              <p:cNvPr id="34" name="図 33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993" t="33933" r="60259" b="24764"/>
              <a:stretch/>
            </p:blipFill>
            <p:spPr>
              <a:xfrm>
                <a:off x="2599426" y="3858788"/>
                <a:ext cx="1659147" cy="218842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1" name="テキスト ボックス 50"/>
              <p:cNvSpPr txBox="1"/>
              <p:nvPr/>
            </p:nvSpPr>
            <p:spPr>
              <a:xfrm rot="16200000">
                <a:off x="2363348" y="3348355"/>
                <a:ext cx="780715" cy="33108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#820-1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 rot="16200000">
                <a:off x="2723678" y="3424875"/>
                <a:ext cx="627675" cy="33108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#829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7" name="テキスト ボックス 56"/>
              <p:cNvSpPr txBox="1"/>
              <p:nvPr/>
            </p:nvSpPr>
            <p:spPr>
              <a:xfrm rot="16200000">
                <a:off x="3007488" y="3424875"/>
                <a:ext cx="627675" cy="33108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#675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8" name="テキスト ボックス 57"/>
              <p:cNvSpPr txBox="1"/>
              <p:nvPr/>
            </p:nvSpPr>
            <p:spPr>
              <a:xfrm rot="16200000">
                <a:off x="3291299" y="3424875"/>
                <a:ext cx="627675" cy="33108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#687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9" name="テキスト ボックス 58"/>
              <p:cNvSpPr txBox="1"/>
              <p:nvPr/>
            </p:nvSpPr>
            <p:spPr>
              <a:xfrm>
                <a:off x="3486866" y="2927474"/>
                <a:ext cx="1097570" cy="538008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donor DNA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(copies)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60" name="テキスト ボックス 59"/>
              <p:cNvSpPr txBox="1"/>
              <p:nvPr/>
            </p:nvSpPr>
            <p:spPr>
              <a:xfrm rot="16200000">
                <a:off x="3583065" y="3464744"/>
                <a:ext cx="547939" cy="33108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0.5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 rot="16200000">
                <a:off x="3831266" y="3464744"/>
                <a:ext cx="547939" cy="33108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1.0</a:t>
                </a:r>
                <a:endParaRPr lang="ja-JP" altLang="en-US" sz="100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cxnSp>
            <p:nvCxnSpPr>
              <p:cNvPr id="62" name="直線矢印コネクタ 61"/>
              <p:cNvCxnSpPr/>
              <p:nvPr/>
            </p:nvCxnSpPr>
            <p:spPr>
              <a:xfrm flipV="1">
                <a:off x="3767266" y="3428094"/>
                <a:ext cx="48407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non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テキスト ボックス 62"/>
              <p:cNvSpPr txBox="1"/>
              <p:nvPr/>
            </p:nvSpPr>
            <p:spPr>
              <a:xfrm>
                <a:off x="2092649" y="3379437"/>
                <a:ext cx="429373" cy="33108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kb</a:t>
                </a:r>
              </a:p>
            </p:txBody>
          </p:sp>
          <p:sp>
            <p:nvSpPr>
              <p:cNvPr id="64" name="テキスト ボックス 63"/>
              <p:cNvSpPr txBox="1"/>
              <p:nvPr/>
            </p:nvSpPr>
            <p:spPr>
              <a:xfrm>
                <a:off x="2860814" y="6109437"/>
                <a:ext cx="1136369" cy="331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000">
                    <a:latin typeface="Arial" charset="0"/>
                    <a:ea typeface="Arial" charset="0"/>
                    <a:cs typeface="Arial" charset="0"/>
                  </a:rPr>
                  <a:t>DT-A probe</a:t>
                </a:r>
                <a:endParaRPr kumimoji="1" lang="ja-JP" altLang="en-US" sz="1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cxnSp>
            <p:nvCxnSpPr>
              <p:cNvPr id="65" name="直線矢印コネクタ 64"/>
              <p:cNvCxnSpPr/>
              <p:nvPr/>
            </p:nvCxnSpPr>
            <p:spPr>
              <a:xfrm>
                <a:off x="4275213" y="5304944"/>
                <a:ext cx="164253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headEnd type="none" w="lg" len="lg"/>
                <a:tailEnd type="none"/>
              </a:ln>
              <a:effectLst/>
            </p:spPr>
          </p:cxnSp>
          <p:sp>
            <p:nvSpPr>
              <p:cNvPr id="66" name="テキスト ボックス 65"/>
              <p:cNvSpPr txBox="1"/>
              <p:nvPr/>
            </p:nvSpPr>
            <p:spPr>
              <a:xfrm>
                <a:off x="4357340" y="5139404"/>
                <a:ext cx="485415" cy="33108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1.4</a:t>
                </a:r>
              </a:p>
            </p:txBody>
          </p:sp>
          <p:sp>
            <p:nvSpPr>
              <p:cNvPr id="68" name="テキスト ボックス 67"/>
              <p:cNvSpPr txBox="1"/>
              <p:nvPr/>
            </p:nvSpPr>
            <p:spPr>
              <a:xfrm>
                <a:off x="3216065" y="3134401"/>
                <a:ext cx="532835" cy="331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000">
                    <a:latin typeface="Arial" charset="0"/>
                    <a:ea typeface="Arial" charset="0"/>
                    <a:cs typeface="Arial" charset="0"/>
                  </a:rPr>
                  <a:t>2nd</a:t>
                </a:r>
                <a:endParaRPr kumimoji="1" lang="ja-JP" altLang="en-US" sz="1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69" name="テキスト ボックス 68"/>
              <p:cNvSpPr txBox="1"/>
              <p:nvPr/>
            </p:nvSpPr>
            <p:spPr>
              <a:xfrm>
                <a:off x="2795838" y="3134401"/>
                <a:ext cx="476792" cy="331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000">
                    <a:latin typeface="Arial" charset="0"/>
                    <a:ea typeface="Arial" charset="0"/>
                    <a:cs typeface="Arial" charset="0"/>
                  </a:rPr>
                  <a:t>1st</a:t>
                </a:r>
                <a:endParaRPr kumimoji="1" lang="ja-JP" altLang="en-US" sz="1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cxnSp>
            <p:nvCxnSpPr>
              <p:cNvPr id="70" name="直線矢印コネクタ 69"/>
              <p:cNvCxnSpPr/>
              <p:nvPr/>
            </p:nvCxnSpPr>
            <p:spPr>
              <a:xfrm>
                <a:off x="3240445" y="3428094"/>
                <a:ext cx="48407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non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矢印コネクタ 70"/>
              <p:cNvCxnSpPr/>
              <p:nvPr/>
            </p:nvCxnSpPr>
            <p:spPr>
              <a:xfrm>
                <a:off x="2913215" y="3428094"/>
                <a:ext cx="242037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non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テキスト ボックス 71"/>
              <p:cNvSpPr txBox="1"/>
              <p:nvPr/>
            </p:nvSpPr>
            <p:spPr>
              <a:xfrm>
                <a:off x="2978592" y="2923352"/>
                <a:ext cx="553357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000" dirty="0" smtClean="0">
                    <a:solidFill>
                      <a:prstClr val="black"/>
                    </a:solidFill>
                    <a:latin typeface="Arial" charset="0"/>
                    <a:ea typeface="Arial" charset="0"/>
                    <a:cs typeface="Arial" charset="0"/>
                  </a:rPr>
                  <a:t>clones</a:t>
                </a:r>
              </a:p>
            </p:txBody>
          </p:sp>
          <p:cxnSp>
            <p:nvCxnSpPr>
              <p:cNvPr id="73" name="直線矢印コネクタ 72"/>
              <p:cNvCxnSpPr/>
              <p:nvPr/>
            </p:nvCxnSpPr>
            <p:spPr>
              <a:xfrm>
                <a:off x="2936123" y="3156164"/>
                <a:ext cx="63336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non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図形グループ 2"/>
              <p:cNvGrpSpPr/>
              <p:nvPr/>
            </p:nvGrpSpPr>
            <p:grpSpPr>
              <a:xfrm>
                <a:off x="2015244" y="3828733"/>
                <a:ext cx="584182" cy="2067216"/>
                <a:chOff x="3540781" y="5355221"/>
                <a:chExt cx="584182" cy="2067216"/>
              </a:xfrm>
            </p:grpSpPr>
            <p:sp>
              <p:nvSpPr>
                <p:cNvPr id="36" name="テキスト ボックス 35"/>
                <p:cNvSpPr txBox="1"/>
                <p:nvPr/>
              </p:nvSpPr>
              <p:spPr>
                <a:xfrm>
                  <a:off x="3540782" y="5476420"/>
                  <a:ext cx="485414" cy="33108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000" dirty="0" smtClean="0">
                      <a:solidFill>
                        <a:prstClr val="black"/>
                      </a:solidFill>
                      <a:latin typeface="Arial" charset="0"/>
                      <a:ea typeface="Arial" charset="0"/>
                      <a:cs typeface="Arial" charset="0"/>
                    </a:rPr>
                    <a:t>9.4</a:t>
                  </a:r>
                </a:p>
              </p:txBody>
            </p:sp>
            <p:sp>
              <p:nvSpPr>
                <p:cNvPr id="37" name="テキスト ボックス 36"/>
                <p:cNvSpPr txBox="1"/>
                <p:nvPr/>
              </p:nvSpPr>
              <p:spPr>
                <a:xfrm>
                  <a:off x="3540782" y="5635281"/>
                  <a:ext cx="485414" cy="33108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000" dirty="0" smtClean="0">
                      <a:solidFill>
                        <a:prstClr val="black"/>
                      </a:solidFill>
                      <a:latin typeface="Arial" charset="0"/>
                      <a:ea typeface="Arial" charset="0"/>
                      <a:cs typeface="Arial" charset="0"/>
                    </a:rPr>
                    <a:t>6.6</a:t>
                  </a:r>
                </a:p>
              </p:txBody>
            </p:sp>
            <p:sp>
              <p:nvSpPr>
                <p:cNvPr id="38" name="テキスト ボックス 37"/>
                <p:cNvSpPr txBox="1"/>
                <p:nvPr/>
              </p:nvSpPr>
              <p:spPr>
                <a:xfrm>
                  <a:off x="3540782" y="5799649"/>
                  <a:ext cx="485414" cy="33108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000" dirty="0" smtClean="0">
                      <a:solidFill>
                        <a:prstClr val="black"/>
                      </a:solidFill>
                      <a:latin typeface="Arial" charset="0"/>
                      <a:ea typeface="Arial" charset="0"/>
                      <a:cs typeface="Arial" charset="0"/>
                    </a:rPr>
                    <a:t>4.4</a:t>
                  </a:r>
                </a:p>
              </p:txBody>
            </p:sp>
            <p:sp>
              <p:nvSpPr>
                <p:cNvPr id="42" name="テキスト ボックス 41"/>
                <p:cNvSpPr txBox="1"/>
                <p:nvPr/>
              </p:nvSpPr>
              <p:spPr>
                <a:xfrm>
                  <a:off x="3540782" y="6105376"/>
                  <a:ext cx="485414" cy="33108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000" dirty="0" smtClean="0">
                      <a:solidFill>
                        <a:prstClr val="black"/>
                      </a:solidFill>
                      <a:latin typeface="Arial" charset="0"/>
                      <a:ea typeface="Arial" charset="0"/>
                      <a:cs typeface="Arial" charset="0"/>
                    </a:rPr>
                    <a:t>2.3</a:t>
                  </a:r>
                </a:p>
              </p:txBody>
            </p:sp>
            <p:sp>
              <p:nvSpPr>
                <p:cNvPr id="43" name="テキスト ボックス 42"/>
                <p:cNvSpPr txBox="1"/>
                <p:nvPr/>
              </p:nvSpPr>
              <p:spPr>
                <a:xfrm>
                  <a:off x="3540782" y="6238909"/>
                  <a:ext cx="485414" cy="33108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000" dirty="0" smtClean="0">
                      <a:solidFill>
                        <a:prstClr val="black"/>
                      </a:solidFill>
                      <a:latin typeface="Arial" charset="0"/>
                      <a:ea typeface="Arial" charset="0"/>
                      <a:cs typeface="Arial" charset="0"/>
                    </a:rPr>
                    <a:t>2.0</a:t>
                  </a:r>
                </a:p>
              </p:txBody>
            </p:sp>
            <p:cxnSp>
              <p:nvCxnSpPr>
                <p:cNvPr id="44" name="直線矢印コネクタ 43"/>
                <p:cNvCxnSpPr/>
                <p:nvPr/>
              </p:nvCxnSpPr>
              <p:spPr>
                <a:xfrm>
                  <a:off x="3960710" y="5640922"/>
                  <a:ext cx="164253" cy="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headEnd type="none" w="lg" len="lg"/>
                  <a:tailEnd type="none"/>
                </a:ln>
                <a:effectLst/>
              </p:spPr>
            </p:cxnSp>
            <p:cxnSp>
              <p:nvCxnSpPr>
                <p:cNvPr id="45" name="直線矢印コネクタ 44"/>
                <p:cNvCxnSpPr/>
                <p:nvPr/>
              </p:nvCxnSpPr>
              <p:spPr>
                <a:xfrm>
                  <a:off x="3960710" y="5808336"/>
                  <a:ext cx="164253" cy="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headEnd type="none" w="lg" len="lg"/>
                  <a:tailEnd type="none"/>
                </a:ln>
                <a:effectLst/>
              </p:spPr>
            </p:cxnSp>
            <p:cxnSp>
              <p:nvCxnSpPr>
                <p:cNvPr id="46" name="直線矢印コネクタ 45"/>
                <p:cNvCxnSpPr/>
                <p:nvPr/>
              </p:nvCxnSpPr>
              <p:spPr>
                <a:xfrm>
                  <a:off x="3960710" y="5966010"/>
                  <a:ext cx="164253" cy="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headEnd type="none" w="lg" len="lg"/>
                  <a:tailEnd type="none"/>
                </a:ln>
                <a:effectLst/>
              </p:spPr>
            </p:cxnSp>
            <p:cxnSp>
              <p:nvCxnSpPr>
                <p:cNvPr id="47" name="直線矢印コネクタ 46"/>
                <p:cNvCxnSpPr/>
                <p:nvPr/>
              </p:nvCxnSpPr>
              <p:spPr>
                <a:xfrm>
                  <a:off x="3960710" y="6292232"/>
                  <a:ext cx="164253" cy="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headEnd type="none" w="lg" len="lg"/>
                  <a:tailEnd type="none"/>
                </a:ln>
                <a:effectLst/>
              </p:spPr>
            </p:cxnSp>
            <p:cxnSp>
              <p:nvCxnSpPr>
                <p:cNvPr id="48" name="直線矢印コネクタ 47"/>
                <p:cNvCxnSpPr/>
                <p:nvPr/>
              </p:nvCxnSpPr>
              <p:spPr>
                <a:xfrm>
                  <a:off x="3960710" y="6406836"/>
                  <a:ext cx="164253" cy="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headEnd type="none" w="lg" len="lg"/>
                  <a:tailEnd type="none"/>
                </a:ln>
                <a:effectLst/>
              </p:spPr>
            </p:cxnSp>
            <p:cxnSp>
              <p:nvCxnSpPr>
                <p:cNvPr id="49" name="直線矢印コネクタ 48"/>
                <p:cNvCxnSpPr/>
                <p:nvPr/>
              </p:nvCxnSpPr>
              <p:spPr>
                <a:xfrm>
                  <a:off x="3960710" y="7256896"/>
                  <a:ext cx="164253" cy="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headEnd type="none" w="lg" len="lg"/>
                  <a:tailEnd type="none"/>
                </a:ln>
                <a:effectLst/>
              </p:spPr>
            </p:cxnSp>
            <p:sp>
              <p:nvSpPr>
                <p:cNvPr id="50" name="テキスト ボックス 49"/>
                <p:cNvSpPr txBox="1"/>
                <p:nvPr/>
              </p:nvSpPr>
              <p:spPr>
                <a:xfrm>
                  <a:off x="3540781" y="7091356"/>
                  <a:ext cx="485415" cy="33108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000" dirty="0" smtClean="0">
                      <a:solidFill>
                        <a:prstClr val="black"/>
                      </a:solidFill>
                      <a:latin typeface="Arial" charset="0"/>
                      <a:ea typeface="Arial" charset="0"/>
                      <a:cs typeface="Arial" charset="0"/>
                    </a:rPr>
                    <a:t>0.5</a:t>
                  </a:r>
                </a:p>
              </p:txBody>
            </p:sp>
            <p:sp>
              <p:nvSpPr>
                <p:cNvPr id="74" name="テキスト ボックス 73"/>
                <p:cNvSpPr txBox="1"/>
                <p:nvPr/>
              </p:nvSpPr>
              <p:spPr>
                <a:xfrm>
                  <a:off x="3594668" y="5355221"/>
                  <a:ext cx="431528" cy="24622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000" dirty="0" smtClean="0">
                      <a:solidFill>
                        <a:prstClr val="black"/>
                      </a:solidFill>
                      <a:latin typeface="Arial" charset="0"/>
                      <a:ea typeface="Arial" charset="0"/>
                      <a:cs typeface="Arial" charset="0"/>
                    </a:rPr>
                    <a:t>23.1</a:t>
                  </a:r>
                </a:p>
              </p:txBody>
            </p:sp>
            <p:cxnSp>
              <p:nvCxnSpPr>
                <p:cNvPr id="75" name="直線矢印コネクタ 74"/>
                <p:cNvCxnSpPr/>
                <p:nvPr/>
              </p:nvCxnSpPr>
              <p:spPr>
                <a:xfrm>
                  <a:off x="3960710" y="5477293"/>
                  <a:ext cx="164253" cy="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headEnd type="none" w="lg" len="lg"/>
                  <a:tailEnd type="none"/>
                </a:ln>
                <a:effectLst/>
              </p:spPr>
            </p:cxnSp>
          </p:grpSp>
        </p:grpSp>
        <p:sp>
          <p:nvSpPr>
            <p:cNvPr id="5" name="正方形/長方形 4"/>
            <p:cNvSpPr/>
            <p:nvPr/>
          </p:nvSpPr>
          <p:spPr>
            <a:xfrm>
              <a:off x="562250" y="4968498"/>
              <a:ext cx="5760000" cy="15696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lnSpc>
                  <a:spcPct val="200000"/>
                </a:lnSpc>
                <a:spcAft>
                  <a:spcPts val="0"/>
                </a:spcAft>
              </a:pPr>
              <a:r>
                <a:rPr lang="en-GB" altLang="ja-JP" sz="1200" b="1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Fig. S3 Southern blot analysis of the DT-A fragment.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 Lanes 5 and 6 contain donor DNA fragment that corresponds to 0.5 and 1.0 copies, respectively. There were no signals from the DT-A cassette in the genomic DNA of the cloned </a:t>
              </a:r>
              <a:r>
                <a:rPr lang="en-GB" altLang="ja-JP" sz="1200" kern="100" dirty="0" err="1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fetuses</a:t>
              </a:r>
              <a:r>
                <a:rPr lang="en-GB" altLang="ja-JP" sz="1200" kern="100" dirty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 from the first and second rounds of SCNT</a:t>
              </a:r>
              <a:r>
                <a:rPr lang="en-GB" altLang="ja-JP" sz="1200" kern="100" dirty="0" smtClean="0">
                  <a:solidFill>
                    <a:srgbClr val="000000"/>
                  </a:solidFill>
                  <a:latin typeface="Times New Roman" charset="0"/>
                  <a:ea typeface="Arial Unicode MS" charset="0"/>
                  <a:cs typeface="Times New Roman" charset="0"/>
                </a:rPr>
                <a:t>.</a:t>
              </a:r>
              <a:endParaRPr lang="ja-JP" altLang="ja-JP" sz="1200" kern="100" dirty="0">
                <a:effectLst/>
                <a:latin typeface="Century" charset="0"/>
                <a:ea typeface="ＭＳ 明朝" charset="-128"/>
                <a:cs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911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13703"/>
              </p:ext>
            </p:extLst>
          </p:nvPr>
        </p:nvGraphicFramePr>
        <p:xfrm>
          <a:off x="522514" y="2716063"/>
          <a:ext cx="5839098" cy="4500000"/>
        </p:xfrm>
        <a:graphic>
          <a:graphicData uri="http://schemas.openxmlformats.org/drawingml/2006/table">
            <a:tbl>
              <a:tblPr firstRow="1" firstCol="1" bandRow="1"/>
              <a:tblGrid>
                <a:gridCol w="948727"/>
                <a:gridCol w="93970"/>
                <a:gridCol w="550972"/>
                <a:gridCol w="1188720"/>
                <a:gridCol w="1959429"/>
                <a:gridCol w="1097280"/>
              </a:tblGrid>
              <a:tr h="360000">
                <a:tc gridSpan="6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kern="100" dirty="0" smtClea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Supplemental Table 1. Sequence of primers for PCR analysis and DIG-probe synthesis</a:t>
                      </a:r>
                      <a:endParaRPr lang="ja-JP" altLang="ja-JP" sz="1200" kern="100" dirty="0" smtClean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Application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Primer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Sequence (5’-3’)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Product size (</a:t>
                      </a:r>
                      <a:r>
                        <a:rPr lang="en-US" sz="1000" kern="100" dirty="0" err="1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bp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rowSpan="8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Junction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analysis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5’ 1st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IARS-F1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GGCAAAAGTGAATTGTACAC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1249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IARS-R1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TAAACCTCGATATACAGACC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5’ 2nd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IARS-F2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GGGTGAACTTTATGGTATGTG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1208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IARS-R2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CAGACCGATAAAACACATGC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3’ 1st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IARS-F3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CTTACCGCATTGACAAGCAC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1338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IARS-R3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TACCACTGGCAGGAACAGCA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3’ 2nd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IARS-F4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GATGTCCTAAATGCACAGCG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1258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IARS-R4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GTGGTAAGATCATGAAGACG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rowSpan="4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Substitution analysis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1st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IARS-F1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GGCAAAAGTGAATTGTACAC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1352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IARS-R5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TTAACATCCCTGCCCTATGAC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2nd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IARS-F2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GGGTGAACTTTATGGTATGTG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1316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IARS-R6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CTGCCCTATGACATAAATGC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rowSpan="2"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T7E1 assay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IARS-F6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CCAAATGGTCATAATTAGCC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579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3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IARS-R6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CTGCCCTATGACATAAATGC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rowSpan="2"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RT-PCR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IARS-F5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GGTTTCTTTCAGAGCTACGC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1237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gridSpan="3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IARS-R7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AGCTATGGGTGAAGGTGCTG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DIG-probe synthesis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5’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IARS-5’probe-F1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TCCACATAAAAGCTGCCCTG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386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IARS-5’probe-R1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CAACCACCACCACTCTCTAA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3’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IARS-3’probe-F1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TACCAATCACCCACTTCCCA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389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IARS-3’probe-R1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CCAACGAGACATATCAGCAC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DT-A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DT-A-probe-F1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ACCGACAATAAATACGACGC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376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DT-A-probe-R1</a:t>
                      </a:r>
                      <a:endParaRPr lang="ja-JP" sz="1000" kern="10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ACTCATACATCGCATCTTGG</a:t>
                      </a:r>
                      <a:endParaRPr lang="ja-JP" sz="1000" kern="1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483" marR="614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420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413466"/>
              </p:ext>
            </p:extLst>
          </p:nvPr>
        </p:nvGraphicFramePr>
        <p:xfrm>
          <a:off x="423750" y="2421783"/>
          <a:ext cx="6027922" cy="5073900"/>
        </p:xfrm>
        <a:graphic>
          <a:graphicData uri="http://schemas.openxmlformats.org/drawingml/2006/table">
            <a:tbl>
              <a:tblPr/>
              <a:tblGrid>
                <a:gridCol w="610840"/>
                <a:gridCol w="367854"/>
                <a:gridCol w="526522"/>
                <a:gridCol w="723112"/>
                <a:gridCol w="723112"/>
                <a:gridCol w="2068482"/>
                <a:gridCol w="504000"/>
                <a:gridCol w="504000"/>
              </a:tblGrid>
              <a:tr h="360000">
                <a:tc gridSpan="8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kern="100" dirty="0" smtClea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Supplemental Table 2. Off-target analysis for pX330_IARS in #820-1 and #687 BFF cells</a:t>
                      </a:r>
                      <a:endParaRPr lang="ja-JP" altLang="ja-JP" sz="1200" kern="100" dirty="0" smtClean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Site no.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Chr.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Strand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Start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End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Sequence (20 </a:t>
                      </a:r>
                      <a:r>
                        <a:rPr lang="en-US" sz="1000" kern="0" dirty="0" err="1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mer</a:t>
                      </a: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 +</a:t>
                      </a:r>
                      <a:r>
                        <a:rPr lang="en-US" sz="1000" kern="0" dirty="0">
                          <a:solidFill>
                            <a:srgbClr val="9BBB59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 </a:t>
                      </a:r>
                      <a:r>
                        <a:rPr lang="en-US" sz="1000" kern="0" dirty="0">
                          <a:solidFill>
                            <a:srgbClr val="00B05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PAM</a:t>
                      </a: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)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Mutation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ON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384712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384733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CCCAGCCA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#</a:t>
                      </a:r>
                      <a:r>
                        <a:rPr lang="en-US" sz="1000" kern="0" dirty="0" smtClea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8</a:t>
                      </a:r>
                      <a:r>
                        <a:rPr lang="en-US" altLang="ja-JP" sz="1000" kern="0" dirty="0" smtClea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20-1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#687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5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47574906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47574920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AATAAA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5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56783398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56783412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GGTCT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TG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36794578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36794592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ATTTT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TC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67729166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67729180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TTAA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ND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5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10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83076004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83076018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AGGGTATC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2865133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2865147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CTG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ND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35430319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35430333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TTC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43385426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43385440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AAACCTTC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16283999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16284013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TAA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10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44364947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44364961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TTGGTAT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11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+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16222008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16222022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TATTTAA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110902813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110902827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TTGCCTTT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 dirty="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102084448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102084462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GAT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CAG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4318230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4318244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CCA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TAAT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ND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15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66970294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66970308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TC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39530634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39530648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AGACTGGT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62767357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62767371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AGGTGTG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30989628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30989642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ATTGG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CC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19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X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22325451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22325465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GAA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AGCC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GGG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20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X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48902801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48902815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AAATT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CC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T</a:t>
                      </a: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AATCTTCTGTCA</a:t>
                      </a:r>
                      <a:r>
                        <a:rPr lang="en-US" sz="1000" kern="100">
                          <a:solidFill>
                            <a:srgbClr val="00B050"/>
                          </a:solidFill>
                          <a:effectLst/>
                          <a:latin typeface="Courier" charset="0"/>
                          <a:ea typeface="Yu Gothic" charset="-128"/>
                          <a:cs typeface="Times New Roman" charset="0"/>
                        </a:rPr>
                        <a:t>AGG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-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2800">
                <a:tc gridSpan="8"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kern="100" dirty="0" smtClean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Matched nucleotides with the on-target sequence and are highlighted with red.</a:t>
                      </a: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kern="100" dirty="0" smtClean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PAM sequences are highlighted with green.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000" kern="100" dirty="0" smtClea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ND: not determined.</a:t>
                      </a:r>
                      <a:endParaRPr lang="ja-JP" altLang="ja-JP" sz="1000" kern="100" dirty="0" smtClean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434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828591"/>
              </p:ext>
            </p:extLst>
          </p:nvPr>
        </p:nvGraphicFramePr>
        <p:xfrm>
          <a:off x="526014" y="2835929"/>
          <a:ext cx="5832475" cy="4264800"/>
        </p:xfrm>
        <a:graphic>
          <a:graphicData uri="http://schemas.openxmlformats.org/drawingml/2006/table">
            <a:tbl>
              <a:tblPr firstRow="1" firstCol="1" bandRow="1"/>
              <a:tblGrid>
                <a:gridCol w="615950"/>
                <a:gridCol w="2108835"/>
                <a:gridCol w="2145665"/>
                <a:gridCol w="962025"/>
              </a:tblGrid>
              <a:tr h="36000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kern="100" dirty="0" smtClea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明朝" charset="-128"/>
                          <a:cs typeface="Times New Roman" charset="0"/>
                        </a:rPr>
                        <a:t>Supplemental Table 3. Sequences of primers for off-target analysis</a:t>
                      </a:r>
                      <a:endParaRPr lang="ja-JP" alt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Site no.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Forward Primer (5’-3’)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Reverse Primer (5’-3’)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Product size (</a:t>
                      </a:r>
                      <a:r>
                        <a:rPr lang="en-US" sz="1000" kern="100" dirty="0" err="1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bp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)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GCCCATAAATCAACACAGCG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CCCCTTATTAAAGAAAGTGC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250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TCCTCGTGGACCACACATTC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GAAATTAACACAGTTGGGTG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197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TCATGGGCATTCTAATTGTC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CAAGCTCATTTAAGTCTTAGC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211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PCR failed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 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5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TTGGATCCCTTCTCTACCAC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CTGCTAAGGGAAGAAAGGAC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322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PCR failed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 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AAGTATGAGAGCGTCACCAG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CACAGTATCTTATCTGCTCC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394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ACTTTCACTTAATCCTCATC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GAGGTACCAAGCTTTTCTCA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209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GACCCAAGGATCGAACTGGT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GGAGTTTCCTACCAGCAGCC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213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10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TTCTGACATCCTGTAGTAGC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GATGGAGAAATCACACAGAG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游ゴシック" charset="-128"/>
                          <a:cs typeface="Times New Roman" charset="0"/>
                        </a:rPr>
                        <a:t>261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11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TGCATTCCGTCTCACCTTTG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TTCAAAGACTTTGGATGTCTG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310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12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GGGGATGGATAAGAAAAGGG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GGGCATAAGGTCTGTGTTTAG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264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13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GATTCTAGTGAGCTGTCAGAG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CAGGTAAGTGAAGGAACAAAAC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318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14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PCR failed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 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15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GCTGCTGTCTTTCAACCAAG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CAACCTCCCAAAACTTCCAG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342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16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GTTAACCACTCTTCTGCTAC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ACACCTGTGCATTTCAAACC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314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17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CCACAAACCAAGAGCACTGG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AGGTCTGCCCCAGCTCTGAC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278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18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CTCCACCCCATAAATTCCAC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CTCAAGCAGTTATCTATCCAC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332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19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AGTTGCCTGGCTGTGGCAGA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AGGAGAAAATAGGGCCTCTT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185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20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CCCCAAGAAAACCTAATCCT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Gothic" charset="-128"/>
                          <a:cs typeface="Times New Roman" charset="0"/>
                        </a:rPr>
                        <a:t>GAAATGAGTGGCAAGAGAGC</a:t>
                      </a:r>
                      <a:endParaRPr lang="ja-JP" sz="1200" kern="10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Yu Mincho" charset="-128"/>
                          <a:cs typeface="Times New Roman" charset="0"/>
                        </a:rPr>
                        <a:t>290</a:t>
                      </a:r>
                      <a:endParaRPr lang="ja-JP" sz="1200" kern="100" dirty="0">
                        <a:effectLst/>
                        <a:latin typeface="Century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14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035029" y="9404815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gel of Fig. 1d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1"/>
          <a:stretch/>
        </p:blipFill>
        <p:spPr>
          <a:xfrm>
            <a:off x="1820688" y="3850828"/>
            <a:ext cx="3246120" cy="2233840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2039493" y="4062824"/>
            <a:ext cx="2813592" cy="997122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86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1004" y="1489075"/>
            <a:ext cx="3022600" cy="6927850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2125598" y="9404815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charset="0"/>
                <a:ea typeface="Arial" charset="0"/>
                <a:cs typeface="Arial" charset="0"/>
              </a:rPr>
              <a:t>The original blot of Fig. 2c</a:t>
            </a:r>
            <a:endParaRPr kumimoji="1" lang="ja-JP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921004" y="3098800"/>
            <a:ext cx="923796" cy="1485900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429000" y="3098800"/>
            <a:ext cx="923796" cy="1485900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24991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3027AC90-3E2A-3D40-BCA8-0432D3A83606}" vid="{EB265A93-B857-7E4E-A74D-CA08C4BF213A}"/>
    </a:ext>
  </a:extLst>
</a:theme>
</file>

<file path=ppt/theme/theme2.xml><?xml version="1.0" encoding="utf-8"?>
<a:theme xmlns:a="http://schemas.openxmlformats.org/drawingml/2006/main" name="1_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A4タテ</Template>
  <TotalTime>6230</TotalTime>
  <Words>842</Words>
  <Application>Microsoft Macintosh PowerPoint</Application>
  <PresentationFormat>A4 210x297 mm</PresentationFormat>
  <Paragraphs>433</Paragraphs>
  <Slides>16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16</vt:i4>
      </vt:variant>
    </vt:vector>
  </HeadingPairs>
  <TitlesOfParts>
    <vt:vector size="31" baseType="lpstr">
      <vt:lpstr>Arial</vt:lpstr>
      <vt:lpstr>Arial Unicode MS</vt:lpstr>
      <vt:lpstr>Calibri</vt:lpstr>
      <vt:lpstr>Calibri Light</vt:lpstr>
      <vt:lpstr>Century</vt:lpstr>
      <vt:lpstr>Courier</vt:lpstr>
      <vt:lpstr>ＭＳ Ｐゴシック</vt:lpstr>
      <vt:lpstr>ＭＳ 明朝</vt:lpstr>
      <vt:lpstr>Times New Roman</vt:lpstr>
      <vt:lpstr>Yu Gothic</vt:lpstr>
      <vt:lpstr>Yu Mincho</vt:lpstr>
      <vt:lpstr>游ゴシック</vt:lpstr>
      <vt:lpstr>游ゴシック Light</vt:lpstr>
      <vt:lpstr>ホワイト</vt:lpstr>
      <vt:lpstr>1_ホワイト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古澤　軌</dc:creator>
  <cp:lastModifiedBy>Furusawa T</cp:lastModifiedBy>
  <cp:revision>384</cp:revision>
  <cp:lastPrinted>2017-10-26T05:35:41Z</cp:lastPrinted>
  <dcterms:created xsi:type="dcterms:W3CDTF">2017-05-01T08:20:20Z</dcterms:created>
  <dcterms:modified xsi:type="dcterms:W3CDTF">2017-12-10T06:15:34Z</dcterms:modified>
</cp:coreProperties>
</file>