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6" r:id="rId3"/>
  </p:sldIdLst>
  <p:sldSz cx="6858000" cy="9144000" type="screen4x3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5951" autoAdjust="0"/>
  </p:normalViewPr>
  <p:slideViewPr>
    <p:cSldViewPr>
      <p:cViewPr>
        <p:scale>
          <a:sx n="130" d="100"/>
          <a:sy n="130" d="100"/>
        </p:scale>
        <p:origin x="-1152" y="2160"/>
      </p:cViewPr>
      <p:guideLst>
        <p:guide orient="horz" pos="288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4" Type="http://schemas.openxmlformats.org/officeDocument/2006/relationships/printerSettings" Target="printerSettings/printerSettings1.bin"/><Relationship Id="rId5" Type="http://schemas.openxmlformats.org/officeDocument/2006/relationships/presProps" Target="presProps.xml"/><Relationship Id="rId6" Type="http://schemas.openxmlformats.org/officeDocument/2006/relationships/viewProps" Target="viewProps.xml"/><Relationship Id="rId7" Type="http://schemas.openxmlformats.org/officeDocument/2006/relationships/theme" Target="theme/theme1.xml"/><Relationship Id="rId8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514350" y="2840568"/>
            <a:ext cx="5829300" cy="1960033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028700" y="5181600"/>
            <a:ext cx="4800600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 smtClean="0"/>
              <a:t>Formatvorlage des Untertitelmasters durch Klicken bearbeiten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71C28B-99D6-45C1-889A-C60AB31FEBC4}" type="datetimeFigureOut">
              <a:rPr lang="de-DE" smtClean="0"/>
              <a:t>09.10.18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088466-F359-4275-9F08-01C4E40C1A5E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829444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71C28B-99D6-45C1-889A-C60AB31FEBC4}" type="datetimeFigureOut">
              <a:rPr lang="de-DE" smtClean="0"/>
              <a:t>09.10.18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088466-F359-4275-9F08-01C4E40C1A5E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2852490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4972050" y="366185"/>
            <a:ext cx="1543050" cy="7802033"/>
          </a:xfr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342900" y="366185"/>
            <a:ext cx="4514850" cy="7802033"/>
          </a:xfrm>
        </p:spPr>
        <p:txBody>
          <a:bodyPr vert="eaVert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71C28B-99D6-45C1-889A-C60AB31FEBC4}" type="datetimeFigureOut">
              <a:rPr lang="de-DE" smtClean="0"/>
              <a:t>09.10.18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088466-F359-4275-9F08-01C4E40C1A5E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2859396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71C28B-99D6-45C1-889A-C60AB31FEBC4}" type="datetimeFigureOut">
              <a:rPr lang="de-DE" smtClean="0"/>
              <a:t>09.10.18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088466-F359-4275-9F08-01C4E40C1A5E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0985228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41735" y="5875867"/>
            <a:ext cx="5829300" cy="18161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541735" y="3875618"/>
            <a:ext cx="5829300" cy="200024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71C28B-99D6-45C1-889A-C60AB31FEBC4}" type="datetimeFigureOut">
              <a:rPr lang="de-DE" smtClean="0"/>
              <a:t>09.10.18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088466-F359-4275-9F08-01C4E40C1A5E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0698797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342900" y="2133601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3486150" y="2133601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71C28B-99D6-45C1-889A-C60AB31FEBC4}" type="datetimeFigureOut">
              <a:rPr lang="de-DE" smtClean="0"/>
              <a:t>09.10.18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088466-F359-4275-9F08-01C4E40C1A5E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2458641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342900" y="2046817"/>
            <a:ext cx="303014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342900" y="2899833"/>
            <a:ext cx="303014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3483769" y="2046817"/>
            <a:ext cx="303133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3483769" y="2899833"/>
            <a:ext cx="303133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71C28B-99D6-45C1-889A-C60AB31FEBC4}" type="datetimeFigureOut">
              <a:rPr lang="de-DE" smtClean="0"/>
              <a:t>09.10.18</a:t>
            </a:fld>
            <a:endParaRPr lang="de-DE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088466-F359-4275-9F08-01C4E40C1A5E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534790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71C28B-99D6-45C1-889A-C60AB31FEBC4}" type="datetimeFigureOut">
              <a:rPr lang="de-DE" smtClean="0"/>
              <a:t>09.10.18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088466-F359-4275-9F08-01C4E40C1A5E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9440763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71C28B-99D6-45C1-889A-C60AB31FEBC4}" type="datetimeFigureOut">
              <a:rPr lang="de-DE" smtClean="0"/>
              <a:t>09.10.18</a:t>
            </a:fld>
            <a:endParaRPr 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088466-F359-4275-9F08-01C4E40C1A5E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503262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42900" y="364067"/>
            <a:ext cx="2256235" cy="15494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2681287" y="364067"/>
            <a:ext cx="3833813" cy="780415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342900" y="1913467"/>
            <a:ext cx="2256235" cy="62547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71C28B-99D6-45C1-889A-C60AB31FEBC4}" type="datetimeFigureOut">
              <a:rPr lang="de-DE" smtClean="0"/>
              <a:t>09.10.18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088466-F359-4275-9F08-01C4E40C1A5E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8978295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344216" y="6400800"/>
            <a:ext cx="4114800" cy="7556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344216" y="817033"/>
            <a:ext cx="41148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344216" y="7156451"/>
            <a:ext cx="4114800" cy="107314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71C28B-99D6-45C1-889A-C60AB31FEBC4}" type="datetimeFigureOut">
              <a:rPr lang="de-DE" smtClean="0"/>
              <a:t>09.10.18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088466-F359-4275-9F08-01C4E40C1A5E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4987013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342900" y="2133601"/>
            <a:ext cx="6172200" cy="60346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342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E71C28B-99D6-45C1-889A-C60AB31FEBC4}" type="datetimeFigureOut">
              <a:rPr lang="de-DE" smtClean="0"/>
              <a:t>09.10.18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2343150" y="8475134"/>
            <a:ext cx="21717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4914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1088466-F359-4275-9F08-01C4E40C1A5E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3248714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4" Type="http://schemas.openxmlformats.org/officeDocument/2006/relationships/image" Target="../media/image3.jpeg"/><Relationship Id="rId5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eck 1"/>
          <p:cNvSpPr/>
          <p:nvPr/>
        </p:nvSpPr>
        <p:spPr>
          <a:xfrm>
            <a:off x="476672" y="395536"/>
            <a:ext cx="5616624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b="1"/>
              <a:t>Platelets isolated from an Alzheimer mouse damage healthy cortical vessels and cause inflammation</a:t>
            </a:r>
            <a:r>
              <a:rPr lang="de-DE"/>
              <a:t> </a:t>
            </a:r>
            <a:r>
              <a:rPr lang="en-GB" b="1"/>
              <a:t>in an organotypic ex vivo brain slice model</a:t>
            </a:r>
            <a:endParaRPr lang="de-DE"/>
          </a:p>
          <a:p>
            <a:pPr algn="ctr"/>
            <a:endParaRPr lang="de-DE"/>
          </a:p>
          <a:p>
            <a:pPr algn="ctr"/>
            <a:endParaRPr lang="de-DE"/>
          </a:p>
          <a:p>
            <a:pPr algn="ctr"/>
            <a:endParaRPr lang="de-DE"/>
          </a:p>
          <a:p>
            <a:pPr algn="ctr"/>
            <a:r>
              <a:rPr lang="de-DE" b="1"/>
              <a:t>Kathrin M. Kniewallner , Bettina M. Foidl </a:t>
            </a:r>
          </a:p>
          <a:p>
            <a:pPr algn="ctr"/>
            <a:r>
              <a:rPr lang="de-DE"/>
              <a:t> </a:t>
            </a:r>
            <a:r>
              <a:rPr lang="en-GB" b="1"/>
              <a:t>and Christian Humpel </a:t>
            </a:r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4199259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extfeld 28"/>
          <p:cNvSpPr txBox="1"/>
          <p:nvPr/>
        </p:nvSpPr>
        <p:spPr>
          <a:xfrm rot="16200000">
            <a:off x="-73840" y="5541214"/>
            <a:ext cx="1417141" cy="3813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AT" sz="1400" dirty="0" err="1" smtClean="0"/>
              <a:t>Lectin-649</a:t>
            </a:r>
            <a:endParaRPr lang="de-DE" sz="1400" dirty="0"/>
          </a:p>
        </p:txBody>
      </p:sp>
      <p:sp>
        <p:nvSpPr>
          <p:cNvPr id="30" name="Textfeld 29"/>
          <p:cNvSpPr txBox="1"/>
          <p:nvPr/>
        </p:nvSpPr>
        <p:spPr>
          <a:xfrm rot="16200000">
            <a:off x="-251873" y="3384389"/>
            <a:ext cx="1750584" cy="3813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AT" sz="1400" dirty="0" err="1" smtClean="0"/>
              <a:t>CollagenIV-A488</a:t>
            </a:r>
            <a:endParaRPr lang="de-DE" sz="1400" dirty="0"/>
          </a:p>
        </p:txBody>
      </p:sp>
      <p:pic>
        <p:nvPicPr>
          <p:cNvPr id="31" name="Picture 2" descr="E:\Confocal\231117\alexa488_lectin647_Alexa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158" t="26630" r="25754" b="7886"/>
          <a:stretch/>
        </p:blipFill>
        <p:spPr bwMode="auto">
          <a:xfrm>
            <a:off x="831742" y="2627784"/>
            <a:ext cx="2490805" cy="21139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" name="Picture 3" descr="E:\Confocal\231117\alexa488_lectin647_Lectin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101" t="21925" r="24812" b="12590"/>
          <a:stretch/>
        </p:blipFill>
        <p:spPr bwMode="auto">
          <a:xfrm>
            <a:off x="843053" y="4788024"/>
            <a:ext cx="2490805" cy="2097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3" name="Textfeld 32"/>
          <p:cNvSpPr txBox="1"/>
          <p:nvPr/>
        </p:nvSpPr>
        <p:spPr>
          <a:xfrm>
            <a:off x="2441553" y="4451164"/>
            <a:ext cx="920102" cy="30285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AT" sz="1100" dirty="0" smtClean="0">
                <a:solidFill>
                  <a:schemeClr val="bg1"/>
                </a:solidFill>
              </a:rPr>
              <a:t>2063 µ</a:t>
            </a:r>
            <a:r>
              <a:rPr lang="de-AT" sz="1100" dirty="0" err="1" smtClean="0">
                <a:solidFill>
                  <a:schemeClr val="bg1"/>
                </a:solidFill>
              </a:rPr>
              <a:t>m</a:t>
            </a:r>
            <a:r>
              <a:rPr lang="de-AT" sz="1100" baseline="30000" dirty="0" err="1" smtClean="0">
                <a:solidFill>
                  <a:schemeClr val="bg1"/>
                </a:solidFill>
              </a:rPr>
              <a:t>3</a:t>
            </a:r>
            <a:endParaRPr lang="de-DE" sz="1100" baseline="30000" dirty="0">
              <a:solidFill>
                <a:schemeClr val="bg1"/>
              </a:solidFill>
            </a:endParaRPr>
          </a:p>
        </p:txBody>
      </p:sp>
      <p:sp>
        <p:nvSpPr>
          <p:cNvPr id="34" name="Textfeld 33"/>
          <p:cNvSpPr txBox="1"/>
          <p:nvPr/>
        </p:nvSpPr>
        <p:spPr>
          <a:xfrm>
            <a:off x="2452864" y="6524628"/>
            <a:ext cx="920102" cy="30285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AT" sz="1100" dirty="0" smtClean="0">
                <a:solidFill>
                  <a:schemeClr val="bg1"/>
                </a:solidFill>
              </a:rPr>
              <a:t>2048 µ</a:t>
            </a:r>
            <a:r>
              <a:rPr lang="de-AT" sz="1100" dirty="0" err="1" smtClean="0">
                <a:solidFill>
                  <a:schemeClr val="bg1"/>
                </a:solidFill>
              </a:rPr>
              <a:t>m</a:t>
            </a:r>
            <a:r>
              <a:rPr lang="de-AT" sz="1100" baseline="30000" dirty="0" err="1" smtClean="0">
                <a:solidFill>
                  <a:schemeClr val="bg1"/>
                </a:solidFill>
              </a:rPr>
              <a:t>3</a:t>
            </a:r>
            <a:endParaRPr lang="de-DE" sz="1100" baseline="30000" dirty="0">
              <a:solidFill>
                <a:schemeClr val="bg1"/>
              </a:solidFill>
            </a:endParaRPr>
          </a:p>
        </p:txBody>
      </p:sp>
      <p:pic>
        <p:nvPicPr>
          <p:cNvPr id="35" name="Picture 8" descr="E:\Confocal\231117\Alexa546Lectin649_01_Alexa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334" t="7430" r="13670" b="23383"/>
          <a:stretch/>
        </p:blipFill>
        <p:spPr bwMode="auto">
          <a:xfrm>
            <a:off x="3501008" y="2627784"/>
            <a:ext cx="2587687" cy="20931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6" name="Textfeld 35"/>
          <p:cNvSpPr txBox="1"/>
          <p:nvPr/>
        </p:nvSpPr>
        <p:spPr>
          <a:xfrm>
            <a:off x="5138796" y="4418103"/>
            <a:ext cx="949899" cy="30285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AT" sz="1100" dirty="0" smtClean="0">
                <a:solidFill>
                  <a:schemeClr val="bg1"/>
                </a:solidFill>
              </a:rPr>
              <a:t>1046 µ</a:t>
            </a:r>
            <a:r>
              <a:rPr lang="de-AT" sz="1100" dirty="0" err="1" smtClean="0">
                <a:solidFill>
                  <a:schemeClr val="bg1"/>
                </a:solidFill>
              </a:rPr>
              <a:t>m</a:t>
            </a:r>
            <a:r>
              <a:rPr lang="de-AT" sz="1100" baseline="30000" dirty="0" err="1" smtClean="0">
                <a:solidFill>
                  <a:schemeClr val="bg1"/>
                </a:solidFill>
              </a:rPr>
              <a:t>3</a:t>
            </a:r>
            <a:endParaRPr lang="de-DE" sz="1100" baseline="30000" dirty="0">
              <a:solidFill>
                <a:schemeClr val="bg1"/>
              </a:solidFill>
            </a:endParaRPr>
          </a:p>
        </p:txBody>
      </p:sp>
      <p:grpSp>
        <p:nvGrpSpPr>
          <p:cNvPr id="37" name="Gruppieren 3"/>
          <p:cNvGrpSpPr/>
          <p:nvPr/>
        </p:nvGrpSpPr>
        <p:grpSpPr>
          <a:xfrm>
            <a:off x="3513833" y="4788024"/>
            <a:ext cx="2586173" cy="2115084"/>
            <a:chOff x="1044830" y="3245928"/>
            <a:chExt cx="2087011" cy="1805346"/>
          </a:xfrm>
        </p:grpSpPr>
        <p:pic>
          <p:nvPicPr>
            <p:cNvPr id="38" name="Picture 2" descr="E:\Confocal\231117\Alexa546Lectin649_01_Lectin.jpg"/>
            <p:cNvPicPr>
              <a:picLocks noChangeAspect="1" noChangeArrowheads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3661" t="6156" r="14378" b="30158"/>
            <a:stretch/>
          </p:blipFill>
          <p:spPr bwMode="auto">
            <a:xfrm>
              <a:off x="1044830" y="3245928"/>
              <a:ext cx="2087011" cy="180534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9" name="Textfeld 38"/>
            <p:cNvSpPr txBox="1"/>
            <p:nvPr/>
          </p:nvSpPr>
          <p:spPr>
            <a:xfrm>
              <a:off x="2356191" y="4789664"/>
              <a:ext cx="766557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de-AT" sz="1100" dirty="0" smtClean="0">
                  <a:solidFill>
                    <a:schemeClr val="bg1"/>
                  </a:solidFill>
                </a:rPr>
                <a:t>1123 µ</a:t>
              </a:r>
              <a:r>
                <a:rPr lang="de-AT" sz="1100" dirty="0" err="1" smtClean="0">
                  <a:solidFill>
                    <a:schemeClr val="bg1"/>
                  </a:solidFill>
                </a:rPr>
                <a:t>m</a:t>
              </a:r>
              <a:r>
                <a:rPr lang="de-AT" sz="1100" baseline="30000" dirty="0" err="1" smtClean="0">
                  <a:solidFill>
                    <a:schemeClr val="bg1"/>
                  </a:solidFill>
                </a:rPr>
                <a:t>3</a:t>
              </a:r>
              <a:endParaRPr lang="de-DE" sz="1100" baseline="30000" dirty="0">
                <a:solidFill>
                  <a:schemeClr val="bg1"/>
                </a:solidFill>
              </a:endParaRPr>
            </a:p>
          </p:txBody>
        </p:sp>
        <p:sp>
          <p:nvSpPr>
            <p:cNvPr id="40" name="Rechteck 39"/>
            <p:cNvSpPr/>
            <p:nvPr/>
          </p:nvSpPr>
          <p:spPr>
            <a:xfrm>
              <a:off x="3068924" y="4941168"/>
              <a:ext cx="62916" cy="107593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</p:grpSp>
      <p:sp>
        <p:nvSpPr>
          <p:cNvPr id="41" name="Textfeld 40"/>
          <p:cNvSpPr txBox="1"/>
          <p:nvPr/>
        </p:nvSpPr>
        <p:spPr>
          <a:xfrm rot="16200000">
            <a:off x="5399953" y="3493203"/>
            <a:ext cx="175058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AT" sz="1400" dirty="0" err="1" smtClean="0"/>
              <a:t>CollagenIV-A546</a:t>
            </a:r>
            <a:endParaRPr lang="de-DE" sz="1400" dirty="0"/>
          </a:p>
        </p:txBody>
      </p:sp>
      <p:sp>
        <p:nvSpPr>
          <p:cNvPr id="5" name="Textfeld 4"/>
          <p:cNvSpPr txBox="1"/>
          <p:nvPr/>
        </p:nvSpPr>
        <p:spPr>
          <a:xfrm>
            <a:off x="3066167" y="6952001"/>
            <a:ext cx="3064873" cy="35630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400"/>
              <a:t>Co-localization = 96±4 % (n=10)</a:t>
            </a:r>
          </a:p>
        </p:txBody>
      </p:sp>
      <p:sp>
        <p:nvSpPr>
          <p:cNvPr id="6" name="Textfeld 5"/>
          <p:cNvSpPr txBox="1"/>
          <p:nvPr/>
        </p:nvSpPr>
        <p:spPr>
          <a:xfrm>
            <a:off x="332657" y="467544"/>
            <a:ext cx="6408712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/>
              <a:t>Supplementary Figure 1: </a:t>
            </a:r>
            <a:r>
              <a:rPr lang="de-DE" sz="1400"/>
              <a:t>Comparison collagen IV with Lectin-649</a:t>
            </a:r>
          </a:p>
          <a:p>
            <a:endParaRPr lang="de-DE" sz="1400"/>
          </a:p>
          <a:p>
            <a:endParaRPr lang="de-DE" sz="1400"/>
          </a:p>
        </p:txBody>
      </p:sp>
      <p:sp>
        <p:nvSpPr>
          <p:cNvPr id="18" name="Textfeld 17"/>
          <p:cNvSpPr txBox="1"/>
          <p:nvPr/>
        </p:nvSpPr>
        <p:spPr>
          <a:xfrm rot="16200000">
            <a:off x="5603481" y="5665940"/>
            <a:ext cx="1417141" cy="3813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AT" sz="1400" dirty="0" err="1" smtClean="0"/>
              <a:t>Lectin-649</a:t>
            </a:r>
            <a:endParaRPr lang="de-DE" sz="1400" dirty="0"/>
          </a:p>
        </p:txBody>
      </p:sp>
      <p:sp>
        <p:nvSpPr>
          <p:cNvPr id="2" name="Textfeld 1"/>
          <p:cNvSpPr txBox="1"/>
          <p:nvPr/>
        </p:nvSpPr>
        <p:spPr>
          <a:xfrm>
            <a:off x="620688" y="7740352"/>
            <a:ext cx="576064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200"/>
              <a:t>Brain vessels were stained with collagen-IV with Alexa-488 (green, a) or Alexa-546 (red, b) and with lectin-649 (yellow, c&amp;d). Co-staining shows nearly full co-localization. Scale bar in a = 10 µm (a-d).</a:t>
            </a:r>
          </a:p>
        </p:txBody>
      </p:sp>
      <p:sp>
        <p:nvSpPr>
          <p:cNvPr id="3" name="Textfeld 2"/>
          <p:cNvSpPr txBox="1"/>
          <p:nvPr/>
        </p:nvSpPr>
        <p:spPr>
          <a:xfrm>
            <a:off x="792764" y="2627784"/>
            <a:ext cx="43522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>
                <a:solidFill>
                  <a:schemeClr val="bg1"/>
                </a:solidFill>
              </a:rPr>
              <a:t>(a)</a:t>
            </a:r>
          </a:p>
        </p:txBody>
      </p:sp>
      <p:sp>
        <p:nvSpPr>
          <p:cNvPr id="20" name="Textfeld 19"/>
          <p:cNvSpPr txBox="1"/>
          <p:nvPr/>
        </p:nvSpPr>
        <p:spPr>
          <a:xfrm>
            <a:off x="3529068" y="4788024"/>
            <a:ext cx="4459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>
                <a:solidFill>
                  <a:schemeClr val="bg1"/>
                </a:solidFill>
              </a:rPr>
              <a:t>(d)</a:t>
            </a:r>
          </a:p>
        </p:txBody>
      </p:sp>
      <p:sp>
        <p:nvSpPr>
          <p:cNvPr id="21" name="Textfeld 20"/>
          <p:cNvSpPr txBox="1"/>
          <p:nvPr/>
        </p:nvSpPr>
        <p:spPr>
          <a:xfrm>
            <a:off x="792764" y="4788024"/>
            <a:ext cx="42226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>
                <a:solidFill>
                  <a:schemeClr val="bg1"/>
                </a:solidFill>
              </a:rPr>
              <a:t>(c)</a:t>
            </a:r>
          </a:p>
        </p:txBody>
      </p:sp>
      <p:sp>
        <p:nvSpPr>
          <p:cNvPr id="22" name="Textfeld 21"/>
          <p:cNvSpPr txBox="1"/>
          <p:nvPr/>
        </p:nvSpPr>
        <p:spPr>
          <a:xfrm>
            <a:off x="3457060" y="2627784"/>
            <a:ext cx="4459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>
                <a:solidFill>
                  <a:schemeClr val="bg1"/>
                </a:solidFill>
              </a:rPr>
              <a:t>(b)</a:t>
            </a:r>
          </a:p>
        </p:txBody>
      </p:sp>
      <p:cxnSp>
        <p:nvCxnSpPr>
          <p:cNvPr id="7" name="Gerade Verbindung 6"/>
          <p:cNvCxnSpPr/>
          <p:nvPr/>
        </p:nvCxnSpPr>
        <p:spPr>
          <a:xfrm>
            <a:off x="1008788" y="4644008"/>
            <a:ext cx="504056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19960936"/>
      </p:ext>
    </p:extLst>
  </p:cSld>
  <p:clrMapOvr>
    <a:masterClrMapping/>
  </p:clrMapOvr>
</p:sld>
</file>

<file path=ppt/theme/theme1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152</Words>
  <Application>Microsoft Macintosh PowerPoint</Application>
  <PresentationFormat>Bildschirmpräsentation (4:3)</PresentationFormat>
  <Paragraphs>21</Paragraphs>
  <Slides>2</Slides>
  <Notes>0</Notes>
  <HiddenSlides>0</HiddenSlides>
  <MMClips>0</MMClips>
  <ScaleCrop>false</ScaleCrop>
  <HeadingPairs>
    <vt:vector size="4" baseType="variant">
      <vt:variant>
        <vt:lpstr>Design</vt:lpstr>
      </vt:variant>
      <vt:variant>
        <vt:i4>1</vt:i4>
      </vt:variant>
      <vt:variant>
        <vt:lpstr>Folientitel</vt:lpstr>
      </vt:variant>
      <vt:variant>
        <vt:i4>2</vt:i4>
      </vt:variant>
    </vt:vector>
  </HeadingPairs>
  <TitlesOfParts>
    <vt:vector size="3" baseType="lpstr">
      <vt:lpstr>Larissa</vt:lpstr>
      <vt:lpstr>PowerPoint-Präsentation</vt:lpstr>
      <vt:lpstr>PowerPoint-Präsentation</vt:lpstr>
    </vt:vector>
  </TitlesOfParts>
  <Company>Tilak GmbH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KNIEWALLNER Kathrin,Mag.</dc:creator>
  <cp:lastModifiedBy>i-med</cp:lastModifiedBy>
  <cp:revision>17</cp:revision>
  <dcterms:created xsi:type="dcterms:W3CDTF">2016-11-23T13:25:09Z</dcterms:created>
  <dcterms:modified xsi:type="dcterms:W3CDTF">2018-10-09T10:34:18Z</dcterms:modified>
</cp:coreProperties>
</file>