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8" r:id="rId4"/>
    <p:sldId id="257" r:id="rId5"/>
    <p:sldId id="259" r:id="rId6"/>
    <p:sldId id="260" r:id="rId7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2418" y="12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568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916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192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951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1120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396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658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3375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6691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760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382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B8A20-F65F-4FEF-B21C-FD58C3401DB5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0C2B7-2C75-4921-B820-1CD40605DC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006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404664" y="539552"/>
            <a:ext cx="626469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Supplementary figures </a:t>
            </a:r>
            <a:r>
              <a:rPr lang="en-US" altLang="ja-JP" sz="12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for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: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The role of RND-type efflux pumps in multidrug-resistant mutants of </a:t>
            </a:r>
            <a:r>
              <a:rPr lang="en-US" altLang="ja-JP" sz="12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Klebsiella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sz="12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pneumoniae</a:t>
            </a:r>
            <a:r>
              <a:rPr lang="en-US" altLang="ja-JP" sz="12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Rui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Ting Ni </a:t>
            </a:r>
            <a:r>
              <a:rPr lang="en-US" altLang="ja-JP" sz="12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</a:t>
            </a:r>
            <a:r>
              <a:rPr lang="en-US" altLang="ja-JP" sz="1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Motoyasu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Onishi</a:t>
            </a:r>
            <a:r>
              <a:rPr lang="en-US" altLang="ja-JP" sz="12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</a:t>
            </a:r>
            <a:r>
              <a:rPr lang="en-US" altLang="ja-JP" sz="1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Minako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Mizusawa</a:t>
            </a:r>
            <a:r>
              <a:rPr lang="en-US" altLang="ja-JP" sz="12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</a:t>
            </a:r>
            <a:r>
              <a:rPr lang="en-US" altLang="ja-JP" sz="1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Ryoko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Kitagawa</a:t>
            </a:r>
            <a:r>
              <a:rPr lang="en-US" altLang="ja-JP" sz="12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2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</a:t>
            </a:r>
            <a:r>
              <a:rPr lang="en-US" altLang="ja-JP" sz="1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Takanori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Kishino</a:t>
            </a:r>
            <a:r>
              <a:rPr lang="en-US" altLang="ja-JP" sz="12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</a:t>
            </a:r>
            <a:r>
              <a:rPr lang="en-US" altLang="ja-JP" sz="1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Futoshi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Matsubara</a:t>
            </a:r>
            <a:r>
              <a:rPr lang="en-US" altLang="ja-JP" sz="12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3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</a:t>
            </a:r>
            <a:r>
              <a:rPr lang="en-US" altLang="ja-JP" sz="1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Tomofusa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Tsuchiya</a:t>
            </a:r>
            <a:r>
              <a:rPr lang="en-US" altLang="ja-JP" sz="12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1,2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</a:t>
            </a:r>
            <a:r>
              <a:rPr lang="en-US" altLang="ja-JP" sz="1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Teruo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Kuroda</a:t>
            </a:r>
            <a:r>
              <a:rPr lang="en-US" altLang="ja-JP" sz="12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1, 2, 4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and </a:t>
            </a:r>
            <a:r>
              <a:rPr lang="en-US" altLang="ja-JP" sz="1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Wakano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Ogawa</a:t>
            </a:r>
            <a:r>
              <a:rPr lang="en-US" altLang="ja-JP" sz="12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1, 2, 3</a:t>
            </a:r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*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  Department of Microbiology, Graduate School of Medicine, Dentistry and Pharmaceutical Sciences, Okayama University, Okayama 700-8530, Japan 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2  Department of Microbiology, Faculty of Pharmaceutical Sciences, Okayama University, Okayama 700-8530, Japan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3  Department of Microbiology and Biochemistry, Daiichi University of Pharmacy, Fukuoka 815-8511, Japan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4  Department of Microbiology, Graduate School of Biomedical and Health Sciences, Hiroshima University, Hiroshima 734-8553, Japan 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2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</a:rPr>
              <a:t>*Corresponding author:  wogawa@daiichi-cps.ac.jp 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62771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-ogawa\Documents\1研究１\投稿準備中の論文2\Mutantの分離と解析\コア\Revision\画像チェック用\Fig2 acrA（WO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 t="10902" r="2849" b="10478"/>
          <a:stretch/>
        </p:blipFill>
        <p:spPr bwMode="auto">
          <a:xfrm>
            <a:off x="1242615" y="323528"/>
            <a:ext cx="4444779" cy="283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w-ogawa\Documents\1研究１\投稿準備中の論文2\Mutantの分離と解析\コア\Revision\画像チェック用\Fig2 eefA（WO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5" t="13729" b="9638"/>
          <a:stretch/>
        </p:blipFill>
        <p:spPr bwMode="auto">
          <a:xfrm>
            <a:off x="1283608" y="3779912"/>
            <a:ext cx="4453074" cy="275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88640" y="7028777"/>
            <a:ext cx="6552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/>
              <a:t>Original photos in Figure 2</a:t>
            </a:r>
          </a:p>
          <a:p>
            <a:r>
              <a:rPr kumimoji="1" lang="en-US" altLang="ja-JP" sz="1200" dirty="0" smtClean="0"/>
              <a:t>From left</a:t>
            </a:r>
            <a:r>
              <a:rPr lang="ja-JP" altLang="en-US" sz="1200" dirty="0"/>
              <a:t> </a:t>
            </a:r>
            <a:r>
              <a:rPr lang="en-US" altLang="ja-JP" sz="1200" dirty="0" smtClean="0"/>
              <a:t>lane</a:t>
            </a:r>
            <a:r>
              <a:rPr lang="en-US" altLang="ja-JP" sz="1200" dirty="0"/>
              <a:t>,</a:t>
            </a:r>
            <a:r>
              <a:rPr kumimoji="1" lang="en-US" altLang="ja-JP" sz="1200" dirty="0" smtClean="0"/>
              <a:t> </a:t>
            </a:r>
            <a:r>
              <a:rPr lang="en-US" altLang="ja-JP" sz="1200" dirty="0" smtClean="0"/>
              <a:t>1 size marker, 2 ATCC 10031, 3 EB256-1, 4 EB256-2, 5 Nov1-8, 6 Nov2-2, 7 OX128, 8&amp;9 size marker, 10 ATCC 10031, 11 EB256-1, 12 EB256-2, 13 Nov1-8, 14 Nov2-2, 15 OX128, 16 size marker</a:t>
            </a:r>
          </a:p>
          <a:p>
            <a:endParaRPr kumimoji="1" lang="en-US" altLang="ja-JP" sz="1200" dirty="0"/>
          </a:p>
          <a:p>
            <a:r>
              <a:rPr lang="en-US" altLang="ja-JP" sz="1200" dirty="0" smtClean="0"/>
              <a:t>Reverse transcription reaction was performed in 2-7 and was not performed  in 10-15 as a negative control.</a:t>
            </a:r>
          </a:p>
          <a:p>
            <a:r>
              <a:rPr lang="en-US" altLang="ja-JP" sz="1200" dirty="0" smtClean="0"/>
              <a:t>The data from lanes 2-8 were used in Figure 2.</a:t>
            </a:r>
            <a:endParaRPr kumimoji="1" lang="ja-JP" altLang="en-US" sz="12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20688" y="467544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 smtClean="0"/>
              <a:t>acrA</a:t>
            </a:r>
            <a:endParaRPr kumimoji="1" lang="ja-JP" altLang="en-US" i="1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20688" y="3786549"/>
            <a:ext cx="609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i="1" dirty="0" err="1" smtClean="0"/>
              <a:t>eef</a:t>
            </a:r>
            <a:r>
              <a:rPr kumimoji="1" lang="en-US" altLang="ja-JP" i="1" dirty="0" err="1" smtClean="0"/>
              <a:t>A</a:t>
            </a:r>
            <a:endParaRPr kumimoji="1"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974812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-ogawa\Documents\1研究１\投稿準備中の論文2\Mutantの分離と解析\コア\Revision\画像チェック用\Fig2 kexC（WO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3" t="15297" r="3829" b="8992"/>
          <a:stretch/>
        </p:blipFill>
        <p:spPr bwMode="auto">
          <a:xfrm>
            <a:off x="1345721" y="467544"/>
            <a:ext cx="4339087" cy="272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w-ogawa\Documents\1研究１\投稿準備中の論文2\Mutantの分離と解析\コア\Revision\画像チェック用\Fig2 kexD（WO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3" t="6553" r="3829" b="17497"/>
          <a:stretch/>
        </p:blipFill>
        <p:spPr bwMode="auto">
          <a:xfrm>
            <a:off x="1345721" y="3851920"/>
            <a:ext cx="4339087" cy="273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620688" y="467544"/>
            <a:ext cx="606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 err="1" smtClean="0"/>
              <a:t>kexC</a:t>
            </a:r>
            <a:endParaRPr kumimoji="1" lang="ja-JP" altLang="en-US" i="1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20688" y="3786549"/>
            <a:ext cx="629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i="1" dirty="0" err="1" smtClean="0"/>
              <a:t>kexD</a:t>
            </a:r>
            <a:endParaRPr kumimoji="1" lang="ja-JP" altLang="en-US" i="1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88640" y="7028777"/>
            <a:ext cx="6552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/>
              <a:t>Original photos in Figure 2</a:t>
            </a:r>
          </a:p>
          <a:p>
            <a:r>
              <a:rPr kumimoji="1" lang="en-US" altLang="ja-JP" sz="1200" dirty="0" smtClean="0"/>
              <a:t>From left</a:t>
            </a:r>
            <a:r>
              <a:rPr lang="ja-JP" altLang="en-US" sz="1200" dirty="0"/>
              <a:t> </a:t>
            </a:r>
            <a:r>
              <a:rPr lang="en-US" altLang="ja-JP" sz="1200" dirty="0" smtClean="0"/>
              <a:t>lane</a:t>
            </a:r>
            <a:r>
              <a:rPr lang="en-US" altLang="ja-JP" sz="1200" dirty="0"/>
              <a:t>,</a:t>
            </a:r>
            <a:r>
              <a:rPr kumimoji="1" lang="en-US" altLang="ja-JP" sz="1200" dirty="0" smtClean="0"/>
              <a:t> </a:t>
            </a:r>
            <a:r>
              <a:rPr lang="en-US" altLang="ja-JP" sz="1200" dirty="0" smtClean="0"/>
              <a:t>1 size marker, 2 ATCC 10031, 3 EB256-1, 4 EB256-2, 5 Nov1-8, 6 Nov2-2, 7 OX128, 8&amp;9 size marker, 10 ATCC 10031, 11 EB256-1, 12 EB256-2, 13 Nov1-8, 14 Nov2-2, 15 OX128, 16 size marker</a:t>
            </a:r>
          </a:p>
          <a:p>
            <a:endParaRPr kumimoji="1" lang="en-US" altLang="ja-JP" sz="1200" dirty="0"/>
          </a:p>
          <a:p>
            <a:r>
              <a:rPr lang="en-US" altLang="ja-JP" sz="1200" dirty="0" smtClean="0"/>
              <a:t>Reverse transcription reaction was performed in 2-7 and was not performed  in 10-15 as a negative control.</a:t>
            </a:r>
          </a:p>
          <a:p>
            <a:r>
              <a:rPr lang="en-US" altLang="ja-JP" sz="1200" dirty="0" smtClean="0"/>
              <a:t>The data from lanes 2-8 were used in Figure 2.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406509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w-ogawa\Documents\1研究１\投稿準備中の論文2\Mutantの分離と解析\コア\Revision\画像チェック用\Fig2 kexE（WO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76" r="6577" b="15380"/>
          <a:stretch/>
        </p:blipFill>
        <p:spPr bwMode="auto">
          <a:xfrm>
            <a:off x="1124744" y="439947"/>
            <a:ext cx="4499679" cy="286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w-ogawa\Documents\1研究１\投稿準備中の論文2\Mutantの分離と解析\コア\Revision\画像チェック用\Fig2 oqxA-1（WO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" t="3624" r="1" b="20665"/>
          <a:stretch/>
        </p:blipFill>
        <p:spPr bwMode="auto">
          <a:xfrm>
            <a:off x="1261241" y="3851920"/>
            <a:ext cx="4442380" cy="272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476672" y="467544"/>
            <a:ext cx="598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i="1" dirty="0" err="1" smtClean="0"/>
              <a:t>kexE</a:t>
            </a:r>
            <a:endParaRPr kumimoji="1" lang="ja-JP" altLang="en-US" i="1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76672" y="3786549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i="1" dirty="0" err="1" smtClean="0"/>
              <a:t>oqxA</a:t>
            </a:r>
            <a:endParaRPr kumimoji="1" lang="ja-JP" altLang="en-US" i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88640" y="7028777"/>
            <a:ext cx="6552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/>
              <a:t>Original photos in Figure 2</a:t>
            </a:r>
          </a:p>
          <a:p>
            <a:r>
              <a:rPr kumimoji="1" lang="en-US" altLang="ja-JP" sz="1200" dirty="0" smtClean="0"/>
              <a:t>From left</a:t>
            </a:r>
            <a:r>
              <a:rPr lang="ja-JP" altLang="en-US" sz="1200" dirty="0"/>
              <a:t> </a:t>
            </a:r>
            <a:r>
              <a:rPr lang="en-US" altLang="ja-JP" sz="1200" dirty="0" smtClean="0"/>
              <a:t>lane</a:t>
            </a:r>
            <a:r>
              <a:rPr lang="en-US" altLang="ja-JP" sz="1200" dirty="0"/>
              <a:t>,</a:t>
            </a:r>
            <a:r>
              <a:rPr kumimoji="1" lang="en-US" altLang="ja-JP" sz="1200" dirty="0" smtClean="0"/>
              <a:t> </a:t>
            </a:r>
            <a:r>
              <a:rPr lang="en-US" altLang="ja-JP" sz="1200" dirty="0" smtClean="0"/>
              <a:t>1 size marker, 2 ATCC 10031, 3 EB256-1, 4 EB256-2, 5 Nov1-8, 6 Nov2-2, 7 OX128, 8&amp;9 size marker, 10 ATCC 10031, 11 EB256-1, 12 EB256-2, 13 Nov1-8, 14 Nov2-2, 15 OX128, 16 size marker</a:t>
            </a:r>
          </a:p>
          <a:p>
            <a:endParaRPr kumimoji="1" lang="en-US" altLang="ja-JP" sz="1200" dirty="0"/>
          </a:p>
          <a:p>
            <a:r>
              <a:rPr lang="en-US" altLang="ja-JP" sz="1200" dirty="0" smtClean="0"/>
              <a:t>Reverse transcription reaction was performed in 2-7 and was not performed  in 10-15 as a negative control.</a:t>
            </a:r>
          </a:p>
          <a:p>
            <a:r>
              <a:rPr lang="en-US" altLang="ja-JP" sz="1200" dirty="0" smtClean="0"/>
              <a:t>The data from lanes 2-8 were used in Figure 2.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869222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w-ogawa\Documents\1研究１\投稿準備中の論文2\Mutantの分離と解析\コア\Revision\画像チェック用\Fig3(a) original by M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5" b="29790"/>
          <a:stretch/>
        </p:blipFill>
        <p:spPr bwMode="auto">
          <a:xfrm>
            <a:off x="404664" y="683568"/>
            <a:ext cx="5986879" cy="369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3645024" y="4212522"/>
            <a:ext cx="2644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Fig3(a) original by MM.jpg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21739" y="4860032"/>
            <a:ext cx="65527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/>
              <a:t>Scanned X-ray film in Figure 3(a)</a:t>
            </a:r>
          </a:p>
          <a:p>
            <a:r>
              <a:rPr kumimoji="1" lang="en-US" altLang="ja-JP" sz="1200" dirty="0" smtClean="0"/>
              <a:t>From left</a:t>
            </a:r>
            <a:r>
              <a:rPr lang="ja-JP" altLang="en-US" sz="1200" dirty="0"/>
              <a:t> </a:t>
            </a:r>
            <a:r>
              <a:rPr lang="en-US" altLang="ja-JP" sz="1200" dirty="0" smtClean="0"/>
              <a:t>lane:</a:t>
            </a:r>
            <a:r>
              <a:rPr kumimoji="1" lang="en-US" altLang="ja-JP" sz="1200" dirty="0" smtClean="0"/>
              <a:t> “</a:t>
            </a:r>
            <a:r>
              <a:rPr lang="en-US" altLang="ja-JP" sz="1200" dirty="0" smtClean="0"/>
              <a:t>Nov” Nov2-2, “MGH” MGH78578, “ATCC” ATCC10031, “SKY” SKY2, “TG” TG1, “KAM” KAM33, “KAM/</a:t>
            </a:r>
            <a:r>
              <a:rPr lang="en-US" altLang="ja-JP" sz="1200" dirty="0" err="1" smtClean="0"/>
              <a:t>pKEF</a:t>
            </a:r>
            <a:r>
              <a:rPr lang="en-US" altLang="ja-JP" sz="1200" dirty="0" smtClean="0"/>
              <a:t>” KAM33/pKEF28, “KAM/</a:t>
            </a:r>
            <a:r>
              <a:rPr lang="en-US" altLang="ja-JP" sz="1200" dirty="0" err="1" smtClean="0"/>
              <a:t>pKGH</a:t>
            </a:r>
            <a:r>
              <a:rPr lang="en-US" altLang="ja-JP" sz="1200" dirty="0" smtClean="0"/>
              <a:t>” KAM33/pKGH28.</a:t>
            </a:r>
          </a:p>
          <a:p>
            <a:endParaRPr kumimoji="1" lang="en-US" altLang="ja-JP" sz="1200" dirty="0"/>
          </a:p>
          <a:p>
            <a:r>
              <a:rPr lang="en-US" altLang="ja-JP" sz="1200" dirty="0" smtClean="0"/>
              <a:t>The part of the size corresponding to the intact size of RND was used in </a:t>
            </a:r>
            <a:r>
              <a:rPr lang="en-US" altLang="ja-JP" sz="1200" dirty="0"/>
              <a:t>Figure 3(a</a:t>
            </a:r>
            <a:r>
              <a:rPr lang="en-US" altLang="ja-JP" sz="1200" dirty="0" smtClean="0"/>
              <a:t>).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14746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w-ogawa\Documents\1研究１\投稿準備中の論文2\Mutantの分離と解析\コア\Revision\画像チェック用\Fig3(b)original from MM's protocol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20" y="0"/>
            <a:ext cx="5270384" cy="74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1844824" y="7452912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Fig3(b)original from MM's protocol .jpg</a:t>
            </a:r>
            <a:endParaRPr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74948" y="7884368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/>
              <a:t>Scanned lab. notes in Figure 3(b)</a:t>
            </a:r>
          </a:p>
          <a:p>
            <a:r>
              <a:rPr lang="en-US" altLang="ja-JP" sz="1200" dirty="0" smtClean="0"/>
              <a:t>M: MGH78578, A: ATCC10031, N: Nov2-2.  The PCR cycle was titrated, and the results of 31 cycles were used for </a:t>
            </a:r>
            <a:r>
              <a:rPr lang="en-US" altLang="ja-JP" sz="1200" i="1" dirty="0" err="1" smtClean="0"/>
              <a:t>kexE</a:t>
            </a:r>
            <a:r>
              <a:rPr lang="en-US" altLang="ja-JP" sz="1200" dirty="0" smtClean="0"/>
              <a:t> and </a:t>
            </a:r>
            <a:r>
              <a:rPr lang="en-US" altLang="ja-JP" sz="1200" i="1" dirty="0" err="1" smtClean="0"/>
              <a:t>kexF</a:t>
            </a:r>
            <a:r>
              <a:rPr lang="en-US" altLang="ja-JP" sz="1200" dirty="0" smtClean="0"/>
              <a:t>, and those of 27 cycles were used for </a:t>
            </a:r>
            <a:r>
              <a:rPr lang="en-US" altLang="ja-JP" sz="1200" i="1" dirty="0" err="1" smtClean="0"/>
              <a:t>uncB</a:t>
            </a:r>
            <a:r>
              <a:rPr lang="en-US" altLang="ja-JP" sz="1200" dirty="0" smtClean="0"/>
              <a:t> in </a:t>
            </a:r>
            <a:r>
              <a:rPr lang="en-US" altLang="ja-JP" sz="1200" dirty="0"/>
              <a:t>Figure 3(b</a:t>
            </a:r>
            <a:r>
              <a:rPr lang="en-US" altLang="ja-JP" sz="1200" dirty="0" smtClean="0"/>
              <a:t>).   </a:t>
            </a:r>
          </a:p>
          <a:p>
            <a:endParaRPr lang="en-US" altLang="ja-JP" sz="1200" dirty="0"/>
          </a:p>
          <a:p>
            <a:r>
              <a:rPr lang="en-US" altLang="ja-JP" sz="1200" dirty="0" smtClean="0"/>
              <a:t>RT(+) means that the reverse transcription reaction was performed. RT(-) means that the reverse transcription reaction was not used as a negative control. The RT(-) data are not shown in  </a:t>
            </a:r>
            <a:r>
              <a:rPr lang="en-US" altLang="ja-JP" sz="1200" dirty="0"/>
              <a:t>Figure 3(b</a:t>
            </a:r>
            <a:r>
              <a:rPr lang="en-US" altLang="ja-JP" sz="12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44107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578</Words>
  <Application>Microsoft Office PowerPoint</Application>
  <PresentationFormat>画面に合わせる (4:3)</PresentationFormat>
  <Paragraphs>45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ＭＳ Ｐゴシック</vt:lpstr>
      <vt:lpstr>ＭＳ 明朝</vt:lpstr>
      <vt:lpstr>Arial</vt:lpstr>
      <vt:lpstr>Calibri</vt:lpstr>
      <vt:lpstr>Century</vt:lpstr>
      <vt:lpstr>Times New Roman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第一薬科大学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WO</dc:creator>
  <cp:lastModifiedBy>小川 和加野</cp:lastModifiedBy>
  <cp:revision>10</cp:revision>
  <dcterms:created xsi:type="dcterms:W3CDTF">2020-03-30T08:51:20Z</dcterms:created>
  <dcterms:modified xsi:type="dcterms:W3CDTF">2020-04-20T00:45:28Z</dcterms:modified>
</cp:coreProperties>
</file>