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65" r:id="rId3"/>
    <p:sldId id="266" r:id="rId4"/>
    <p:sldId id="267" r:id="rId5"/>
    <p:sldId id="268" r:id="rId6"/>
    <p:sldId id="261" r:id="rId7"/>
    <p:sldId id="259" r:id="rId8"/>
    <p:sldId id="258" r:id="rId9"/>
    <p:sldId id="260" r:id="rId10"/>
    <p:sldId id="257" r:id="rId11"/>
    <p:sldId id="27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568" autoAdjust="0"/>
    <p:restoredTop sz="94660"/>
  </p:normalViewPr>
  <p:slideViewPr>
    <p:cSldViewPr snapToGrid="0">
      <p:cViewPr varScale="1">
        <p:scale>
          <a:sx n="108" d="100"/>
          <a:sy n="108" d="100"/>
        </p:scale>
        <p:origin x="224" y="536"/>
      </p:cViewPr>
      <p:guideLst/>
    </p:cSldViewPr>
  </p:slideViewPr>
  <p:notesTextViewPr>
    <p:cViewPr>
      <p:scale>
        <a:sx n="1" d="1"/>
        <a:sy n="1" d="1"/>
      </p:scale>
      <p:origin x="0" y="0"/>
    </p:cViewPr>
  </p:notesTextViewPr>
  <p:sorterViewPr>
    <p:cViewPr varScale="1">
      <p:scale>
        <a:sx n="1" d="1"/>
        <a:sy n="1" d="1"/>
      </p:scale>
      <p:origin x="0" y="-77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image" Target="../media/image1.emf"/><Relationship Id="rId4"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image" Target="../media/image13.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34E96-163D-4CDA-984B-41DB8C86A6E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903FFE1-6D66-4E2E-8225-B66D23304C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E994097-5748-4645-B3A2-674CD5BD5755}"/>
              </a:ext>
            </a:extLst>
          </p:cNvPr>
          <p:cNvSpPr>
            <a:spLocks noGrp="1"/>
          </p:cNvSpPr>
          <p:nvPr>
            <p:ph type="dt" sz="half" idx="10"/>
          </p:nvPr>
        </p:nvSpPr>
        <p:spPr/>
        <p:txBody>
          <a:bodyPr/>
          <a:lstStyle/>
          <a:p>
            <a:fld id="{8B1B2B68-202C-4E22-BE28-29F7D5B41B36}" type="datetimeFigureOut">
              <a:rPr lang="en-US" smtClean="0"/>
              <a:t>10/11/20</a:t>
            </a:fld>
            <a:endParaRPr lang="en-US"/>
          </a:p>
        </p:txBody>
      </p:sp>
      <p:sp>
        <p:nvSpPr>
          <p:cNvPr id="5" name="Footer Placeholder 4">
            <a:extLst>
              <a:ext uri="{FF2B5EF4-FFF2-40B4-BE49-F238E27FC236}">
                <a16:creationId xmlns:a16="http://schemas.microsoft.com/office/drawing/2014/main" id="{FDEBA53E-883D-4B35-94F9-128887278A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47E7D3-8BF1-448F-8F76-F6EF5B4956A5}"/>
              </a:ext>
            </a:extLst>
          </p:cNvPr>
          <p:cNvSpPr>
            <a:spLocks noGrp="1"/>
          </p:cNvSpPr>
          <p:nvPr>
            <p:ph type="sldNum" sz="quarter" idx="12"/>
          </p:nvPr>
        </p:nvSpPr>
        <p:spPr/>
        <p:txBody>
          <a:bodyPr/>
          <a:lstStyle/>
          <a:p>
            <a:fld id="{AA898262-AD41-4A52-BC2B-FF1815D3008C}" type="slidenum">
              <a:rPr lang="en-US" smtClean="0"/>
              <a:t>‹#›</a:t>
            </a:fld>
            <a:endParaRPr lang="en-US"/>
          </a:p>
        </p:txBody>
      </p:sp>
    </p:spTree>
    <p:extLst>
      <p:ext uri="{BB962C8B-B14F-4D97-AF65-F5344CB8AC3E}">
        <p14:creationId xmlns:p14="http://schemas.microsoft.com/office/powerpoint/2010/main" val="3732199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C1503-FAF2-4423-8F3A-93B4BC434B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64AB20-FA7E-4132-97B8-70497B5108E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38A22-2953-4074-A713-112E045B541C}"/>
              </a:ext>
            </a:extLst>
          </p:cNvPr>
          <p:cNvSpPr>
            <a:spLocks noGrp="1"/>
          </p:cNvSpPr>
          <p:nvPr>
            <p:ph type="dt" sz="half" idx="10"/>
          </p:nvPr>
        </p:nvSpPr>
        <p:spPr/>
        <p:txBody>
          <a:bodyPr/>
          <a:lstStyle/>
          <a:p>
            <a:fld id="{8B1B2B68-202C-4E22-BE28-29F7D5B41B36}" type="datetimeFigureOut">
              <a:rPr lang="en-US" smtClean="0"/>
              <a:t>10/11/20</a:t>
            </a:fld>
            <a:endParaRPr lang="en-US"/>
          </a:p>
        </p:txBody>
      </p:sp>
      <p:sp>
        <p:nvSpPr>
          <p:cNvPr id="5" name="Footer Placeholder 4">
            <a:extLst>
              <a:ext uri="{FF2B5EF4-FFF2-40B4-BE49-F238E27FC236}">
                <a16:creationId xmlns:a16="http://schemas.microsoft.com/office/drawing/2014/main" id="{B02A8860-C503-4C8D-89E8-7F3F7D3379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238C2B-ECF0-47EB-AEBB-6BDB09A82AE1}"/>
              </a:ext>
            </a:extLst>
          </p:cNvPr>
          <p:cNvSpPr>
            <a:spLocks noGrp="1"/>
          </p:cNvSpPr>
          <p:nvPr>
            <p:ph type="sldNum" sz="quarter" idx="12"/>
          </p:nvPr>
        </p:nvSpPr>
        <p:spPr/>
        <p:txBody>
          <a:bodyPr/>
          <a:lstStyle/>
          <a:p>
            <a:fld id="{AA898262-AD41-4A52-BC2B-FF1815D3008C}" type="slidenum">
              <a:rPr lang="en-US" smtClean="0"/>
              <a:t>‹#›</a:t>
            </a:fld>
            <a:endParaRPr lang="en-US"/>
          </a:p>
        </p:txBody>
      </p:sp>
    </p:spTree>
    <p:extLst>
      <p:ext uri="{BB962C8B-B14F-4D97-AF65-F5344CB8AC3E}">
        <p14:creationId xmlns:p14="http://schemas.microsoft.com/office/powerpoint/2010/main" val="2732236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B7019-A388-455A-892D-8B155A20A80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97E1CC-7E23-4875-89A1-A026DD7780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211D29-FD5E-4BD2-AA0D-86DAAEFB04CA}"/>
              </a:ext>
            </a:extLst>
          </p:cNvPr>
          <p:cNvSpPr>
            <a:spLocks noGrp="1"/>
          </p:cNvSpPr>
          <p:nvPr>
            <p:ph type="dt" sz="half" idx="10"/>
          </p:nvPr>
        </p:nvSpPr>
        <p:spPr/>
        <p:txBody>
          <a:bodyPr/>
          <a:lstStyle/>
          <a:p>
            <a:fld id="{8B1B2B68-202C-4E22-BE28-29F7D5B41B36}" type="datetimeFigureOut">
              <a:rPr lang="en-US" smtClean="0"/>
              <a:t>10/11/20</a:t>
            </a:fld>
            <a:endParaRPr lang="en-US"/>
          </a:p>
        </p:txBody>
      </p:sp>
      <p:sp>
        <p:nvSpPr>
          <p:cNvPr id="5" name="Footer Placeholder 4">
            <a:extLst>
              <a:ext uri="{FF2B5EF4-FFF2-40B4-BE49-F238E27FC236}">
                <a16:creationId xmlns:a16="http://schemas.microsoft.com/office/drawing/2014/main" id="{AC8FDABD-1897-4070-AE8C-9B65A134E9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206241-D2B2-4B8B-93F4-89255C0BF46A}"/>
              </a:ext>
            </a:extLst>
          </p:cNvPr>
          <p:cNvSpPr>
            <a:spLocks noGrp="1"/>
          </p:cNvSpPr>
          <p:nvPr>
            <p:ph type="sldNum" sz="quarter" idx="12"/>
          </p:nvPr>
        </p:nvSpPr>
        <p:spPr/>
        <p:txBody>
          <a:bodyPr/>
          <a:lstStyle/>
          <a:p>
            <a:fld id="{AA898262-AD41-4A52-BC2B-FF1815D3008C}" type="slidenum">
              <a:rPr lang="en-US" smtClean="0"/>
              <a:t>‹#›</a:t>
            </a:fld>
            <a:endParaRPr lang="en-US"/>
          </a:p>
        </p:txBody>
      </p:sp>
    </p:spTree>
    <p:extLst>
      <p:ext uri="{BB962C8B-B14F-4D97-AF65-F5344CB8AC3E}">
        <p14:creationId xmlns:p14="http://schemas.microsoft.com/office/powerpoint/2010/main" val="1314078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A8C4F-D4BC-4ACF-8D46-D9E375A941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7EFDB3-40B2-4032-B1DB-C9A118421F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EEFDF5-7D33-4ED6-9E44-F40E449A91A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7F1B1D-E788-4206-8DF6-B3505C2CFE65}"/>
              </a:ext>
            </a:extLst>
          </p:cNvPr>
          <p:cNvSpPr>
            <a:spLocks noGrp="1"/>
          </p:cNvSpPr>
          <p:nvPr>
            <p:ph type="dt" sz="half" idx="10"/>
          </p:nvPr>
        </p:nvSpPr>
        <p:spPr/>
        <p:txBody>
          <a:bodyPr/>
          <a:lstStyle/>
          <a:p>
            <a:fld id="{8B1B2B68-202C-4E22-BE28-29F7D5B41B36}" type="datetimeFigureOut">
              <a:rPr lang="en-US" smtClean="0"/>
              <a:t>10/11/20</a:t>
            </a:fld>
            <a:endParaRPr lang="en-US"/>
          </a:p>
        </p:txBody>
      </p:sp>
      <p:sp>
        <p:nvSpPr>
          <p:cNvPr id="6" name="Footer Placeholder 5">
            <a:extLst>
              <a:ext uri="{FF2B5EF4-FFF2-40B4-BE49-F238E27FC236}">
                <a16:creationId xmlns:a16="http://schemas.microsoft.com/office/drawing/2014/main" id="{B1DF58E9-FB63-49A4-BDCF-0B0B24F656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15F048-3AEB-40A0-BDF1-5487E0907EA7}"/>
              </a:ext>
            </a:extLst>
          </p:cNvPr>
          <p:cNvSpPr>
            <a:spLocks noGrp="1"/>
          </p:cNvSpPr>
          <p:nvPr>
            <p:ph type="sldNum" sz="quarter" idx="12"/>
          </p:nvPr>
        </p:nvSpPr>
        <p:spPr/>
        <p:txBody>
          <a:bodyPr/>
          <a:lstStyle/>
          <a:p>
            <a:fld id="{AA898262-AD41-4A52-BC2B-FF1815D3008C}" type="slidenum">
              <a:rPr lang="en-US" smtClean="0"/>
              <a:t>‹#›</a:t>
            </a:fld>
            <a:endParaRPr lang="en-US"/>
          </a:p>
        </p:txBody>
      </p:sp>
    </p:spTree>
    <p:extLst>
      <p:ext uri="{BB962C8B-B14F-4D97-AF65-F5344CB8AC3E}">
        <p14:creationId xmlns:p14="http://schemas.microsoft.com/office/powerpoint/2010/main" val="1145712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3864F-EE0C-4CB4-8A28-34ED2E5F30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D649AE-4AA1-464C-820D-537314138B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7B603A0-442A-4082-93CB-1F45616CD4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04B9B85-34CB-4A71-B1AD-B35CDA8A5E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5F2E9B-F41B-4C8D-A435-37B32A7BCFF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0B59B82-5051-4DFA-AEDC-467BDE2A5270}"/>
              </a:ext>
            </a:extLst>
          </p:cNvPr>
          <p:cNvSpPr>
            <a:spLocks noGrp="1"/>
          </p:cNvSpPr>
          <p:nvPr>
            <p:ph type="dt" sz="half" idx="10"/>
          </p:nvPr>
        </p:nvSpPr>
        <p:spPr/>
        <p:txBody>
          <a:bodyPr/>
          <a:lstStyle/>
          <a:p>
            <a:fld id="{8B1B2B68-202C-4E22-BE28-29F7D5B41B36}" type="datetimeFigureOut">
              <a:rPr lang="en-US" smtClean="0"/>
              <a:t>10/11/20</a:t>
            </a:fld>
            <a:endParaRPr lang="en-US"/>
          </a:p>
        </p:txBody>
      </p:sp>
      <p:sp>
        <p:nvSpPr>
          <p:cNvPr id="8" name="Footer Placeholder 7">
            <a:extLst>
              <a:ext uri="{FF2B5EF4-FFF2-40B4-BE49-F238E27FC236}">
                <a16:creationId xmlns:a16="http://schemas.microsoft.com/office/drawing/2014/main" id="{EF9792A6-7214-4AAD-BBB8-91639BB8C3F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7944306-3E99-46B1-8B55-ADF9F46E6E21}"/>
              </a:ext>
            </a:extLst>
          </p:cNvPr>
          <p:cNvSpPr>
            <a:spLocks noGrp="1"/>
          </p:cNvSpPr>
          <p:nvPr>
            <p:ph type="sldNum" sz="quarter" idx="12"/>
          </p:nvPr>
        </p:nvSpPr>
        <p:spPr/>
        <p:txBody>
          <a:bodyPr/>
          <a:lstStyle/>
          <a:p>
            <a:fld id="{AA898262-AD41-4A52-BC2B-FF1815D3008C}" type="slidenum">
              <a:rPr lang="en-US" smtClean="0"/>
              <a:t>‹#›</a:t>
            </a:fld>
            <a:endParaRPr lang="en-US"/>
          </a:p>
        </p:txBody>
      </p:sp>
    </p:spTree>
    <p:extLst>
      <p:ext uri="{BB962C8B-B14F-4D97-AF65-F5344CB8AC3E}">
        <p14:creationId xmlns:p14="http://schemas.microsoft.com/office/powerpoint/2010/main" val="2419309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D0091-773A-4079-A318-C1F8A7FC59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81761CD-D296-4A01-B61A-0F675E4AC9BD}"/>
              </a:ext>
            </a:extLst>
          </p:cNvPr>
          <p:cNvSpPr>
            <a:spLocks noGrp="1"/>
          </p:cNvSpPr>
          <p:nvPr>
            <p:ph type="dt" sz="half" idx="10"/>
          </p:nvPr>
        </p:nvSpPr>
        <p:spPr/>
        <p:txBody>
          <a:bodyPr/>
          <a:lstStyle/>
          <a:p>
            <a:fld id="{8B1B2B68-202C-4E22-BE28-29F7D5B41B36}" type="datetimeFigureOut">
              <a:rPr lang="en-US" smtClean="0"/>
              <a:t>10/11/20</a:t>
            </a:fld>
            <a:endParaRPr lang="en-US"/>
          </a:p>
        </p:txBody>
      </p:sp>
      <p:sp>
        <p:nvSpPr>
          <p:cNvPr id="4" name="Footer Placeholder 3">
            <a:extLst>
              <a:ext uri="{FF2B5EF4-FFF2-40B4-BE49-F238E27FC236}">
                <a16:creationId xmlns:a16="http://schemas.microsoft.com/office/drawing/2014/main" id="{9592EF6F-02D5-4970-A0C9-6AA15DA1B53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8973E63-A2CB-4C87-9036-41F52CE23CCD}"/>
              </a:ext>
            </a:extLst>
          </p:cNvPr>
          <p:cNvSpPr>
            <a:spLocks noGrp="1"/>
          </p:cNvSpPr>
          <p:nvPr>
            <p:ph type="sldNum" sz="quarter" idx="12"/>
          </p:nvPr>
        </p:nvSpPr>
        <p:spPr/>
        <p:txBody>
          <a:bodyPr/>
          <a:lstStyle/>
          <a:p>
            <a:fld id="{AA898262-AD41-4A52-BC2B-FF1815D3008C}" type="slidenum">
              <a:rPr lang="en-US" smtClean="0"/>
              <a:t>‹#›</a:t>
            </a:fld>
            <a:endParaRPr lang="en-US"/>
          </a:p>
        </p:txBody>
      </p:sp>
    </p:spTree>
    <p:extLst>
      <p:ext uri="{BB962C8B-B14F-4D97-AF65-F5344CB8AC3E}">
        <p14:creationId xmlns:p14="http://schemas.microsoft.com/office/powerpoint/2010/main" val="1852348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BE0507-DAA5-4DF6-8CA9-8574662D945F}"/>
              </a:ext>
            </a:extLst>
          </p:cNvPr>
          <p:cNvSpPr>
            <a:spLocks noGrp="1"/>
          </p:cNvSpPr>
          <p:nvPr>
            <p:ph type="dt" sz="half" idx="10"/>
          </p:nvPr>
        </p:nvSpPr>
        <p:spPr/>
        <p:txBody>
          <a:bodyPr/>
          <a:lstStyle/>
          <a:p>
            <a:fld id="{8B1B2B68-202C-4E22-BE28-29F7D5B41B36}" type="datetimeFigureOut">
              <a:rPr lang="en-US" smtClean="0"/>
              <a:t>10/11/20</a:t>
            </a:fld>
            <a:endParaRPr lang="en-US"/>
          </a:p>
        </p:txBody>
      </p:sp>
      <p:sp>
        <p:nvSpPr>
          <p:cNvPr id="3" name="Footer Placeholder 2">
            <a:extLst>
              <a:ext uri="{FF2B5EF4-FFF2-40B4-BE49-F238E27FC236}">
                <a16:creationId xmlns:a16="http://schemas.microsoft.com/office/drawing/2014/main" id="{A742364A-8C17-4291-B10A-3E315940B22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ED6714B-9067-42CB-93AA-5E40DDAA2BC7}"/>
              </a:ext>
            </a:extLst>
          </p:cNvPr>
          <p:cNvSpPr>
            <a:spLocks noGrp="1"/>
          </p:cNvSpPr>
          <p:nvPr>
            <p:ph type="sldNum" sz="quarter" idx="12"/>
          </p:nvPr>
        </p:nvSpPr>
        <p:spPr/>
        <p:txBody>
          <a:bodyPr/>
          <a:lstStyle/>
          <a:p>
            <a:fld id="{AA898262-AD41-4A52-BC2B-FF1815D3008C}" type="slidenum">
              <a:rPr lang="en-US" smtClean="0"/>
              <a:t>‹#›</a:t>
            </a:fld>
            <a:endParaRPr lang="en-US"/>
          </a:p>
        </p:txBody>
      </p:sp>
    </p:spTree>
    <p:extLst>
      <p:ext uri="{BB962C8B-B14F-4D97-AF65-F5344CB8AC3E}">
        <p14:creationId xmlns:p14="http://schemas.microsoft.com/office/powerpoint/2010/main" val="973995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6A949-8575-4446-935F-8F4827AFE1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9F12F6D-D4A2-44EA-8BE8-318482E2C4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B60A00-7477-41E4-A571-C4B6CE7C2C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B8EB36-6638-48B5-BE03-9EB753F6EF99}"/>
              </a:ext>
            </a:extLst>
          </p:cNvPr>
          <p:cNvSpPr>
            <a:spLocks noGrp="1"/>
          </p:cNvSpPr>
          <p:nvPr>
            <p:ph type="dt" sz="half" idx="10"/>
          </p:nvPr>
        </p:nvSpPr>
        <p:spPr/>
        <p:txBody>
          <a:bodyPr/>
          <a:lstStyle/>
          <a:p>
            <a:fld id="{8B1B2B68-202C-4E22-BE28-29F7D5B41B36}" type="datetimeFigureOut">
              <a:rPr lang="en-US" smtClean="0"/>
              <a:t>10/11/20</a:t>
            </a:fld>
            <a:endParaRPr lang="en-US"/>
          </a:p>
        </p:txBody>
      </p:sp>
      <p:sp>
        <p:nvSpPr>
          <p:cNvPr id="6" name="Footer Placeholder 5">
            <a:extLst>
              <a:ext uri="{FF2B5EF4-FFF2-40B4-BE49-F238E27FC236}">
                <a16:creationId xmlns:a16="http://schemas.microsoft.com/office/drawing/2014/main" id="{D8B16111-C041-4208-B192-D29C3FA251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FD884E-6077-4BCD-AD8C-AC73EE503701}"/>
              </a:ext>
            </a:extLst>
          </p:cNvPr>
          <p:cNvSpPr>
            <a:spLocks noGrp="1"/>
          </p:cNvSpPr>
          <p:nvPr>
            <p:ph type="sldNum" sz="quarter" idx="12"/>
          </p:nvPr>
        </p:nvSpPr>
        <p:spPr/>
        <p:txBody>
          <a:bodyPr/>
          <a:lstStyle/>
          <a:p>
            <a:fld id="{AA898262-AD41-4A52-BC2B-FF1815D3008C}" type="slidenum">
              <a:rPr lang="en-US" smtClean="0"/>
              <a:t>‹#›</a:t>
            </a:fld>
            <a:endParaRPr lang="en-US"/>
          </a:p>
        </p:txBody>
      </p:sp>
    </p:spTree>
    <p:extLst>
      <p:ext uri="{BB962C8B-B14F-4D97-AF65-F5344CB8AC3E}">
        <p14:creationId xmlns:p14="http://schemas.microsoft.com/office/powerpoint/2010/main" val="4047468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11D3C-A1D5-4CC1-9A50-162F2E2951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E2A0C34-8AA3-4F80-9269-EFE6CA60AB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F8CF534-0718-45DB-8C93-CC1F8DE5C9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924AE4-EA73-4329-8B61-1F3094FDC012}"/>
              </a:ext>
            </a:extLst>
          </p:cNvPr>
          <p:cNvSpPr>
            <a:spLocks noGrp="1"/>
          </p:cNvSpPr>
          <p:nvPr>
            <p:ph type="dt" sz="half" idx="10"/>
          </p:nvPr>
        </p:nvSpPr>
        <p:spPr/>
        <p:txBody>
          <a:bodyPr/>
          <a:lstStyle/>
          <a:p>
            <a:fld id="{8B1B2B68-202C-4E22-BE28-29F7D5B41B36}" type="datetimeFigureOut">
              <a:rPr lang="en-US" smtClean="0"/>
              <a:t>10/11/20</a:t>
            </a:fld>
            <a:endParaRPr lang="en-US"/>
          </a:p>
        </p:txBody>
      </p:sp>
      <p:sp>
        <p:nvSpPr>
          <p:cNvPr id="6" name="Footer Placeholder 5">
            <a:extLst>
              <a:ext uri="{FF2B5EF4-FFF2-40B4-BE49-F238E27FC236}">
                <a16:creationId xmlns:a16="http://schemas.microsoft.com/office/drawing/2014/main" id="{5C5F04D5-389B-4133-81BD-1FB909B905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0823C6-0401-45FE-B669-AD86F87724E8}"/>
              </a:ext>
            </a:extLst>
          </p:cNvPr>
          <p:cNvSpPr>
            <a:spLocks noGrp="1"/>
          </p:cNvSpPr>
          <p:nvPr>
            <p:ph type="sldNum" sz="quarter" idx="12"/>
          </p:nvPr>
        </p:nvSpPr>
        <p:spPr/>
        <p:txBody>
          <a:bodyPr/>
          <a:lstStyle/>
          <a:p>
            <a:fld id="{AA898262-AD41-4A52-BC2B-FF1815D3008C}" type="slidenum">
              <a:rPr lang="en-US" smtClean="0"/>
              <a:t>‹#›</a:t>
            </a:fld>
            <a:endParaRPr lang="en-US"/>
          </a:p>
        </p:txBody>
      </p:sp>
    </p:spTree>
    <p:extLst>
      <p:ext uri="{BB962C8B-B14F-4D97-AF65-F5344CB8AC3E}">
        <p14:creationId xmlns:p14="http://schemas.microsoft.com/office/powerpoint/2010/main" val="4153782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33EC9-D9D0-4CF1-BA67-F93B38ED196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7168FE4-013B-4B1D-9AD3-822335CF2F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3BF960-4301-4604-83FC-34841B044BB6}"/>
              </a:ext>
            </a:extLst>
          </p:cNvPr>
          <p:cNvSpPr>
            <a:spLocks noGrp="1"/>
          </p:cNvSpPr>
          <p:nvPr>
            <p:ph type="dt" sz="half" idx="10"/>
          </p:nvPr>
        </p:nvSpPr>
        <p:spPr/>
        <p:txBody>
          <a:bodyPr/>
          <a:lstStyle/>
          <a:p>
            <a:fld id="{8B1B2B68-202C-4E22-BE28-29F7D5B41B36}" type="datetimeFigureOut">
              <a:rPr lang="en-US" smtClean="0"/>
              <a:t>10/11/20</a:t>
            </a:fld>
            <a:endParaRPr lang="en-US"/>
          </a:p>
        </p:txBody>
      </p:sp>
      <p:sp>
        <p:nvSpPr>
          <p:cNvPr id="5" name="Footer Placeholder 4">
            <a:extLst>
              <a:ext uri="{FF2B5EF4-FFF2-40B4-BE49-F238E27FC236}">
                <a16:creationId xmlns:a16="http://schemas.microsoft.com/office/drawing/2014/main" id="{2528EE03-EA35-4B24-A438-53A483D614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13FAD2-6787-459D-BB17-E32C21F27FAD}"/>
              </a:ext>
            </a:extLst>
          </p:cNvPr>
          <p:cNvSpPr>
            <a:spLocks noGrp="1"/>
          </p:cNvSpPr>
          <p:nvPr>
            <p:ph type="sldNum" sz="quarter" idx="12"/>
          </p:nvPr>
        </p:nvSpPr>
        <p:spPr/>
        <p:txBody>
          <a:bodyPr/>
          <a:lstStyle/>
          <a:p>
            <a:fld id="{AA898262-AD41-4A52-BC2B-FF1815D3008C}" type="slidenum">
              <a:rPr lang="en-US" smtClean="0"/>
              <a:t>‹#›</a:t>
            </a:fld>
            <a:endParaRPr lang="en-US"/>
          </a:p>
        </p:txBody>
      </p:sp>
    </p:spTree>
    <p:extLst>
      <p:ext uri="{BB962C8B-B14F-4D97-AF65-F5344CB8AC3E}">
        <p14:creationId xmlns:p14="http://schemas.microsoft.com/office/powerpoint/2010/main" val="2101672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764864-1323-4700-A926-0C08A88B1B5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6E6D5A3-5D7C-486A-8E02-5E6671E5913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D710FA-FA61-4E38-BDC7-C3D86094CAC9}"/>
              </a:ext>
            </a:extLst>
          </p:cNvPr>
          <p:cNvSpPr>
            <a:spLocks noGrp="1"/>
          </p:cNvSpPr>
          <p:nvPr>
            <p:ph type="dt" sz="half" idx="10"/>
          </p:nvPr>
        </p:nvSpPr>
        <p:spPr/>
        <p:txBody>
          <a:bodyPr/>
          <a:lstStyle/>
          <a:p>
            <a:fld id="{8B1B2B68-202C-4E22-BE28-29F7D5B41B36}" type="datetimeFigureOut">
              <a:rPr lang="en-US" smtClean="0"/>
              <a:t>10/11/20</a:t>
            </a:fld>
            <a:endParaRPr lang="en-US"/>
          </a:p>
        </p:txBody>
      </p:sp>
      <p:sp>
        <p:nvSpPr>
          <p:cNvPr id="5" name="Footer Placeholder 4">
            <a:extLst>
              <a:ext uri="{FF2B5EF4-FFF2-40B4-BE49-F238E27FC236}">
                <a16:creationId xmlns:a16="http://schemas.microsoft.com/office/drawing/2014/main" id="{1B6B4D5C-4597-49FF-8EB4-AA4254A3B3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44233E-66C4-4798-BB5C-D412C20AB8A3}"/>
              </a:ext>
            </a:extLst>
          </p:cNvPr>
          <p:cNvSpPr>
            <a:spLocks noGrp="1"/>
          </p:cNvSpPr>
          <p:nvPr>
            <p:ph type="sldNum" sz="quarter" idx="12"/>
          </p:nvPr>
        </p:nvSpPr>
        <p:spPr/>
        <p:txBody>
          <a:bodyPr/>
          <a:lstStyle/>
          <a:p>
            <a:fld id="{AA898262-AD41-4A52-BC2B-FF1815D3008C}" type="slidenum">
              <a:rPr lang="en-US" smtClean="0"/>
              <a:t>‹#›</a:t>
            </a:fld>
            <a:endParaRPr lang="en-US"/>
          </a:p>
        </p:txBody>
      </p:sp>
    </p:spTree>
    <p:extLst>
      <p:ext uri="{BB962C8B-B14F-4D97-AF65-F5344CB8AC3E}">
        <p14:creationId xmlns:p14="http://schemas.microsoft.com/office/powerpoint/2010/main" val="976011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AA7225-8D59-41C7-9D56-1AE6BF6D29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F31E43-8C53-4A7B-BFD6-2F1AA1430E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5BC8CE-EAA6-446A-9CDE-8F36598E08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1B2B68-202C-4E22-BE28-29F7D5B41B36}" type="datetimeFigureOut">
              <a:rPr lang="en-US" smtClean="0"/>
              <a:t>10/11/20</a:t>
            </a:fld>
            <a:endParaRPr lang="en-US"/>
          </a:p>
        </p:txBody>
      </p:sp>
      <p:sp>
        <p:nvSpPr>
          <p:cNvPr id="5" name="Footer Placeholder 4">
            <a:extLst>
              <a:ext uri="{FF2B5EF4-FFF2-40B4-BE49-F238E27FC236}">
                <a16:creationId xmlns:a16="http://schemas.microsoft.com/office/drawing/2014/main" id="{F7197248-710E-4280-8FF6-1AC8B31E06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2961E0D-90C4-4E3A-BA5B-D5BECD6F15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898262-AD41-4A52-BC2B-FF1815D3008C}" type="slidenum">
              <a:rPr lang="en-US" smtClean="0"/>
              <a:t>‹#›</a:t>
            </a:fld>
            <a:endParaRPr lang="en-US"/>
          </a:p>
        </p:txBody>
      </p:sp>
    </p:spTree>
    <p:extLst>
      <p:ext uri="{BB962C8B-B14F-4D97-AF65-F5344CB8AC3E}">
        <p14:creationId xmlns:p14="http://schemas.microsoft.com/office/powerpoint/2010/main" val="29676307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3.emf"/><Relationship Id="rId18" Type="http://schemas.openxmlformats.org/officeDocument/2006/relationships/image" Target="../media/image11.emf"/><Relationship Id="rId3" Type="http://schemas.openxmlformats.org/officeDocument/2006/relationships/image" Target="../media/image5.png"/><Relationship Id="rId7" Type="http://schemas.openxmlformats.org/officeDocument/2006/relationships/image" Target="../media/image7.png"/><Relationship Id="rId12" Type="http://schemas.openxmlformats.org/officeDocument/2006/relationships/oleObject" Target="../embeddings/oleObject3.bin"/><Relationship Id="rId17" Type="http://schemas.openxmlformats.org/officeDocument/2006/relationships/image" Target="../media/image4.emf"/><Relationship Id="rId2" Type="http://schemas.openxmlformats.org/officeDocument/2006/relationships/slideLayout" Target="../slideLayouts/slideLayout7.xml"/><Relationship Id="rId16" Type="http://schemas.openxmlformats.org/officeDocument/2006/relationships/oleObject" Target="../embeddings/oleObject4.bin"/><Relationship Id="rId1" Type="http://schemas.openxmlformats.org/officeDocument/2006/relationships/vmlDrawing" Target="../drawings/vmlDrawing1.vml"/><Relationship Id="rId6" Type="http://schemas.openxmlformats.org/officeDocument/2006/relationships/image" Target="../media/image6.png"/><Relationship Id="rId11" Type="http://schemas.openxmlformats.org/officeDocument/2006/relationships/image" Target="../media/image8.png"/><Relationship Id="rId5" Type="http://schemas.openxmlformats.org/officeDocument/2006/relationships/image" Target="../media/image1.emf"/><Relationship Id="rId15" Type="http://schemas.openxmlformats.org/officeDocument/2006/relationships/image" Target="../media/image10.emf"/><Relationship Id="rId10" Type="http://schemas.openxmlformats.org/officeDocument/2006/relationships/image" Target="../media/image2.emf"/><Relationship Id="rId4" Type="http://schemas.openxmlformats.org/officeDocument/2006/relationships/oleObject" Target="../embeddings/oleObject1.bin"/><Relationship Id="rId9" Type="http://schemas.openxmlformats.org/officeDocument/2006/relationships/oleObject" Target="../embeddings/oleObject2.bin"/><Relationship Id="rId14" Type="http://schemas.openxmlformats.org/officeDocument/2006/relationships/image" Target="../media/image9.JPG"/></Relationships>
</file>

<file path=ppt/slides/_rels/slide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18.png"/><Relationship Id="rId3" Type="http://schemas.openxmlformats.org/officeDocument/2006/relationships/image" Target="../media/image15.png"/><Relationship Id="rId7" Type="http://schemas.openxmlformats.org/officeDocument/2006/relationships/image" Target="../media/image17.png"/><Relationship Id="rId12" Type="http://schemas.openxmlformats.org/officeDocument/2006/relationships/image" Target="../media/image14.e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microsoft.com/office/2007/relationships/hdphoto" Target="../media/hdphoto3.wdp"/><Relationship Id="rId11" Type="http://schemas.openxmlformats.org/officeDocument/2006/relationships/oleObject" Target="../embeddings/oleObject6.bin"/><Relationship Id="rId5" Type="http://schemas.openxmlformats.org/officeDocument/2006/relationships/image" Target="../media/image16.png"/><Relationship Id="rId10" Type="http://schemas.openxmlformats.org/officeDocument/2006/relationships/image" Target="../media/image13.emf"/><Relationship Id="rId4" Type="http://schemas.microsoft.com/office/2007/relationships/hdphoto" Target="../media/hdphoto2.wdp"/><Relationship Id="rId9" Type="http://schemas.openxmlformats.org/officeDocument/2006/relationships/oleObject" Target="../embeddings/oleObject5.bin"/><Relationship Id="rId14" Type="http://schemas.microsoft.com/office/2007/relationships/hdphoto" Target="../media/hdphoto5.wdp"/></Relationships>
</file>

<file path=ppt/slides/_rels/slide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0.tiff"/></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tiff"/><Relationship Id="rId1" Type="http://schemas.openxmlformats.org/officeDocument/2006/relationships/slideLayout" Target="../slideLayouts/slideLayout2.xml"/><Relationship Id="rId4" Type="http://schemas.microsoft.com/office/2007/relationships/hdphoto" Target="../media/hdphoto7.wdp"/></Relationships>
</file>

<file path=ppt/slides/_rels/slide8.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4.tiff"/></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tiff"/><Relationship Id="rId1" Type="http://schemas.openxmlformats.org/officeDocument/2006/relationships/slideLayout" Target="../slideLayouts/slideLayout2.xml"/><Relationship Id="rId4" Type="http://schemas.microsoft.com/office/2007/relationships/hdphoto" Target="../media/hdphoto9.wdp"/></Relationships>
</file>

<file path=ppt/slides/_rels/slide10.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29.tiff"/><Relationship Id="rId4" Type="http://schemas.openxmlformats.org/officeDocument/2006/relationships/image" Target="../media/image28.tiff"/></Relationships>
</file>

<file path=ppt/slides/_rels/slide11.xml.rels><?xml version="1.0" encoding="UTF-8" standalone="yes"?>
<Relationships xmlns="http://schemas.openxmlformats.org/package/2006/relationships"><Relationship Id="rId8" Type="http://schemas.openxmlformats.org/officeDocument/2006/relationships/image" Target="../media/image33.png"/><Relationship Id="rId3" Type="http://schemas.microsoft.com/office/2007/relationships/hdphoto" Target="../media/hdphoto11.wdp"/><Relationship Id="rId7" Type="http://schemas.microsoft.com/office/2007/relationships/hdphoto" Target="../media/hdphoto13.wdp"/><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2.png"/><Relationship Id="rId11" Type="http://schemas.microsoft.com/office/2007/relationships/hdphoto" Target="../media/hdphoto15.wdp"/><Relationship Id="rId5" Type="http://schemas.microsoft.com/office/2007/relationships/hdphoto" Target="../media/hdphoto12.wdp"/><Relationship Id="rId10" Type="http://schemas.openxmlformats.org/officeDocument/2006/relationships/image" Target="../media/image34.png"/><Relationship Id="rId4" Type="http://schemas.openxmlformats.org/officeDocument/2006/relationships/image" Target="../media/image31.png"/><Relationship Id="rId9" Type="http://schemas.microsoft.com/office/2007/relationships/hdphoto" Target="../media/hdphoto14.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41C68DF-71B9-483F-98F9-688340C68519}"/>
              </a:ext>
            </a:extLst>
          </p:cNvPr>
          <p:cNvSpPr/>
          <p:nvPr/>
        </p:nvSpPr>
        <p:spPr>
          <a:xfrm>
            <a:off x="598714" y="1331302"/>
            <a:ext cx="10994572" cy="4524315"/>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Quantitative proteomics reveal lineage-specific protein profiles in iPSC-derived </a:t>
            </a:r>
            <a:r>
              <a:rPr lang="en-US" b="1" dirty="0" err="1">
                <a:latin typeface="Arial" panose="020B0604020202020204" pitchFamily="34" charset="0"/>
                <a:cs typeface="Arial" panose="020B0604020202020204" pitchFamily="34" charset="0"/>
              </a:rPr>
              <a:t>Marfan</a:t>
            </a:r>
            <a:r>
              <a:rPr lang="en-US" b="1" dirty="0">
                <a:latin typeface="Arial" panose="020B0604020202020204" pitchFamily="34" charset="0"/>
                <a:cs typeface="Arial" panose="020B0604020202020204" pitchFamily="34" charset="0"/>
              </a:rPr>
              <a:t> syndrome smooth muscle cells</a:t>
            </a:r>
          </a:p>
          <a:p>
            <a:r>
              <a:rPr lang="en-US" dirty="0">
                <a:latin typeface="Arial" panose="020B0604020202020204" pitchFamily="34" charset="0"/>
                <a:cs typeface="Arial" panose="020B0604020202020204" pitchFamily="34" charset="0"/>
              </a:rPr>
              <a:t> </a:t>
            </a:r>
          </a:p>
          <a:p>
            <a:r>
              <a:rPr lang="en-US" dirty="0">
                <a:latin typeface="Arial" panose="020B0604020202020204" pitchFamily="34" charset="0"/>
                <a:cs typeface="Arial" panose="020B0604020202020204" pitchFamily="34" charset="0"/>
              </a:rPr>
              <a:t>Cristiana Iosef</a:t>
            </a:r>
            <a:r>
              <a:rPr lang="en-US" baseline="30000" dirty="0">
                <a:latin typeface="Arial" panose="020B0604020202020204" pitchFamily="34" charset="0"/>
                <a:cs typeface="Arial" panose="020B0604020202020204" pitchFamily="34" charset="0"/>
              </a:rPr>
              <a:t>1</a:t>
            </a:r>
            <a:r>
              <a:rPr lang="en-US" dirty="0">
                <a:latin typeface="Arial" panose="020B0604020202020204" pitchFamily="34" charset="0"/>
                <a:cs typeface="Arial" panose="020B0604020202020204" pitchFamily="34" charset="0"/>
              </a:rPr>
              <a:t>, Albert J. Pedroza</a:t>
            </a:r>
            <a:r>
              <a:rPr lang="en-US" baseline="30000" dirty="0">
                <a:latin typeface="Arial" panose="020B0604020202020204" pitchFamily="34" charset="0"/>
                <a:cs typeface="Arial" panose="020B0604020202020204" pitchFamily="34" charset="0"/>
              </a:rPr>
              <a:t>1</a:t>
            </a:r>
            <a:r>
              <a:rPr lang="en-US" dirty="0">
                <a:latin typeface="Arial" panose="020B0604020202020204" pitchFamily="34" charset="0"/>
                <a:cs typeface="Arial" panose="020B0604020202020204" pitchFamily="34" charset="0"/>
              </a:rPr>
              <a:t>, Jason Z. Cui</a:t>
            </a:r>
            <a:r>
              <a:rPr lang="en-US" baseline="30000" dirty="0">
                <a:latin typeface="Arial" panose="020B0604020202020204" pitchFamily="34" charset="0"/>
                <a:cs typeface="Arial" panose="020B0604020202020204" pitchFamily="34" charset="0"/>
              </a:rPr>
              <a:t>1</a:t>
            </a:r>
            <a:r>
              <a:rPr lang="en-US" dirty="0">
                <a:latin typeface="Arial" panose="020B0604020202020204" pitchFamily="34" charset="0"/>
                <a:cs typeface="Arial" panose="020B0604020202020204" pitchFamily="34" charset="0"/>
              </a:rPr>
              <a:t>, Alex R. Dalal</a:t>
            </a:r>
            <a:r>
              <a:rPr lang="en-US" baseline="30000" dirty="0">
                <a:latin typeface="Arial" panose="020B0604020202020204" pitchFamily="34" charset="0"/>
                <a:cs typeface="Arial" panose="020B0604020202020204" pitchFamily="34" charset="0"/>
              </a:rPr>
              <a:t>1</a:t>
            </a:r>
            <a:r>
              <a:rPr lang="en-US" dirty="0">
                <a:latin typeface="Arial" panose="020B0604020202020204" pitchFamily="34" charset="0"/>
                <a:cs typeface="Arial" panose="020B0604020202020204" pitchFamily="34" charset="0"/>
              </a:rPr>
              <a:t>, Mamoru Arakawa</a:t>
            </a:r>
            <a:r>
              <a:rPr lang="en-US" baseline="30000" dirty="0">
                <a:latin typeface="Arial" panose="020B0604020202020204" pitchFamily="34" charset="0"/>
                <a:cs typeface="Arial" panose="020B0604020202020204" pitchFamily="34" charset="0"/>
              </a:rPr>
              <a:t>1</a:t>
            </a:r>
            <a:r>
              <a:rPr lang="en-US" dirty="0">
                <a:latin typeface="Arial" panose="020B0604020202020204" pitchFamily="34" charset="0"/>
                <a:cs typeface="Arial" panose="020B0604020202020204" pitchFamily="34" charset="0"/>
              </a:rPr>
              <a:t>, Yasushi Tashima</a:t>
            </a:r>
            <a:r>
              <a:rPr lang="en-US" baseline="30000" dirty="0">
                <a:latin typeface="Arial" panose="020B0604020202020204" pitchFamily="34" charset="0"/>
                <a:cs typeface="Arial" panose="020B0604020202020204" pitchFamily="34" charset="0"/>
              </a:rPr>
              <a:t>1</a:t>
            </a:r>
            <a:r>
              <a:rPr lang="en-US" dirty="0">
                <a:latin typeface="Arial" panose="020B0604020202020204" pitchFamily="34" charset="0"/>
                <a:cs typeface="Arial" panose="020B0604020202020204" pitchFamily="34" charset="0"/>
              </a:rPr>
              <a:t>, Tiffany K. Koyano</a:t>
            </a:r>
            <a:r>
              <a:rPr lang="en-US" baseline="30000" dirty="0">
                <a:latin typeface="Arial" panose="020B0604020202020204" pitchFamily="34" charset="0"/>
                <a:cs typeface="Arial" panose="020B0604020202020204" pitchFamily="34" charset="0"/>
              </a:rPr>
              <a:t>1</a:t>
            </a:r>
            <a:r>
              <a:rPr lang="en-US" dirty="0">
                <a:latin typeface="Arial" panose="020B0604020202020204" pitchFamily="34" charset="0"/>
                <a:cs typeface="Arial" panose="020B0604020202020204" pitchFamily="34" charset="0"/>
              </a:rPr>
              <a:t>, Grayson Burdon</a:t>
            </a:r>
            <a:r>
              <a:rPr lang="en-US" baseline="30000" dirty="0">
                <a:latin typeface="Arial" panose="020B0604020202020204" pitchFamily="34" charset="0"/>
                <a:cs typeface="Arial" panose="020B0604020202020204" pitchFamily="34" charset="0"/>
              </a:rPr>
              <a:t>1</a:t>
            </a:r>
            <a:r>
              <a:rPr lang="en-US" dirty="0">
                <a:latin typeface="Arial" panose="020B0604020202020204" pitchFamily="34" charset="0"/>
                <a:cs typeface="Arial" panose="020B0604020202020204" pitchFamily="34" charset="0"/>
              </a:rPr>
              <a:t>, Samantha M.P. Churovich</a:t>
            </a:r>
            <a:r>
              <a:rPr lang="en-US" baseline="30000" dirty="0">
                <a:latin typeface="Arial" panose="020B0604020202020204" pitchFamily="34" charset="0"/>
                <a:cs typeface="Arial" panose="020B0604020202020204" pitchFamily="34" charset="0"/>
              </a:rPr>
              <a:t>1</a:t>
            </a:r>
            <a:r>
              <a:rPr lang="en-US" dirty="0">
                <a:latin typeface="Arial" panose="020B0604020202020204" pitchFamily="34" charset="0"/>
                <a:cs typeface="Arial" panose="020B0604020202020204" pitchFamily="34" charset="0"/>
              </a:rPr>
              <a:t>, Joshua O. Orrick</a:t>
            </a:r>
            <a:r>
              <a:rPr lang="en-US" baseline="30000" dirty="0">
                <a:latin typeface="Arial" panose="020B0604020202020204" pitchFamily="34" charset="0"/>
                <a:cs typeface="Arial" panose="020B0604020202020204" pitchFamily="34" charset="0"/>
              </a:rPr>
              <a:t>1</a:t>
            </a:r>
            <a:r>
              <a:rPr lang="en-US" dirty="0">
                <a:latin typeface="Arial" panose="020B0604020202020204" pitchFamily="34" charset="0"/>
                <a:cs typeface="Arial" panose="020B0604020202020204" pitchFamily="34" charset="0"/>
              </a:rPr>
              <a:t>, Mitchel Pariani</a:t>
            </a:r>
            <a:r>
              <a:rPr lang="en-US" baseline="30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 and Michael P. Fischbein</a:t>
            </a:r>
            <a:r>
              <a:rPr lang="en-US" baseline="30000" dirty="0">
                <a:latin typeface="Arial" panose="020B0604020202020204" pitchFamily="34" charset="0"/>
                <a:cs typeface="Arial" panose="020B0604020202020204" pitchFamily="34" charset="0"/>
              </a:rPr>
              <a:t>1</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a:t>
            </a:r>
          </a:p>
          <a:p>
            <a:r>
              <a:rPr lang="en-US" dirty="0">
                <a:latin typeface="Arial" panose="020B0604020202020204" pitchFamily="34" charset="0"/>
                <a:cs typeface="Arial" panose="020B0604020202020204" pitchFamily="34" charset="0"/>
              </a:rPr>
              <a:t>1Department of Cardiothoracic Surgery, Stanford University, Stanford, CA</a:t>
            </a:r>
          </a:p>
          <a:p>
            <a:r>
              <a:rPr lang="en-US" dirty="0">
                <a:latin typeface="Arial" panose="020B0604020202020204" pitchFamily="34" charset="0"/>
                <a:cs typeface="Arial" panose="020B0604020202020204" pitchFamily="34" charset="0"/>
              </a:rPr>
              <a:t>2Department of Pediatrics-Genetics, Stanford University, Stanford, CA</a:t>
            </a:r>
          </a:p>
          <a:p>
            <a:r>
              <a:rPr lang="en-US" dirty="0">
                <a:latin typeface="Arial" panose="020B0604020202020204" pitchFamily="34" charset="0"/>
                <a:cs typeface="Arial" panose="020B0604020202020204" pitchFamily="34" charset="0"/>
              </a:rPr>
              <a:t> </a:t>
            </a:r>
          </a:p>
          <a:p>
            <a:r>
              <a:rPr lang="en-US" dirty="0">
                <a:latin typeface="Arial" panose="020B0604020202020204" pitchFamily="34" charset="0"/>
                <a:cs typeface="Arial" panose="020B0604020202020204" pitchFamily="34" charset="0"/>
              </a:rPr>
              <a:t>Corresponding Author:</a:t>
            </a:r>
          </a:p>
          <a:p>
            <a:r>
              <a:rPr lang="en-US" dirty="0">
                <a:latin typeface="Arial" panose="020B0604020202020204" pitchFamily="34" charset="0"/>
                <a:cs typeface="Arial" panose="020B0604020202020204" pitchFamily="34" charset="0"/>
              </a:rPr>
              <a:t>Michael P. Fischbein, M.D., Ph.D.</a:t>
            </a:r>
          </a:p>
          <a:p>
            <a:r>
              <a:rPr lang="en-US" dirty="0">
                <a:latin typeface="Arial" panose="020B0604020202020204" pitchFamily="34" charset="0"/>
                <a:cs typeface="Arial" panose="020B0604020202020204" pitchFamily="34" charset="0"/>
              </a:rPr>
              <a:t>Associate Professor, Stanford University Department of Cardiothoracic Surgery.</a:t>
            </a:r>
          </a:p>
          <a:p>
            <a:r>
              <a:rPr lang="en-US" dirty="0">
                <a:latin typeface="Arial" panose="020B0604020202020204" pitchFamily="34" charset="0"/>
                <a:cs typeface="Arial" panose="020B0604020202020204" pitchFamily="34" charset="0"/>
              </a:rPr>
              <a:t>300 Pasteur Dr, Falk CVRB, Stanford, CA 94305.</a:t>
            </a:r>
          </a:p>
          <a:p>
            <a:r>
              <a:rPr lang="en-US" dirty="0">
                <a:latin typeface="Arial" panose="020B0604020202020204" pitchFamily="34" charset="0"/>
                <a:cs typeface="Arial" panose="020B0604020202020204" pitchFamily="34" charset="0"/>
              </a:rPr>
              <a:t>(650) 721-2552</a:t>
            </a:r>
          </a:p>
          <a:p>
            <a:r>
              <a:rPr lang="en-US" dirty="0">
                <a:latin typeface="Arial" panose="020B0604020202020204" pitchFamily="34" charset="0"/>
                <a:cs typeface="Arial" panose="020B0604020202020204" pitchFamily="34" charset="0"/>
              </a:rPr>
              <a:t>mfischbe@stanford.edu</a:t>
            </a:r>
          </a:p>
        </p:txBody>
      </p:sp>
    </p:spTree>
    <p:extLst>
      <p:ext uri="{BB962C8B-B14F-4D97-AF65-F5344CB8AC3E}">
        <p14:creationId xmlns:p14="http://schemas.microsoft.com/office/powerpoint/2010/main" val="538007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B3CF277-191B-4878-A7B8-AADEDD88ECB7}"/>
              </a:ext>
            </a:extLst>
          </p:cNvPr>
          <p:cNvSpPr/>
          <p:nvPr/>
        </p:nvSpPr>
        <p:spPr>
          <a:xfrm>
            <a:off x="1005192" y="1787375"/>
            <a:ext cx="10132978" cy="3259803"/>
          </a:xfrm>
          <a:prstGeom prst="rect">
            <a:avLst/>
          </a:prstGeom>
        </p:spPr>
        <p:txBody>
          <a:bodyPr wrap="square">
            <a:spAutoFit/>
          </a:bodyPr>
          <a:lstStyle/>
          <a:p>
            <a:pPr marL="342900" marR="0" lvl="0" indent="-342900" algn="just">
              <a:lnSpc>
                <a:spcPct val="115000"/>
              </a:lnSpc>
              <a:spcBef>
                <a:spcPts val="0"/>
              </a:spcBef>
              <a:spcAft>
                <a:spcPts val="0"/>
              </a:spcAft>
              <a:buFont typeface="Symbol" panose="05050102010706020507" pitchFamily="18" charset="2"/>
              <a:buChar char=""/>
            </a:pPr>
            <a:r>
              <a:rPr lang="en-US" sz="1200" dirty="0">
                <a:latin typeface="Arial" panose="020B0604020202020204" pitchFamily="34" charset="0"/>
                <a:ea typeface="Times New Roman" panose="02020603050405020304" pitchFamily="18" charset="0"/>
                <a:cs typeface="Arial" panose="020B0604020202020204" pitchFamily="34" charset="0"/>
              </a:rPr>
              <a:t>To obtain the western blots presented in Figure 4 Protein lysates from each specimen have been aliquoted in three pools which were resolved by SDS-PAGE as follows: pool-1 lead to mannose receptor 2 (MRC2) and Collagen (COL1A1) blotting; pool-2 led to integrin alpha V and tropomyosin (TPM3) blotting and pool-3  served for MMP2 assessments.</a:t>
            </a:r>
            <a:endParaRPr lang="en-US" sz="1200" dirty="0">
              <a:latin typeface="Arial" panose="020B0604020202020204" pitchFamily="34" charset="0"/>
              <a:ea typeface="Calibri" panose="020F0502020204030204" pitchFamily="34" charset="0"/>
              <a:cs typeface="Arial" panose="020B0604020202020204" pitchFamily="34" charset="0"/>
            </a:endParaRPr>
          </a:p>
          <a:p>
            <a:pPr marL="342900" marR="0" lvl="0" indent="-342900" algn="just">
              <a:lnSpc>
                <a:spcPct val="115000"/>
              </a:lnSpc>
              <a:spcBef>
                <a:spcPts val="0"/>
              </a:spcBef>
              <a:spcAft>
                <a:spcPts val="0"/>
              </a:spcAft>
              <a:buFont typeface="Symbol" panose="05050102010706020507" pitchFamily="18" charset="2"/>
              <a:buChar char=""/>
            </a:pPr>
            <a:r>
              <a:rPr lang="en-US" sz="1200" dirty="0">
                <a:latin typeface="Arial" panose="020B0604020202020204" pitchFamily="34" charset="0"/>
                <a:ea typeface="Times New Roman" panose="02020603050405020304" pitchFamily="18" charset="0"/>
                <a:cs typeface="Arial" panose="020B0604020202020204" pitchFamily="34" charset="0"/>
              </a:rPr>
              <a:t>Majority of the markers investigated and presented in Figure 4 are high molecular weight (&gt;100Kdal). Calibration of the electrophoresis and immune-blot conditions are particularly difficult when multiplex blot is required. In our case, blotting both the high molecular weight markers (collagen, mannose receptor 2 or integrin alpha V) with the loading control (GAPDH) on the same membrane is practically impossible. The long time period necessary for electrophoresis and also for electro-transfer significantly reduces the amount of low molecular weigh proteins, such as GAPDH. Thus, we proceeded with the GAPDH blot separately which sometimes led to small imperfections in matching the size/form/shape of the western blot bands.</a:t>
            </a:r>
            <a:endParaRPr lang="en-US" sz="1200" dirty="0">
              <a:latin typeface="Arial" panose="020B0604020202020204" pitchFamily="34" charset="0"/>
              <a:ea typeface="Calibri" panose="020F0502020204030204" pitchFamily="34" charset="0"/>
              <a:cs typeface="Arial" panose="020B0604020202020204" pitchFamily="34" charset="0"/>
            </a:endParaRPr>
          </a:p>
          <a:p>
            <a:pPr marL="342900" marR="0" lvl="0" indent="-342900" algn="just">
              <a:lnSpc>
                <a:spcPct val="115000"/>
              </a:lnSpc>
              <a:spcBef>
                <a:spcPts val="0"/>
              </a:spcBef>
              <a:spcAft>
                <a:spcPts val="0"/>
              </a:spcAft>
              <a:buFont typeface="Symbol" panose="05050102010706020507" pitchFamily="18" charset="2"/>
              <a:buChar char=""/>
            </a:pPr>
            <a:r>
              <a:rPr lang="en-US" sz="1200" dirty="0">
                <a:latin typeface="Arial" panose="020B0604020202020204" pitchFamily="34" charset="0"/>
                <a:ea typeface="Times New Roman" panose="02020603050405020304" pitchFamily="18" charset="0"/>
                <a:cs typeface="Arial" panose="020B0604020202020204" pitchFamily="34" charset="0"/>
              </a:rPr>
              <a:t>Furthermore, we explored regulatory proteins which have significantly disproportionated expression compared to the housekeeping proteins such as GAPDH or Vinculin, thus, the long exposure time needed to reveal the signal given by the high molecular weight proteins leads to oversaturation of the housekeeping protein signal. We consider that comparisons at different exposure times are never recommended.</a:t>
            </a:r>
            <a:endParaRPr lang="en-US" sz="1200" dirty="0">
              <a:latin typeface="Arial" panose="020B0604020202020204" pitchFamily="34" charset="0"/>
              <a:ea typeface="Calibri" panose="020F0502020204030204" pitchFamily="34" charset="0"/>
              <a:cs typeface="Arial" panose="020B0604020202020204" pitchFamily="34" charset="0"/>
            </a:endParaRPr>
          </a:p>
          <a:p>
            <a:pPr marL="342900" marR="0" lvl="0" indent="-342900" algn="just">
              <a:lnSpc>
                <a:spcPct val="115000"/>
              </a:lnSpc>
              <a:spcBef>
                <a:spcPts val="0"/>
              </a:spcBef>
              <a:spcAft>
                <a:spcPts val="0"/>
              </a:spcAft>
              <a:buFont typeface="Symbol" panose="05050102010706020507" pitchFamily="18" charset="2"/>
              <a:buChar char=""/>
            </a:pPr>
            <a:r>
              <a:rPr lang="en-US" sz="1200" dirty="0">
                <a:latin typeface="Arial" panose="020B0604020202020204" pitchFamily="34" charset="0"/>
                <a:ea typeface="Calibri" panose="020F0502020204030204" pitchFamily="34" charset="0"/>
                <a:cs typeface="Arial" panose="020B0604020202020204" pitchFamily="34" charset="0"/>
              </a:rPr>
              <a:t>SDS-PAGE: Total protein per lane: 15ug; Bi-Tris 10% </a:t>
            </a:r>
            <a:r>
              <a:rPr lang="en-US" sz="1200" dirty="0" err="1">
                <a:latin typeface="Arial" panose="020B0604020202020204" pitchFamily="34" charset="0"/>
                <a:ea typeface="Calibri" panose="020F0502020204030204" pitchFamily="34" charset="0"/>
                <a:cs typeface="Arial" panose="020B0604020202020204" pitchFamily="34" charset="0"/>
              </a:rPr>
              <a:t>NuPAGE</a:t>
            </a:r>
            <a:r>
              <a:rPr lang="en-US" sz="1200" dirty="0">
                <a:latin typeface="Arial" panose="020B0604020202020204" pitchFamily="34" charset="0"/>
                <a:ea typeface="Calibri" panose="020F0502020204030204" pitchFamily="34" charset="0"/>
                <a:cs typeface="Arial" panose="020B0604020202020204" pitchFamily="34" charset="0"/>
              </a:rPr>
              <a:t> gels; Run: 120V Constant Voltage; Time 2hr</a:t>
            </a:r>
          </a:p>
          <a:p>
            <a:pPr marL="342900" marR="0" lvl="0" indent="-342900" algn="just">
              <a:lnSpc>
                <a:spcPct val="115000"/>
              </a:lnSpc>
              <a:spcBef>
                <a:spcPts val="0"/>
              </a:spcBef>
              <a:spcAft>
                <a:spcPts val="0"/>
              </a:spcAft>
              <a:buFont typeface="Symbol" panose="05050102010706020507" pitchFamily="18" charset="2"/>
              <a:buChar char=""/>
            </a:pPr>
            <a:r>
              <a:rPr lang="en-US" sz="1200" dirty="0">
                <a:latin typeface="Arial" panose="020B0604020202020204" pitchFamily="34" charset="0"/>
                <a:ea typeface="Calibri" panose="020F0502020204030204" pitchFamily="34" charset="0"/>
                <a:cs typeface="Arial" panose="020B0604020202020204" pitchFamily="34" charset="0"/>
              </a:rPr>
              <a:t>Electro-transfer: Run: 30V; Duration: 2.5 </a:t>
            </a:r>
            <a:r>
              <a:rPr lang="en-US" sz="1200" dirty="0" err="1">
                <a:latin typeface="Arial" panose="020B0604020202020204" pitchFamily="34" charset="0"/>
                <a:ea typeface="Calibri" panose="020F0502020204030204" pitchFamily="34" charset="0"/>
                <a:cs typeface="Arial" panose="020B0604020202020204" pitchFamily="34" charset="0"/>
              </a:rPr>
              <a:t>hrs</a:t>
            </a:r>
            <a:r>
              <a:rPr lang="en-US" sz="1200" dirty="0">
                <a:latin typeface="Arial" panose="020B0604020202020204" pitchFamily="34" charset="0"/>
                <a:ea typeface="Calibri" panose="020F0502020204030204" pitchFamily="34" charset="0"/>
                <a:cs typeface="Arial" panose="020B0604020202020204" pitchFamily="34" charset="0"/>
              </a:rPr>
              <a:t> for all markers except TPM3 and GAPDH (1hr)</a:t>
            </a:r>
          </a:p>
          <a:p>
            <a:pPr marL="342900" marR="0" lvl="0" indent="-342900" algn="just">
              <a:lnSpc>
                <a:spcPct val="115000"/>
              </a:lnSpc>
              <a:spcBef>
                <a:spcPts val="0"/>
              </a:spcBef>
              <a:spcAft>
                <a:spcPts val="0"/>
              </a:spcAft>
              <a:buFont typeface="Symbol" panose="05050102010706020507" pitchFamily="18" charset="2"/>
              <a:buChar char=""/>
            </a:pPr>
            <a:endParaRPr lang="en-US" sz="1200" dirty="0">
              <a:latin typeface="Arial" panose="020B0604020202020204" pitchFamily="34" charset="0"/>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AEC243BD-8A16-47DA-AA9B-0D8159D5608D}"/>
              </a:ext>
            </a:extLst>
          </p:cNvPr>
          <p:cNvSpPr txBox="1"/>
          <p:nvPr/>
        </p:nvSpPr>
        <p:spPr>
          <a:xfrm>
            <a:off x="4212076" y="856034"/>
            <a:ext cx="3553089"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Technical notes on Figures 4-5</a:t>
            </a:r>
          </a:p>
        </p:txBody>
      </p:sp>
    </p:spTree>
    <p:extLst>
      <p:ext uri="{BB962C8B-B14F-4D97-AF65-F5344CB8AC3E}">
        <p14:creationId xmlns:p14="http://schemas.microsoft.com/office/powerpoint/2010/main" val="2620590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BD4A9B-EE9A-472E-A5C2-C86B1A930165}"/>
              </a:ext>
            </a:extLst>
          </p:cNvPr>
          <p:cNvSpPr txBox="1"/>
          <p:nvPr/>
        </p:nvSpPr>
        <p:spPr>
          <a:xfrm>
            <a:off x="2292331" y="1316841"/>
            <a:ext cx="881973"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LM SMC</a:t>
            </a:r>
          </a:p>
        </p:txBody>
      </p:sp>
      <p:sp>
        <p:nvSpPr>
          <p:cNvPr id="3" name="TextBox 2">
            <a:extLst>
              <a:ext uri="{FF2B5EF4-FFF2-40B4-BE49-F238E27FC236}">
                <a16:creationId xmlns:a16="http://schemas.microsoft.com/office/drawing/2014/main" id="{640D572C-E22F-43B4-8E2D-9702B6371829}"/>
              </a:ext>
            </a:extLst>
          </p:cNvPr>
          <p:cNvSpPr txBox="1"/>
          <p:nvPr/>
        </p:nvSpPr>
        <p:spPr>
          <a:xfrm>
            <a:off x="3208368" y="1325312"/>
            <a:ext cx="893193"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NC SMC</a:t>
            </a:r>
          </a:p>
        </p:txBody>
      </p:sp>
      <p:sp>
        <p:nvSpPr>
          <p:cNvPr id="4" name="TextBox 3">
            <a:extLst>
              <a:ext uri="{FF2B5EF4-FFF2-40B4-BE49-F238E27FC236}">
                <a16:creationId xmlns:a16="http://schemas.microsoft.com/office/drawing/2014/main" id="{F48A4A89-1741-4D26-A446-FB4A82B349B7}"/>
              </a:ext>
            </a:extLst>
          </p:cNvPr>
          <p:cNvSpPr txBox="1"/>
          <p:nvPr/>
        </p:nvSpPr>
        <p:spPr>
          <a:xfrm>
            <a:off x="2164817" y="1667784"/>
            <a:ext cx="1103187" cy="230832"/>
          </a:xfrm>
          <a:prstGeom prst="rect">
            <a:avLst/>
          </a:prstGeom>
          <a:noFill/>
        </p:spPr>
        <p:txBody>
          <a:bodyPr wrap="none" rtlCol="0">
            <a:spAutoFit/>
          </a:bodyPr>
          <a:lstStyle/>
          <a:p>
            <a:r>
              <a:rPr lang="en-US" sz="900" dirty="0"/>
              <a:t>CTR     Mild   Severe</a:t>
            </a:r>
          </a:p>
        </p:txBody>
      </p:sp>
      <p:sp>
        <p:nvSpPr>
          <p:cNvPr id="5" name="TextBox 4">
            <a:extLst>
              <a:ext uri="{FF2B5EF4-FFF2-40B4-BE49-F238E27FC236}">
                <a16:creationId xmlns:a16="http://schemas.microsoft.com/office/drawing/2014/main" id="{8B1A7CFD-F774-41B8-B43D-7852F7CEA83A}"/>
              </a:ext>
            </a:extLst>
          </p:cNvPr>
          <p:cNvSpPr txBox="1"/>
          <p:nvPr/>
        </p:nvSpPr>
        <p:spPr>
          <a:xfrm>
            <a:off x="3140538" y="1666888"/>
            <a:ext cx="1077539" cy="230832"/>
          </a:xfrm>
          <a:prstGeom prst="rect">
            <a:avLst/>
          </a:prstGeom>
          <a:noFill/>
        </p:spPr>
        <p:txBody>
          <a:bodyPr wrap="none" rtlCol="0">
            <a:spAutoFit/>
          </a:bodyPr>
          <a:lstStyle/>
          <a:p>
            <a:r>
              <a:rPr lang="en-US" sz="900" dirty="0"/>
              <a:t>CTR    Mild  Severe</a:t>
            </a:r>
          </a:p>
        </p:txBody>
      </p:sp>
      <p:sp>
        <p:nvSpPr>
          <p:cNvPr id="6" name="TextBox 5">
            <a:extLst>
              <a:ext uri="{FF2B5EF4-FFF2-40B4-BE49-F238E27FC236}">
                <a16:creationId xmlns:a16="http://schemas.microsoft.com/office/drawing/2014/main" id="{86F7182C-AAB7-46FA-B61A-6DED1C56AEFB}"/>
              </a:ext>
            </a:extLst>
          </p:cNvPr>
          <p:cNvSpPr txBox="1"/>
          <p:nvPr/>
        </p:nvSpPr>
        <p:spPr>
          <a:xfrm>
            <a:off x="1270389" y="1936186"/>
            <a:ext cx="900702" cy="646331"/>
          </a:xfrm>
          <a:prstGeom prst="rect">
            <a:avLst/>
          </a:prstGeom>
          <a:noFill/>
        </p:spPr>
        <p:txBody>
          <a:bodyPr wrap="square" rtlCol="0">
            <a:spAutoFit/>
          </a:bodyPr>
          <a:lstStyle/>
          <a:p>
            <a:r>
              <a:rPr lang="en-US" sz="900" b="1" dirty="0">
                <a:latin typeface="Arial" panose="020B0604020202020204" pitchFamily="34" charset="0"/>
                <a:cs typeface="Arial" panose="020B0604020202020204" pitchFamily="34" charset="0"/>
              </a:rPr>
              <a:t>MRC2</a:t>
            </a:r>
          </a:p>
          <a:p>
            <a:r>
              <a:rPr lang="en-US" sz="900" dirty="0">
                <a:latin typeface="Arial" panose="020B0604020202020204" pitchFamily="34" charset="0"/>
                <a:cs typeface="Arial" panose="020B0604020202020204" pitchFamily="34" charset="0"/>
              </a:rPr>
              <a:t>MW~180KD</a:t>
            </a:r>
          </a:p>
          <a:p>
            <a:r>
              <a:rPr lang="en-US" sz="900" dirty="0">
                <a:latin typeface="Arial" panose="020B0604020202020204" pitchFamily="34" charset="0"/>
                <a:cs typeface="Arial" panose="020B0604020202020204" pitchFamily="34" charset="0"/>
              </a:rPr>
              <a:t>Ab181075</a:t>
            </a:r>
          </a:p>
          <a:p>
            <a:r>
              <a:rPr lang="en-US" sz="900" dirty="0" err="1">
                <a:latin typeface="Arial" panose="020B0604020202020204" pitchFamily="34" charset="0"/>
                <a:cs typeface="Arial" panose="020B0604020202020204" pitchFamily="34" charset="0"/>
              </a:rPr>
              <a:t>Dil</a:t>
            </a:r>
            <a:r>
              <a:rPr lang="en-US" sz="900" dirty="0">
                <a:latin typeface="Arial" panose="020B0604020202020204" pitchFamily="34" charset="0"/>
                <a:cs typeface="Arial" panose="020B0604020202020204" pitchFamily="34" charset="0"/>
              </a:rPr>
              <a:t>: 1/300</a:t>
            </a:r>
          </a:p>
        </p:txBody>
      </p:sp>
      <p:pic>
        <p:nvPicPr>
          <p:cNvPr id="7" name="Picture 6">
            <a:extLst>
              <a:ext uri="{FF2B5EF4-FFF2-40B4-BE49-F238E27FC236}">
                <a16:creationId xmlns:a16="http://schemas.microsoft.com/office/drawing/2014/main" id="{93927A24-82D4-4F5A-AEBC-90EB18271C2D}"/>
              </a:ext>
            </a:extLst>
          </p:cNvPr>
          <p:cNvPicPr>
            <a:picLocks noChangeAspect="1"/>
          </p:cNvPicPr>
          <p:nvPr/>
        </p:nvPicPr>
        <p:blipFill>
          <a:blip r:embed="rId3"/>
          <a:stretch>
            <a:fillRect/>
          </a:stretch>
        </p:blipFill>
        <p:spPr>
          <a:xfrm>
            <a:off x="2164817" y="1920813"/>
            <a:ext cx="1921456" cy="1123736"/>
          </a:xfrm>
          <a:prstGeom prst="rect">
            <a:avLst/>
          </a:prstGeom>
          <a:ln>
            <a:solidFill>
              <a:schemeClr val="tx1"/>
            </a:solidFill>
          </a:ln>
        </p:spPr>
      </p:pic>
      <p:cxnSp>
        <p:nvCxnSpPr>
          <p:cNvPr id="8" name="Straight Connector 7">
            <a:extLst>
              <a:ext uri="{FF2B5EF4-FFF2-40B4-BE49-F238E27FC236}">
                <a16:creationId xmlns:a16="http://schemas.microsoft.com/office/drawing/2014/main" id="{72A6DD8B-A69E-4E4E-8E64-5795EACABD39}"/>
              </a:ext>
            </a:extLst>
          </p:cNvPr>
          <p:cNvCxnSpPr>
            <a:cxnSpLocks/>
          </p:cNvCxnSpPr>
          <p:nvPr/>
        </p:nvCxnSpPr>
        <p:spPr>
          <a:xfrm>
            <a:off x="2241562" y="1633089"/>
            <a:ext cx="95612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AA61ECB-71A1-4FFA-BF3E-A83A199DDD17}"/>
              </a:ext>
            </a:extLst>
          </p:cNvPr>
          <p:cNvCxnSpPr>
            <a:cxnSpLocks/>
          </p:cNvCxnSpPr>
          <p:nvPr/>
        </p:nvCxnSpPr>
        <p:spPr>
          <a:xfrm>
            <a:off x="3291396" y="1628068"/>
            <a:ext cx="8101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ED5BA94F-DADA-4CE1-A0D5-EADBC9AC315D}"/>
              </a:ext>
            </a:extLst>
          </p:cNvPr>
          <p:cNvSpPr/>
          <p:nvPr/>
        </p:nvSpPr>
        <p:spPr>
          <a:xfrm>
            <a:off x="2164817" y="1920813"/>
            <a:ext cx="1917149" cy="314582"/>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a:extLst>
              <a:ext uri="{FF2B5EF4-FFF2-40B4-BE49-F238E27FC236}">
                <a16:creationId xmlns:a16="http://schemas.microsoft.com/office/drawing/2014/main" id="{89E3DADC-E47C-420F-9885-3C102A85750C}"/>
              </a:ext>
            </a:extLst>
          </p:cNvPr>
          <p:cNvGraphicFramePr>
            <a:graphicFrameLocks noChangeAspect="1"/>
          </p:cNvGraphicFramePr>
          <p:nvPr/>
        </p:nvGraphicFramePr>
        <p:xfrm>
          <a:off x="4197854" y="1852781"/>
          <a:ext cx="1711329" cy="1654347"/>
        </p:xfrm>
        <a:graphic>
          <a:graphicData uri="http://schemas.openxmlformats.org/presentationml/2006/ole">
            <mc:AlternateContent xmlns:mc="http://schemas.openxmlformats.org/markup-compatibility/2006">
              <mc:Choice xmlns:v="urn:schemas-microsoft-com:vml" Requires="v">
                <p:oleObj spid="_x0000_s1066" name="Prism 7" r:id="rId4" imgW="3471348" imgH="3355915" progId="Prism7.Document">
                  <p:embed/>
                </p:oleObj>
              </mc:Choice>
              <mc:Fallback>
                <p:oleObj name="Prism 7" r:id="rId4" imgW="3471348" imgH="3355915" progId="Prism7.Document">
                  <p:embed/>
                  <p:pic>
                    <p:nvPicPr>
                      <p:cNvPr id="11" name="Object 10">
                        <a:extLst>
                          <a:ext uri="{FF2B5EF4-FFF2-40B4-BE49-F238E27FC236}">
                            <a16:creationId xmlns:a16="http://schemas.microsoft.com/office/drawing/2014/main" id="{89E3DADC-E47C-420F-9885-3C102A85750C}"/>
                          </a:ext>
                        </a:extLst>
                      </p:cNvPr>
                      <p:cNvPicPr/>
                      <p:nvPr/>
                    </p:nvPicPr>
                    <p:blipFill>
                      <a:blip r:embed="rId5"/>
                      <a:stretch>
                        <a:fillRect/>
                      </a:stretch>
                    </p:blipFill>
                    <p:spPr>
                      <a:xfrm>
                        <a:off x="4197854" y="1852781"/>
                        <a:ext cx="1711329" cy="1654347"/>
                      </a:xfrm>
                      <a:prstGeom prst="rect">
                        <a:avLst/>
                      </a:prstGeom>
                    </p:spPr>
                  </p:pic>
                </p:oleObj>
              </mc:Fallback>
            </mc:AlternateContent>
          </a:graphicData>
        </a:graphic>
      </p:graphicFrame>
      <p:pic>
        <p:nvPicPr>
          <p:cNvPr id="12" name="Picture 11">
            <a:extLst>
              <a:ext uri="{FF2B5EF4-FFF2-40B4-BE49-F238E27FC236}">
                <a16:creationId xmlns:a16="http://schemas.microsoft.com/office/drawing/2014/main" id="{44B6AF30-8D39-42A3-9E43-9D5F2EA7A535}"/>
              </a:ext>
            </a:extLst>
          </p:cNvPr>
          <p:cNvPicPr>
            <a:picLocks noChangeAspect="1"/>
          </p:cNvPicPr>
          <p:nvPr/>
        </p:nvPicPr>
        <p:blipFill>
          <a:blip r:embed="rId6"/>
          <a:stretch>
            <a:fillRect/>
          </a:stretch>
        </p:blipFill>
        <p:spPr>
          <a:xfrm>
            <a:off x="2082423" y="5025460"/>
            <a:ext cx="1917149" cy="871102"/>
          </a:xfrm>
          <a:prstGeom prst="rect">
            <a:avLst/>
          </a:prstGeom>
          <a:ln>
            <a:solidFill>
              <a:schemeClr val="tx1"/>
            </a:solidFill>
          </a:ln>
        </p:spPr>
      </p:pic>
      <p:sp>
        <p:nvSpPr>
          <p:cNvPr id="13" name="TextBox 12">
            <a:extLst>
              <a:ext uri="{FF2B5EF4-FFF2-40B4-BE49-F238E27FC236}">
                <a16:creationId xmlns:a16="http://schemas.microsoft.com/office/drawing/2014/main" id="{3D35EB5F-5831-4497-AD2C-8B24ACBA6577}"/>
              </a:ext>
            </a:extLst>
          </p:cNvPr>
          <p:cNvSpPr txBox="1"/>
          <p:nvPr/>
        </p:nvSpPr>
        <p:spPr>
          <a:xfrm>
            <a:off x="1227514" y="5022222"/>
            <a:ext cx="1248242" cy="646331"/>
          </a:xfrm>
          <a:prstGeom prst="rect">
            <a:avLst/>
          </a:prstGeom>
          <a:noFill/>
        </p:spPr>
        <p:txBody>
          <a:bodyPr wrap="square" rtlCol="0">
            <a:spAutoFit/>
          </a:bodyPr>
          <a:lstStyle/>
          <a:p>
            <a:r>
              <a:rPr lang="en-US" sz="900" b="1" dirty="0">
                <a:latin typeface="Arial" panose="020B0604020202020204" pitchFamily="34" charset="0"/>
                <a:cs typeface="Arial" panose="020B0604020202020204" pitchFamily="34" charset="0"/>
              </a:rPr>
              <a:t>COL1</a:t>
            </a:r>
          </a:p>
          <a:p>
            <a:r>
              <a:rPr lang="en-US" sz="900" dirty="0">
                <a:latin typeface="Arial" panose="020B0604020202020204" pitchFamily="34" charset="0"/>
                <a:cs typeface="Arial" panose="020B0604020202020204" pitchFamily="34" charset="0"/>
              </a:rPr>
              <a:t>MW~138KD</a:t>
            </a:r>
          </a:p>
          <a:p>
            <a:r>
              <a:rPr lang="en-US" sz="900" dirty="0">
                <a:latin typeface="Arial" panose="020B0604020202020204" pitchFamily="34" charset="0"/>
                <a:cs typeface="Arial" panose="020B0604020202020204" pitchFamily="34" charset="0"/>
              </a:rPr>
              <a:t>Ab6308</a:t>
            </a:r>
          </a:p>
          <a:p>
            <a:r>
              <a:rPr lang="en-US" sz="900" dirty="0">
                <a:latin typeface="Arial" panose="020B0604020202020204" pitchFamily="34" charset="0"/>
                <a:cs typeface="Arial" panose="020B0604020202020204" pitchFamily="34" charset="0"/>
              </a:rPr>
              <a:t>Dil:1/250</a:t>
            </a:r>
          </a:p>
        </p:txBody>
      </p:sp>
      <p:pic>
        <p:nvPicPr>
          <p:cNvPr id="14" name="Picture 13">
            <a:extLst>
              <a:ext uri="{FF2B5EF4-FFF2-40B4-BE49-F238E27FC236}">
                <a16:creationId xmlns:a16="http://schemas.microsoft.com/office/drawing/2014/main" id="{B48E299B-AB50-43B0-81D0-1ED199324E4C}"/>
              </a:ext>
            </a:extLst>
          </p:cNvPr>
          <p:cNvPicPr>
            <a:picLocks noChangeAspect="1"/>
          </p:cNvPicPr>
          <p:nvPr/>
        </p:nvPicPr>
        <p:blipFill>
          <a:blip r:embed="rId7">
            <a:grayscl/>
            <a:extLst>
              <a:ext uri="{BEBA8EAE-BF5A-486C-A8C5-ECC9F3942E4B}">
                <a14:imgProps xmlns:a14="http://schemas.microsoft.com/office/drawing/2010/main">
                  <a14:imgLayer r:embed="rId8">
                    <a14:imgEffect>
                      <a14:brightnessContrast bright="51000"/>
                    </a14:imgEffect>
                  </a14:imgLayer>
                </a14:imgProps>
              </a:ext>
            </a:extLst>
          </a:blip>
          <a:stretch>
            <a:fillRect/>
          </a:stretch>
        </p:blipFill>
        <p:spPr>
          <a:xfrm>
            <a:off x="2086995" y="5958011"/>
            <a:ext cx="1898480" cy="426138"/>
          </a:xfrm>
          <a:prstGeom prst="rect">
            <a:avLst/>
          </a:prstGeom>
          <a:ln>
            <a:solidFill>
              <a:schemeClr val="tx1"/>
            </a:solidFill>
          </a:ln>
        </p:spPr>
      </p:pic>
      <p:sp>
        <p:nvSpPr>
          <p:cNvPr id="15" name="Rectangle 14">
            <a:extLst>
              <a:ext uri="{FF2B5EF4-FFF2-40B4-BE49-F238E27FC236}">
                <a16:creationId xmlns:a16="http://schemas.microsoft.com/office/drawing/2014/main" id="{19CB4002-2D8D-44DE-979D-AED11CE9511C}"/>
              </a:ext>
            </a:extLst>
          </p:cNvPr>
          <p:cNvSpPr/>
          <p:nvPr/>
        </p:nvSpPr>
        <p:spPr>
          <a:xfrm>
            <a:off x="2086995" y="5044485"/>
            <a:ext cx="1904868" cy="314582"/>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A72280B-3790-4C90-AEEC-49410368497F}"/>
              </a:ext>
            </a:extLst>
          </p:cNvPr>
          <p:cNvSpPr/>
          <p:nvPr/>
        </p:nvSpPr>
        <p:spPr>
          <a:xfrm>
            <a:off x="1190469" y="5985220"/>
            <a:ext cx="912429" cy="646331"/>
          </a:xfrm>
          <a:prstGeom prst="rect">
            <a:avLst/>
          </a:prstGeom>
        </p:spPr>
        <p:txBody>
          <a:bodyPr wrap="square">
            <a:spAutoFit/>
          </a:bodyPr>
          <a:lstStyle/>
          <a:p>
            <a:r>
              <a:rPr lang="en-US" sz="900" b="1" dirty="0">
                <a:latin typeface="Arial" panose="020B0604020202020204" pitchFamily="34" charset="0"/>
                <a:cs typeface="Arial" panose="020B0604020202020204" pitchFamily="34" charset="0"/>
              </a:rPr>
              <a:t>GAPDH</a:t>
            </a:r>
          </a:p>
          <a:p>
            <a:r>
              <a:rPr lang="en-US" sz="900" dirty="0">
                <a:latin typeface="Arial" panose="020B0604020202020204" pitchFamily="34" charset="0"/>
                <a:cs typeface="Arial" panose="020B0604020202020204" pitchFamily="34" charset="0"/>
              </a:rPr>
              <a:t>MW~40-42KD</a:t>
            </a:r>
          </a:p>
          <a:p>
            <a:r>
              <a:rPr lang="en-US" sz="900" dirty="0">
                <a:latin typeface="Arial" panose="020B0604020202020204" pitchFamily="34" charset="0"/>
                <a:cs typeface="Arial" panose="020B0604020202020204" pitchFamily="34" charset="0"/>
              </a:rPr>
              <a:t>Ab181602</a:t>
            </a:r>
          </a:p>
          <a:p>
            <a:r>
              <a:rPr lang="en-US" sz="900" dirty="0" err="1">
                <a:latin typeface="Arial" panose="020B0604020202020204" pitchFamily="34" charset="0"/>
                <a:cs typeface="Arial" panose="020B0604020202020204" pitchFamily="34" charset="0"/>
              </a:rPr>
              <a:t>Dil</a:t>
            </a:r>
            <a:r>
              <a:rPr lang="en-US" sz="900" dirty="0">
                <a:latin typeface="Arial" panose="020B0604020202020204" pitchFamily="34" charset="0"/>
                <a:cs typeface="Arial" panose="020B0604020202020204" pitchFamily="34" charset="0"/>
              </a:rPr>
              <a:t>: 1/2000</a:t>
            </a:r>
          </a:p>
        </p:txBody>
      </p:sp>
      <p:graphicFrame>
        <p:nvGraphicFramePr>
          <p:cNvPr id="17" name="Object 16">
            <a:extLst>
              <a:ext uri="{FF2B5EF4-FFF2-40B4-BE49-F238E27FC236}">
                <a16:creationId xmlns:a16="http://schemas.microsoft.com/office/drawing/2014/main" id="{3C5BAD13-8B70-4DB0-A761-8A9493A25CDB}"/>
              </a:ext>
            </a:extLst>
          </p:cNvPr>
          <p:cNvGraphicFramePr>
            <a:graphicFrameLocks noChangeAspect="1"/>
          </p:cNvGraphicFramePr>
          <p:nvPr/>
        </p:nvGraphicFramePr>
        <p:xfrm>
          <a:off x="4023739" y="5022222"/>
          <a:ext cx="1701965" cy="1640570"/>
        </p:xfrm>
        <a:graphic>
          <a:graphicData uri="http://schemas.openxmlformats.org/presentationml/2006/ole">
            <mc:AlternateContent xmlns:mc="http://schemas.openxmlformats.org/markup-compatibility/2006">
              <mc:Choice xmlns:v="urn:schemas-microsoft-com:vml" Requires="v">
                <p:oleObj spid="_x0000_s1067" name="Prism 7" r:id="rId9" imgW="3476030" imgH="3351233" progId="Prism7.Document">
                  <p:embed/>
                </p:oleObj>
              </mc:Choice>
              <mc:Fallback>
                <p:oleObj name="Prism 7" r:id="rId9" imgW="3476030" imgH="3351233" progId="Prism7.Document">
                  <p:embed/>
                  <p:pic>
                    <p:nvPicPr>
                      <p:cNvPr id="17" name="Object 16">
                        <a:extLst>
                          <a:ext uri="{FF2B5EF4-FFF2-40B4-BE49-F238E27FC236}">
                            <a16:creationId xmlns:a16="http://schemas.microsoft.com/office/drawing/2014/main" id="{3C5BAD13-8B70-4DB0-A761-8A9493A25CDB}"/>
                          </a:ext>
                        </a:extLst>
                      </p:cNvPr>
                      <p:cNvPicPr/>
                      <p:nvPr/>
                    </p:nvPicPr>
                    <p:blipFill>
                      <a:blip r:embed="rId10"/>
                      <a:stretch>
                        <a:fillRect/>
                      </a:stretch>
                    </p:blipFill>
                    <p:spPr>
                      <a:xfrm>
                        <a:off x="4023739" y="5022222"/>
                        <a:ext cx="1701965" cy="1640570"/>
                      </a:xfrm>
                      <a:prstGeom prst="rect">
                        <a:avLst/>
                      </a:prstGeom>
                    </p:spPr>
                  </p:pic>
                </p:oleObj>
              </mc:Fallback>
            </mc:AlternateContent>
          </a:graphicData>
        </a:graphic>
      </p:graphicFrame>
      <p:pic>
        <p:nvPicPr>
          <p:cNvPr id="18" name="Picture 17">
            <a:extLst>
              <a:ext uri="{FF2B5EF4-FFF2-40B4-BE49-F238E27FC236}">
                <a16:creationId xmlns:a16="http://schemas.microsoft.com/office/drawing/2014/main" id="{C12C57C5-0775-4C8A-9F26-252D35183113}"/>
              </a:ext>
            </a:extLst>
          </p:cNvPr>
          <p:cNvPicPr>
            <a:picLocks noChangeAspect="1"/>
          </p:cNvPicPr>
          <p:nvPr/>
        </p:nvPicPr>
        <p:blipFill>
          <a:blip r:embed="rId7">
            <a:grayscl/>
            <a:extLst>
              <a:ext uri="{BEBA8EAE-BF5A-486C-A8C5-ECC9F3942E4B}">
                <a14:imgProps xmlns:a14="http://schemas.microsoft.com/office/drawing/2010/main">
                  <a14:imgLayer r:embed="rId8">
                    <a14:imgEffect>
                      <a14:brightnessContrast bright="51000"/>
                    </a14:imgEffect>
                  </a14:imgLayer>
                </a14:imgProps>
              </a:ext>
            </a:extLst>
          </a:blip>
          <a:stretch>
            <a:fillRect/>
          </a:stretch>
        </p:blipFill>
        <p:spPr>
          <a:xfrm>
            <a:off x="2183486" y="3106504"/>
            <a:ext cx="1898480" cy="426138"/>
          </a:xfrm>
          <a:prstGeom prst="rect">
            <a:avLst/>
          </a:prstGeom>
          <a:ln>
            <a:solidFill>
              <a:schemeClr val="tx1"/>
            </a:solidFill>
          </a:ln>
        </p:spPr>
      </p:pic>
      <p:sp>
        <p:nvSpPr>
          <p:cNvPr id="19" name="Rectangle 18">
            <a:extLst>
              <a:ext uri="{FF2B5EF4-FFF2-40B4-BE49-F238E27FC236}">
                <a16:creationId xmlns:a16="http://schemas.microsoft.com/office/drawing/2014/main" id="{566C75A3-825B-42AE-9DB6-6AC73F4E7132}"/>
              </a:ext>
            </a:extLst>
          </p:cNvPr>
          <p:cNvSpPr/>
          <p:nvPr/>
        </p:nvSpPr>
        <p:spPr>
          <a:xfrm>
            <a:off x="1220313" y="3100293"/>
            <a:ext cx="912429" cy="646331"/>
          </a:xfrm>
          <a:prstGeom prst="rect">
            <a:avLst/>
          </a:prstGeom>
        </p:spPr>
        <p:txBody>
          <a:bodyPr wrap="square">
            <a:spAutoFit/>
          </a:bodyPr>
          <a:lstStyle/>
          <a:p>
            <a:r>
              <a:rPr lang="en-US" sz="900" b="1" dirty="0">
                <a:latin typeface="Arial" panose="020B0604020202020204" pitchFamily="34" charset="0"/>
                <a:cs typeface="Arial" panose="020B0604020202020204" pitchFamily="34" charset="0"/>
              </a:rPr>
              <a:t>GAPDH</a:t>
            </a:r>
          </a:p>
          <a:p>
            <a:r>
              <a:rPr lang="en-US" sz="900" dirty="0">
                <a:latin typeface="Arial" panose="020B0604020202020204" pitchFamily="34" charset="0"/>
                <a:cs typeface="Arial" panose="020B0604020202020204" pitchFamily="34" charset="0"/>
              </a:rPr>
              <a:t>MW~40-42KD</a:t>
            </a:r>
          </a:p>
          <a:p>
            <a:r>
              <a:rPr lang="en-US" sz="900" dirty="0">
                <a:latin typeface="Arial" panose="020B0604020202020204" pitchFamily="34" charset="0"/>
                <a:cs typeface="Arial" panose="020B0604020202020204" pitchFamily="34" charset="0"/>
              </a:rPr>
              <a:t>Ab181602</a:t>
            </a:r>
          </a:p>
          <a:p>
            <a:r>
              <a:rPr lang="en-US" sz="900" dirty="0" err="1">
                <a:latin typeface="Arial" panose="020B0604020202020204" pitchFamily="34" charset="0"/>
                <a:cs typeface="Arial" panose="020B0604020202020204" pitchFamily="34" charset="0"/>
              </a:rPr>
              <a:t>Dil</a:t>
            </a:r>
            <a:r>
              <a:rPr lang="en-US" sz="900" dirty="0">
                <a:latin typeface="Arial" panose="020B0604020202020204" pitchFamily="34" charset="0"/>
                <a:cs typeface="Arial" panose="020B0604020202020204" pitchFamily="34" charset="0"/>
              </a:rPr>
              <a:t>: 1/2000</a:t>
            </a:r>
          </a:p>
        </p:txBody>
      </p:sp>
      <p:sp>
        <p:nvSpPr>
          <p:cNvPr id="20" name="TextBox 19">
            <a:extLst>
              <a:ext uri="{FF2B5EF4-FFF2-40B4-BE49-F238E27FC236}">
                <a16:creationId xmlns:a16="http://schemas.microsoft.com/office/drawing/2014/main" id="{AB7905F0-BB2A-469B-858E-FCD716B8CA68}"/>
              </a:ext>
            </a:extLst>
          </p:cNvPr>
          <p:cNvSpPr txBox="1"/>
          <p:nvPr/>
        </p:nvSpPr>
        <p:spPr>
          <a:xfrm>
            <a:off x="2201538" y="4450091"/>
            <a:ext cx="881973"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LM SMC</a:t>
            </a:r>
          </a:p>
        </p:txBody>
      </p:sp>
      <p:sp>
        <p:nvSpPr>
          <p:cNvPr id="21" name="TextBox 20">
            <a:extLst>
              <a:ext uri="{FF2B5EF4-FFF2-40B4-BE49-F238E27FC236}">
                <a16:creationId xmlns:a16="http://schemas.microsoft.com/office/drawing/2014/main" id="{40F1D002-5052-4AA2-B742-040CE040CA7E}"/>
              </a:ext>
            </a:extLst>
          </p:cNvPr>
          <p:cNvSpPr txBox="1"/>
          <p:nvPr/>
        </p:nvSpPr>
        <p:spPr>
          <a:xfrm>
            <a:off x="3117575" y="4458562"/>
            <a:ext cx="893193"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NC SMC</a:t>
            </a:r>
          </a:p>
        </p:txBody>
      </p:sp>
      <p:sp>
        <p:nvSpPr>
          <p:cNvPr id="22" name="TextBox 21">
            <a:extLst>
              <a:ext uri="{FF2B5EF4-FFF2-40B4-BE49-F238E27FC236}">
                <a16:creationId xmlns:a16="http://schemas.microsoft.com/office/drawing/2014/main" id="{8FE7790D-B39A-43FE-872D-3FC373077DB7}"/>
              </a:ext>
            </a:extLst>
          </p:cNvPr>
          <p:cNvSpPr txBox="1"/>
          <p:nvPr/>
        </p:nvSpPr>
        <p:spPr>
          <a:xfrm>
            <a:off x="2074024" y="4801034"/>
            <a:ext cx="1103187" cy="230832"/>
          </a:xfrm>
          <a:prstGeom prst="rect">
            <a:avLst/>
          </a:prstGeom>
          <a:noFill/>
        </p:spPr>
        <p:txBody>
          <a:bodyPr wrap="none" rtlCol="0">
            <a:spAutoFit/>
          </a:bodyPr>
          <a:lstStyle/>
          <a:p>
            <a:r>
              <a:rPr lang="en-US" sz="900" dirty="0"/>
              <a:t>CTR     Mild   Severe</a:t>
            </a:r>
          </a:p>
        </p:txBody>
      </p:sp>
      <p:sp>
        <p:nvSpPr>
          <p:cNvPr id="23" name="TextBox 22">
            <a:extLst>
              <a:ext uri="{FF2B5EF4-FFF2-40B4-BE49-F238E27FC236}">
                <a16:creationId xmlns:a16="http://schemas.microsoft.com/office/drawing/2014/main" id="{70B2DFCE-4E4F-46EB-87A9-065A51944A19}"/>
              </a:ext>
            </a:extLst>
          </p:cNvPr>
          <p:cNvSpPr txBox="1"/>
          <p:nvPr/>
        </p:nvSpPr>
        <p:spPr>
          <a:xfrm>
            <a:off x="3049745" y="4800138"/>
            <a:ext cx="1077539" cy="230832"/>
          </a:xfrm>
          <a:prstGeom prst="rect">
            <a:avLst/>
          </a:prstGeom>
          <a:noFill/>
        </p:spPr>
        <p:txBody>
          <a:bodyPr wrap="none" rtlCol="0">
            <a:spAutoFit/>
          </a:bodyPr>
          <a:lstStyle/>
          <a:p>
            <a:r>
              <a:rPr lang="en-US" sz="900" dirty="0"/>
              <a:t>CTR    Mild  Severe</a:t>
            </a:r>
          </a:p>
        </p:txBody>
      </p:sp>
      <p:cxnSp>
        <p:nvCxnSpPr>
          <p:cNvPr id="24" name="Straight Connector 23">
            <a:extLst>
              <a:ext uri="{FF2B5EF4-FFF2-40B4-BE49-F238E27FC236}">
                <a16:creationId xmlns:a16="http://schemas.microsoft.com/office/drawing/2014/main" id="{5DE2D3A2-17A3-4507-A016-848209605AB9}"/>
              </a:ext>
            </a:extLst>
          </p:cNvPr>
          <p:cNvCxnSpPr>
            <a:cxnSpLocks/>
          </p:cNvCxnSpPr>
          <p:nvPr/>
        </p:nvCxnSpPr>
        <p:spPr>
          <a:xfrm>
            <a:off x="2150769" y="4766339"/>
            <a:ext cx="95612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4E9661A-C9DA-497E-8FE6-9AE10AA32293}"/>
              </a:ext>
            </a:extLst>
          </p:cNvPr>
          <p:cNvCxnSpPr>
            <a:cxnSpLocks/>
          </p:cNvCxnSpPr>
          <p:nvPr/>
        </p:nvCxnSpPr>
        <p:spPr>
          <a:xfrm>
            <a:off x="3200603" y="4761318"/>
            <a:ext cx="8101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F8763D1-C250-435C-A19C-5EA1D5F43115}"/>
              </a:ext>
            </a:extLst>
          </p:cNvPr>
          <p:cNvSpPr txBox="1"/>
          <p:nvPr/>
        </p:nvSpPr>
        <p:spPr>
          <a:xfrm>
            <a:off x="775592" y="1099409"/>
            <a:ext cx="1181734" cy="369332"/>
          </a:xfrm>
          <a:prstGeom prst="rect">
            <a:avLst/>
          </a:prstGeom>
          <a:noFill/>
        </p:spPr>
        <p:txBody>
          <a:bodyPr wrap="none" rtlCol="0">
            <a:spAutoFit/>
          </a:bodyPr>
          <a:lstStyle/>
          <a:p>
            <a:r>
              <a:rPr lang="en-US" dirty="0"/>
              <a:t>FIGURE 4A</a:t>
            </a:r>
          </a:p>
        </p:txBody>
      </p:sp>
      <p:sp>
        <p:nvSpPr>
          <p:cNvPr id="27" name="TextBox 26">
            <a:extLst>
              <a:ext uri="{FF2B5EF4-FFF2-40B4-BE49-F238E27FC236}">
                <a16:creationId xmlns:a16="http://schemas.microsoft.com/office/drawing/2014/main" id="{64D6731D-E4A5-42D6-AD67-98EC13DAC450}"/>
              </a:ext>
            </a:extLst>
          </p:cNvPr>
          <p:cNvSpPr txBox="1"/>
          <p:nvPr/>
        </p:nvSpPr>
        <p:spPr>
          <a:xfrm>
            <a:off x="783607" y="3997760"/>
            <a:ext cx="1181734" cy="369332"/>
          </a:xfrm>
          <a:prstGeom prst="rect">
            <a:avLst/>
          </a:prstGeom>
          <a:noFill/>
        </p:spPr>
        <p:txBody>
          <a:bodyPr wrap="none" rtlCol="0">
            <a:spAutoFit/>
          </a:bodyPr>
          <a:lstStyle/>
          <a:p>
            <a:r>
              <a:rPr lang="en-US" dirty="0"/>
              <a:t>FIGURE 5A</a:t>
            </a:r>
          </a:p>
        </p:txBody>
      </p:sp>
      <p:sp>
        <p:nvSpPr>
          <p:cNvPr id="54" name="TextBox 53">
            <a:extLst>
              <a:ext uri="{FF2B5EF4-FFF2-40B4-BE49-F238E27FC236}">
                <a16:creationId xmlns:a16="http://schemas.microsoft.com/office/drawing/2014/main" id="{064E9E2B-6D3F-4B53-BBC9-F59532A68806}"/>
              </a:ext>
            </a:extLst>
          </p:cNvPr>
          <p:cNvSpPr txBox="1"/>
          <p:nvPr/>
        </p:nvSpPr>
        <p:spPr>
          <a:xfrm>
            <a:off x="4592547" y="378965"/>
            <a:ext cx="1923925" cy="369332"/>
          </a:xfrm>
          <a:prstGeom prst="rect">
            <a:avLst/>
          </a:prstGeom>
          <a:noFill/>
        </p:spPr>
        <p:txBody>
          <a:bodyPr wrap="none" rtlCol="0">
            <a:spAutoFit/>
          </a:bodyPr>
          <a:lstStyle/>
          <a:p>
            <a:r>
              <a:rPr lang="en-US" b="1" dirty="0"/>
              <a:t>HUMAN iPSC SMC</a:t>
            </a:r>
          </a:p>
        </p:txBody>
      </p:sp>
      <p:sp>
        <p:nvSpPr>
          <p:cNvPr id="55" name="Rectangle 54">
            <a:extLst>
              <a:ext uri="{FF2B5EF4-FFF2-40B4-BE49-F238E27FC236}">
                <a16:creationId xmlns:a16="http://schemas.microsoft.com/office/drawing/2014/main" id="{F1D32FBB-6697-400B-94C0-35AD8CC548CD}"/>
              </a:ext>
            </a:extLst>
          </p:cNvPr>
          <p:cNvSpPr/>
          <p:nvPr/>
        </p:nvSpPr>
        <p:spPr>
          <a:xfrm>
            <a:off x="10861" y="16162"/>
            <a:ext cx="9298711" cy="307777"/>
          </a:xfrm>
          <a:prstGeom prst="rect">
            <a:avLst/>
          </a:prstGeom>
        </p:spPr>
        <p:txBody>
          <a:bodyPr wrap="square">
            <a:spAutoFit/>
          </a:bodyPr>
          <a:lstStyle/>
          <a:p>
            <a:r>
              <a:rPr lang="en-US" sz="1400" b="1" dirty="0">
                <a:latin typeface="Arial" panose="020B0604020202020204" pitchFamily="34" charset="0"/>
                <a:cs typeface="Arial" panose="020B0604020202020204" pitchFamily="34" charset="0"/>
              </a:rPr>
              <a:t>Supplementary Figure IA</a:t>
            </a:r>
            <a:r>
              <a:rPr lang="en-US" sz="1400" dirty="0">
                <a:latin typeface="Arial" panose="020B0604020202020204" pitchFamily="34" charset="0"/>
                <a:cs typeface="Arial" panose="020B0604020202020204" pitchFamily="34" charset="0"/>
              </a:rPr>
              <a:t>. Raw Western blotting images for human iPSC SMC (Figures 4-5) </a:t>
            </a:r>
          </a:p>
        </p:txBody>
      </p:sp>
      <p:cxnSp>
        <p:nvCxnSpPr>
          <p:cNvPr id="56" name="Straight Arrow Connector 55">
            <a:extLst>
              <a:ext uri="{FF2B5EF4-FFF2-40B4-BE49-F238E27FC236}">
                <a16:creationId xmlns:a16="http://schemas.microsoft.com/office/drawing/2014/main" id="{08DE3465-C90A-4EFF-B3D0-CAC13F3152EA}"/>
              </a:ext>
            </a:extLst>
          </p:cNvPr>
          <p:cNvCxnSpPr>
            <a:cxnSpLocks/>
          </p:cNvCxnSpPr>
          <p:nvPr/>
        </p:nvCxnSpPr>
        <p:spPr>
          <a:xfrm>
            <a:off x="1957920" y="2064018"/>
            <a:ext cx="17287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14BA2E10-7A96-403C-9177-DAB0B0CDD646}"/>
              </a:ext>
            </a:extLst>
          </p:cNvPr>
          <p:cNvCxnSpPr>
            <a:cxnSpLocks/>
          </p:cNvCxnSpPr>
          <p:nvPr/>
        </p:nvCxnSpPr>
        <p:spPr>
          <a:xfrm>
            <a:off x="1901148" y="3249829"/>
            <a:ext cx="17287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5AB45D12-C9C6-474E-87BA-F19FFCF22845}"/>
              </a:ext>
            </a:extLst>
          </p:cNvPr>
          <p:cNvCxnSpPr>
            <a:cxnSpLocks/>
          </p:cNvCxnSpPr>
          <p:nvPr/>
        </p:nvCxnSpPr>
        <p:spPr>
          <a:xfrm>
            <a:off x="1871311" y="5119395"/>
            <a:ext cx="17287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2D550001-189B-4F3E-8E15-0EF0D53A42DE}"/>
              </a:ext>
            </a:extLst>
          </p:cNvPr>
          <p:cNvCxnSpPr>
            <a:cxnSpLocks/>
          </p:cNvCxnSpPr>
          <p:nvPr/>
        </p:nvCxnSpPr>
        <p:spPr>
          <a:xfrm>
            <a:off x="1846794" y="6123900"/>
            <a:ext cx="17287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8" name="Group 77">
            <a:extLst>
              <a:ext uri="{FF2B5EF4-FFF2-40B4-BE49-F238E27FC236}">
                <a16:creationId xmlns:a16="http://schemas.microsoft.com/office/drawing/2014/main" id="{37BD6F21-6701-9744-B26A-050D6E670372}"/>
              </a:ext>
            </a:extLst>
          </p:cNvPr>
          <p:cNvGrpSpPr/>
          <p:nvPr/>
        </p:nvGrpSpPr>
        <p:grpSpPr>
          <a:xfrm>
            <a:off x="6076079" y="3899686"/>
            <a:ext cx="4948406" cy="2742641"/>
            <a:chOff x="6114877" y="1016982"/>
            <a:chExt cx="4948406" cy="2742641"/>
          </a:xfrm>
        </p:grpSpPr>
        <p:sp>
          <p:nvSpPr>
            <p:cNvPr id="28" name="TextBox 27">
              <a:extLst>
                <a:ext uri="{FF2B5EF4-FFF2-40B4-BE49-F238E27FC236}">
                  <a16:creationId xmlns:a16="http://schemas.microsoft.com/office/drawing/2014/main" id="{06A278CB-0241-43C3-8730-312E8E8B611A}"/>
                </a:ext>
              </a:extLst>
            </p:cNvPr>
            <p:cNvSpPr txBox="1"/>
            <p:nvPr/>
          </p:nvSpPr>
          <p:spPr>
            <a:xfrm>
              <a:off x="6304344" y="1914647"/>
              <a:ext cx="1112485" cy="646331"/>
            </a:xfrm>
            <a:prstGeom prst="rect">
              <a:avLst/>
            </a:prstGeom>
            <a:noFill/>
          </p:spPr>
          <p:txBody>
            <a:bodyPr wrap="square" rtlCol="0">
              <a:spAutoFit/>
            </a:bodyPr>
            <a:lstStyle/>
            <a:p>
              <a:r>
                <a:rPr lang="en-US" sz="900" b="1" dirty="0">
                  <a:latin typeface="Arial" panose="020B0604020202020204" pitchFamily="34" charset="0"/>
                  <a:cs typeface="Arial" panose="020B0604020202020204" pitchFamily="34" charset="0"/>
                </a:rPr>
                <a:t>Integrin </a:t>
              </a:r>
              <a:r>
                <a:rPr lang="el-GR" sz="900" b="1" dirty="0">
                  <a:latin typeface="Arial" panose="020B0604020202020204" pitchFamily="34" charset="0"/>
                  <a:cs typeface="Arial" panose="020B0604020202020204" pitchFamily="34" charset="0"/>
                </a:rPr>
                <a:t>α</a:t>
              </a:r>
              <a:r>
                <a:rPr lang="en-US" sz="900" b="1" dirty="0">
                  <a:latin typeface="Arial" panose="020B0604020202020204" pitchFamily="34" charset="0"/>
                  <a:cs typeface="Arial" panose="020B0604020202020204" pitchFamily="34" charset="0"/>
                </a:rPr>
                <a:t>V </a:t>
              </a:r>
            </a:p>
            <a:p>
              <a:r>
                <a:rPr lang="en-US" sz="900" dirty="0">
                  <a:latin typeface="Arial" panose="020B0604020202020204" pitchFamily="34" charset="0"/>
                  <a:cs typeface="Arial" panose="020B0604020202020204" pitchFamily="34" charset="0"/>
                </a:rPr>
                <a:t>MW ~150 KD</a:t>
              </a:r>
            </a:p>
            <a:p>
              <a:r>
                <a:rPr lang="en-US" sz="900" dirty="0">
                  <a:latin typeface="Arial" panose="020B0604020202020204" pitchFamily="34" charset="0"/>
                  <a:cs typeface="Arial" panose="020B0604020202020204" pitchFamily="34" charset="0"/>
                </a:rPr>
                <a:t>Ab179475</a:t>
              </a:r>
            </a:p>
            <a:p>
              <a:r>
                <a:rPr lang="en-US" sz="900" dirty="0" err="1">
                  <a:latin typeface="Arial" panose="020B0604020202020204" pitchFamily="34" charset="0"/>
                  <a:cs typeface="Arial" panose="020B0604020202020204" pitchFamily="34" charset="0"/>
                </a:rPr>
                <a:t>Dil</a:t>
              </a:r>
              <a:r>
                <a:rPr lang="en-US" sz="900" dirty="0">
                  <a:latin typeface="Arial" panose="020B0604020202020204" pitchFamily="34" charset="0"/>
                  <a:cs typeface="Arial" panose="020B0604020202020204" pitchFamily="34" charset="0"/>
                </a:rPr>
                <a:t>: 1/250</a:t>
              </a:r>
            </a:p>
          </p:txBody>
        </p:sp>
        <p:pic>
          <p:nvPicPr>
            <p:cNvPr id="29" name="Picture 28">
              <a:extLst>
                <a:ext uri="{FF2B5EF4-FFF2-40B4-BE49-F238E27FC236}">
                  <a16:creationId xmlns:a16="http://schemas.microsoft.com/office/drawing/2014/main" id="{CB8F9A7B-5F5E-49B2-8D8E-858D9AFAFBCA}"/>
                </a:ext>
              </a:extLst>
            </p:cNvPr>
            <p:cNvPicPr>
              <a:picLocks noChangeAspect="1"/>
            </p:cNvPicPr>
            <p:nvPr/>
          </p:nvPicPr>
          <p:blipFill>
            <a:blip r:embed="rId11"/>
            <a:stretch>
              <a:fillRect/>
            </a:stretch>
          </p:blipFill>
          <p:spPr>
            <a:xfrm>
              <a:off x="7330466" y="1741911"/>
              <a:ext cx="1898569" cy="1182626"/>
            </a:xfrm>
            <a:prstGeom prst="rect">
              <a:avLst/>
            </a:prstGeom>
            <a:ln>
              <a:solidFill>
                <a:schemeClr val="tx1"/>
              </a:solidFill>
            </a:ln>
          </p:spPr>
        </p:pic>
        <p:sp>
          <p:nvSpPr>
            <p:cNvPr id="30" name="Rectangle 29">
              <a:extLst>
                <a:ext uri="{FF2B5EF4-FFF2-40B4-BE49-F238E27FC236}">
                  <a16:creationId xmlns:a16="http://schemas.microsoft.com/office/drawing/2014/main" id="{858C292C-A0E3-41D1-BFA8-E3EFF493CABB}"/>
                </a:ext>
              </a:extLst>
            </p:cNvPr>
            <p:cNvSpPr/>
            <p:nvPr/>
          </p:nvSpPr>
          <p:spPr>
            <a:xfrm>
              <a:off x="7330466" y="1818541"/>
              <a:ext cx="1890837" cy="314582"/>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9A79FDD7-6AD7-4128-B1B4-15827701DCDA}"/>
                </a:ext>
              </a:extLst>
            </p:cNvPr>
            <p:cNvSpPr/>
            <p:nvPr/>
          </p:nvSpPr>
          <p:spPr>
            <a:xfrm>
              <a:off x="6295454" y="2985374"/>
              <a:ext cx="912429" cy="646331"/>
            </a:xfrm>
            <a:prstGeom prst="rect">
              <a:avLst/>
            </a:prstGeom>
          </p:spPr>
          <p:txBody>
            <a:bodyPr wrap="none">
              <a:spAutoFit/>
            </a:bodyPr>
            <a:lstStyle/>
            <a:p>
              <a:r>
                <a:rPr lang="en-US" sz="900" b="1" dirty="0">
                  <a:latin typeface="Arial" panose="020B0604020202020204" pitchFamily="34" charset="0"/>
                  <a:cs typeface="Arial" panose="020B0604020202020204" pitchFamily="34" charset="0"/>
                </a:rPr>
                <a:t>GAPDH</a:t>
              </a:r>
            </a:p>
            <a:p>
              <a:r>
                <a:rPr lang="en-US" sz="900" dirty="0">
                  <a:latin typeface="Arial" panose="020B0604020202020204" pitchFamily="34" charset="0"/>
                  <a:cs typeface="Arial" panose="020B0604020202020204" pitchFamily="34" charset="0"/>
                </a:rPr>
                <a:t>MW~40-42KD</a:t>
              </a:r>
            </a:p>
            <a:p>
              <a:r>
                <a:rPr lang="en-US" sz="900" dirty="0">
                  <a:latin typeface="Arial" panose="020B0604020202020204" pitchFamily="34" charset="0"/>
                  <a:cs typeface="Arial" panose="020B0604020202020204" pitchFamily="34" charset="0"/>
                </a:rPr>
                <a:t>Ab181602</a:t>
              </a:r>
            </a:p>
            <a:p>
              <a:r>
                <a:rPr lang="en-US" sz="900" dirty="0" err="1">
                  <a:latin typeface="Arial" panose="020B0604020202020204" pitchFamily="34" charset="0"/>
                  <a:cs typeface="Arial" panose="020B0604020202020204" pitchFamily="34" charset="0"/>
                </a:rPr>
                <a:t>Dil</a:t>
              </a:r>
              <a:r>
                <a:rPr lang="en-US" sz="900" dirty="0">
                  <a:latin typeface="Arial" panose="020B0604020202020204" pitchFamily="34" charset="0"/>
                  <a:cs typeface="Arial" panose="020B0604020202020204" pitchFamily="34" charset="0"/>
                </a:rPr>
                <a:t>: 1/2000</a:t>
              </a:r>
            </a:p>
          </p:txBody>
        </p:sp>
        <p:graphicFrame>
          <p:nvGraphicFramePr>
            <p:cNvPr id="32" name="Object 31">
              <a:extLst>
                <a:ext uri="{FF2B5EF4-FFF2-40B4-BE49-F238E27FC236}">
                  <a16:creationId xmlns:a16="http://schemas.microsoft.com/office/drawing/2014/main" id="{86912A7D-4C94-4FA5-8E91-6830C8627301}"/>
                </a:ext>
              </a:extLst>
            </p:cNvPr>
            <p:cNvGraphicFramePr>
              <a:graphicFrameLocks noChangeAspect="1"/>
            </p:cNvGraphicFramePr>
            <p:nvPr>
              <p:extLst>
                <p:ext uri="{D42A27DB-BD31-4B8C-83A1-F6EECF244321}">
                  <p14:modId xmlns:p14="http://schemas.microsoft.com/office/powerpoint/2010/main" val="1242555931"/>
                </p:ext>
              </p:extLst>
            </p:nvPr>
          </p:nvGraphicFramePr>
          <p:xfrm>
            <a:off x="9350461" y="2032850"/>
            <a:ext cx="1712822" cy="1726773"/>
          </p:xfrm>
          <a:graphic>
            <a:graphicData uri="http://schemas.openxmlformats.org/presentationml/2006/ole">
              <mc:AlternateContent xmlns:mc="http://schemas.openxmlformats.org/markup-compatibility/2006">
                <mc:Choice xmlns:v="urn:schemas-microsoft-com:vml" Requires="v">
                  <p:oleObj spid="_x0000_s1068" name="Prism 7" r:id="rId12" imgW="3508082" imgH="3534192" progId="Prism7.Document">
                    <p:embed/>
                  </p:oleObj>
                </mc:Choice>
                <mc:Fallback>
                  <p:oleObj name="Prism 7" r:id="rId12" imgW="3508082" imgH="3534192" progId="Prism7.Document">
                    <p:embed/>
                    <p:pic>
                      <p:nvPicPr>
                        <p:cNvPr id="32" name="Object 31">
                          <a:extLst>
                            <a:ext uri="{FF2B5EF4-FFF2-40B4-BE49-F238E27FC236}">
                              <a16:creationId xmlns:a16="http://schemas.microsoft.com/office/drawing/2014/main" id="{86912A7D-4C94-4FA5-8E91-6830C8627301}"/>
                            </a:ext>
                          </a:extLst>
                        </p:cNvPr>
                        <p:cNvPicPr/>
                        <p:nvPr/>
                      </p:nvPicPr>
                      <p:blipFill>
                        <a:blip r:embed="rId13"/>
                        <a:stretch>
                          <a:fillRect/>
                        </a:stretch>
                      </p:blipFill>
                      <p:spPr>
                        <a:xfrm>
                          <a:off x="9350461" y="2032850"/>
                          <a:ext cx="1712822" cy="1726773"/>
                        </a:xfrm>
                        <a:prstGeom prst="rect">
                          <a:avLst/>
                        </a:prstGeom>
                      </p:spPr>
                    </p:pic>
                  </p:oleObj>
                </mc:Fallback>
              </mc:AlternateContent>
            </a:graphicData>
          </a:graphic>
        </p:graphicFrame>
        <p:pic>
          <p:nvPicPr>
            <p:cNvPr id="33" name="Picture 32">
              <a:extLst>
                <a:ext uri="{FF2B5EF4-FFF2-40B4-BE49-F238E27FC236}">
                  <a16:creationId xmlns:a16="http://schemas.microsoft.com/office/drawing/2014/main" id="{6AD7A64B-21C7-4B06-A3EA-F71D2864E1B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327152" y="2985374"/>
              <a:ext cx="1898569" cy="314582"/>
            </a:xfrm>
            <a:prstGeom prst="rect">
              <a:avLst/>
            </a:prstGeom>
            <a:ln>
              <a:solidFill>
                <a:schemeClr val="tx1"/>
              </a:solidFill>
            </a:ln>
          </p:spPr>
        </p:pic>
        <p:sp>
          <p:nvSpPr>
            <p:cNvPr id="34" name="TextBox 33">
              <a:extLst>
                <a:ext uri="{FF2B5EF4-FFF2-40B4-BE49-F238E27FC236}">
                  <a16:creationId xmlns:a16="http://schemas.microsoft.com/office/drawing/2014/main" id="{4A63BE19-1781-4F88-96A6-B79FA0646850}"/>
                </a:ext>
              </a:extLst>
            </p:cNvPr>
            <p:cNvSpPr txBox="1"/>
            <p:nvPr/>
          </p:nvSpPr>
          <p:spPr>
            <a:xfrm>
              <a:off x="6114877" y="1016982"/>
              <a:ext cx="1191352" cy="369332"/>
            </a:xfrm>
            <a:prstGeom prst="rect">
              <a:avLst/>
            </a:prstGeom>
            <a:noFill/>
          </p:spPr>
          <p:txBody>
            <a:bodyPr wrap="none" rtlCol="0">
              <a:spAutoFit/>
            </a:bodyPr>
            <a:lstStyle/>
            <a:p>
              <a:r>
                <a:rPr lang="en-US" dirty="0"/>
                <a:t>FIGURE 5D</a:t>
              </a:r>
            </a:p>
          </p:txBody>
        </p:sp>
        <p:sp>
          <p:nvSpPr>
            <p:cNvPr id="41" name="TextBox 40">
              <a:extLst>
                <a:ext uri="{FF2B5EF4-FFF2-40B4-BE49-F238E27FC236}">
                  <a16:creationId xmlns:a16="http://schemas.microsoft.com/office/drawing/2014/main" id="{D14D64CE-53D9-4965-8CF6-E9F6E2864FE7}"/>
                </a:ext>
              </a:extLst>
            </p:cNvPr>
            <p:cNvSpPr txBox="1"/>
            <p:nvPr/>
          </p:nvSpPr>
          <p:spPr>
            <a:xfrm>
              <a:off x="7376600" y="1168416"/>
              <a:ext cx="881973"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LM SMC</a:t>
              </a:r>
            </a:p>
          </p:txBody>
        </p:sp>
        <p:sp>
          <p:nvSpPr>
            <p:cNvPr id="42" name="TextBox 41">
              <a:extLst>
                <a:ext uri="{FF2B5EF4-FFF2-40B4-BE49-F238E27FC236}">
                  <a16:creationId xmlns:a16="http://schemas.microsoft.com/office/drawing/2014/main" id="{D599A37B-DFA8-4E47-BDC3-A8E1864D8A3B}"/>
                </a:ext>
              </a:extLst>
            </p:cNvPr>
            <p:cNvSpPr txBox="1"/>
            <p:nvPr/>
          </p:nvSpPr>
          <p:spPr>
            <a:xfrm>
              <a:off x="8292637" y="1176887"/>
              <a:ext cx="893193"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NC SMC</a:t>
              </a:r>
            </a:p>
          </p:txBody>
        </p:sp>
        <p:sp>
          <p:nvSpPr>
            <p:cNvPr id="43" name="TextBox 42">
              <a:extLst>
                <a:ext uri="{FF2B5EF4-FFF2-40B4-BE49-F238E27FC236}">
                  <a16:creationId xmlns:a16="http://schemas.microsoft.com/office/drawing/2014/main" id="{D99DCC84-3091-48E8-8AAD-0A62B621F496}"/>
                </a:ext>
              </a:extLst>
            </p:cNvPr>
            <p:cNvSpPr txBox="1"/>
            <p:nvPr/>
          </p:nvSpPr>
          <p:spPr>
            <a:xfrm>
              <a:off x="7249086" y="1519359"/>
              <a:ext cx="1103187" cy="230832"/>
            </a:xfrm>
            <a:prstGeom prst="rect">
              <a:avLst/>
            </a:prstGeom>
            <a:noFill/>
          </p:spPr>
          <p:txBody>
            <a:bodyPr wrap="none" rtlCol="0">
              <a:spAutoFit/>
            </a:bodyPr>
            <a:lstStyle/>
            <a:p>
              <a:r>
                <a:rPr lang="en-US" sz="900" dirty="0"/>
                <a:t>CTR     Mild   Severe</a:t>
              </a:r>
            </a:p>
          </p:txBody>
        </p:sp>
        <p:sp>
          <p:nvSpPr>
            <p:cNvPr id="44" name="TextBox 43">
              <a:extLst>
                <a:ext uri="{FF2B5EF4-FFF2-40B4-BE49-F238E27FC236}">
                  <a16:creationId xmlns:a16="http://schemas.microsoft.com/office/drawing/2014/main" id="{13308274-AD33-4A95-AC19-4F60D9BAA434}"/>
                </a:ext>
              </a:extLst>
            </p:cNvPr>
            <p:cNvSpPr txBox="1"/>
            <p:nvPr/>
          </p:nvSpPr>
          <p:spPr>
            <a:xfrm>
              <a:off x="8224807" y="1518463"/>
              <a:ext cx="1077539" cy="230832"/>
            </a:xfrm>
            <a:prstGeom prst="rect">
              <a:avLst/>
            </a:prstGeom>
            <a:noFill/>
          </p:spPr>
          <p:txBody>
            <a:bodyPr wrap="none" rtlCol="0">
              <a:spAutoFit/>
            </a:bodyPr>
            <a:lstStyle/>
            <a:p>
              <a:r>
                <a:rPr lang="en-US" sz="900" dirty="0"/>
                <a:t>CTR    Mild  Severe</a:t>
              </a:r>
            </a:p>
          </p:txBody>
        </p:sp>
        <p:cxnSp>
          <p:nvCxnSpPr>
            <p:cNvPr id="45" name="Straight Connector 44">
              <a:extLst>
                <a:ext uri="{FF2B5EF4-FFF2-40B4-BE49-F238E27FC236}">
                  <a16:creationId xmlns:a16="http://schemas.microsoft.com/office/drawing/2014/main" id="{A511A8D3-2DB2-4594-B179-C6CEA564CFFD}"/>
                </a:ext>
              </a:extLst>
            </p:cNvPr>
            <p:cNvCxnSpPr>
              <a:cxnSpLocks/>
            </p:cNvCxnSpPr>
            <p:nvPr/>
          </p:nvCxnSpPr>
          <p:spPr>
            <a:xfrm>
              <a:off x="7325831" y="1484664"/>
              <a:ext cx="95612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EA7CC85E-D893-45A9-AC08-AD38697CAF80}"/>
                </a:ext>
              </a:extLst>
            </p:cNvPr>
            <p:cNvCxnSpPr>
              <a:cxnSpLocks/>
            </p:cNvCxnSpPr>
            <p:nvPr/>
          </p:nvCxnSpPr>
          <p:spPr>
            <a:xfrm>
              <a:off x="8375665" y="1479643"/>
              <a:ext cx="8101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FFB8ED9D-6DB1-4139-9B44-38EF9DF0C524}"/>
                </a:ext>
              </a:extLst>
            </p:cNvPr>
            <p:cNvCxnSpPr>
              <a:cxnSpLocks/>
            </p:cNvCxnSpPr>
            <p:nvPr/>
          </p:nvCxnSpPr>
          <p:spPr>
            <a:xfrm>
              <a:off x="7110283" y="2012870"/>
              <a:ext cx="17287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56C7F0AE-B8C9-4481-A033-1E08675B2263}"/>
                </a:ext>
              </a:extLst>
            </p:cNvPr>
            <p:cNvCxnSpPr>
              <a:cxnSpLocks/>
            </p:cNvCxnSpPr>
            <p:nvPr/>
          </p:nvCxnSpPr>
          <p:spPr>
            <a:xfrm>
              <a:off x="7110283" y="3139939"/>
              <a:ext cx="17287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7" name="Group 56">
            <a:extLst>
              <a:ext uri="{FF2B5EF4-FFF2-40B4-BE49-F238E27FC236}">
                <a16:creationId xmlns:a16="http://schemas.microsoft.com/office/drawing/2014/main" id="{DCEFEC87-EAD0-B542-8ACE-EEBA9F1FF2A9}"/>
              </a:ext>
            </a:extLst>
          </p:cNvPr>
          <p:cNvGrpSpPr/>
          <p:nvPr/>
        </p:nvGrpSpPr>
        <p:grpSpPr>
          <a:xfrm>
            <a:off x="6081643" y="1099409"/>
            <a:ext cx="4890044" cy="2474620"/>
            <a:chOff x="5717484" y="3997760"/>
            <a:chExt cx="4890044" cy="2474620"/>
          </a:xfrm>
        </p:grpSpPr>
        <p:pic>
          <p:nvPicPr>
            <p:cNvPr id="65" name="Picture 64">
              <a:extLst>
                <a:ext uri="{FF2B5EF4-FFF2-40B4-BE49-F238E27FC236}">
                  <a16:creationId xmlns:a16="http://schemas.microsoft.com/office/drawing/2014/main" id="{06B22F4B-4722-D34F-B628-942090AD6106}"/>
                </a:ext>
              </a:extLst>
            </p:cNvPr>
            <p:cNvPicPr>
              <a:picLocks noChangeAspect="1"/>
            </p:cNvPicPr>
            <p:nvPr/>
          </p:nvPicPr>
          <p:blipFill>
            <a:blip r:embed="rId15">
              <a:duotone>
                <a:prstClr val="black"/>
                <a:schemeClr val="accent3">
                  <a:tint val="45000"/>
                  <a:satMod val="400000"/>
                </a:schemeClr>
              </a:duotone>
            </a:blip>
            <a:stretch>
              <a:fillRect/>
            </a:stretch>
          </p:blipFill>
          <p:spPr>
            <a:xfrm>
              <a:off x="6875092" y="4893872"/>
              <a:ext cx="1913046" cy="981962"/>
            </a:xfrm>
            <a:prstGeom prst="rect">
              <a:avLst/>
            </a:prstGeom>
            <a:ln>
              <a:solidFill>
                <a:schemeClr val="tx1"/>
              </a:solidFill>
            </a:ln>
          </p:spPr>
        </p:pic>
        <p:sp>
          <p:nvSpPr>
            <p:cNvPr id="66" name="TextBox 65">
              <a:extLst>
                <a:ext uri="{FF2B5EF4-FFF2-40B4-BE49-F238E27FC236}">
                  <a16:creationId xmlns:a16="http://schemas.microsoft.com/office/drawing/2014/main" id="{56D21B37-11A9-DA49-82A6-78B5D981CA70}"/>
                </a:ext>
              </a:extLst>
            </p:cNvPr>
            <p:cNvSpPr txBox="1"/>
            <p:nvPr/>
          </p:nvSpPr>
          <p:spPr>
            <a:xfrm>
              <a:off x="5955645" y="4914192"/>
              <a:ext cx="1371706" cy="646331"/>
            </a:xfrm>
            <a:prstGeom prst="rect">
              <a:avLst/>
            </a:prstGeom>
            <a:noFill/>
          </p:spPr>
          <p:txBody>
            <a:bodyPr wrap="square" rtlCol="0">
              <a:spAutoFit/>
            </a:bodyPr>
            <a:lstStyle/>
            <a:p>
              <a:r>
                <a:rPr lang="en-US" sz="900" b="1" dirty="0">
                  <a:latin typeface="Arial" panose="020B0604020202020204" pitchFamily="34" charset="0"/>
                  <a:cs typeface="Arial" panose="020B0604020202020204" pitchFamily="34" charset="0"/>
                </a:rPr>
                <a:t>TBE1/MMP2</a:t>
              </a:r>
            </a:p>
            <a:p>
              <a:r>
                <a:rPr lang="en-US" sz="900" dirty="0">
                  <a:latin typeface="Arial" panose="020B0604020202020204" pitchFamily="34" charset="0"/>
                  <a:cs typeface="Arial" panose="020B0604020202020204" pitchFamily="34" charset="0"/>
                </a:rPr>
                <a:t>MW~68-74KD</a:t>
              </a:r>
            </a:p>
            <a:p>
              <a:r>
                <a:rPr lang="en-US" sz="900" dirty="0">
                  <a:latin typeface="Arial" panose="020B0604020202020204" pitchFamily="34" charset="0"/>
                  <a:cs typeface="Arial" panose="020B0604020202020204" pitchFamily="34" charset="0"/>
                </a:rPr>
                <a:t>Ab97779</a:t>
              </a:r>
            </a:p>
            <a:p>
              <a:r>
                <a:rPr lang="en-US" sz="900" dirty="0" err="1">
                  <a:latin typeface="Arial" panose="020B0604020202020204" pitchFamily="34" charset="0"/>
                  <a:cs typeface="Arial" panose="020B0604020202020204" pitchFamily="34" charset="0"/>
                </a:rPr>
                <a:t>Dil</a:t>
              </a:r>
              <a:r>
                <a:rPr lang="en-US" sz="900" dirty="0">
                  <a:latin typeface="Arial" panose="020B0604020202020204" pitchFamily="34" charset="0"/>
                  <a:cs typeface="Arial" panose="020B0604020202020204" pitchFamily="34" charset="0"/>
                </a:rPr>
                <a:t>: 1/300</a:t>
              </a:r>
            </a:p>
          </p:txBody>
        </p:sp>
        <p:sp>
          <p:nvSpPr>
            <p:cNvPr id="67" name="Rectangle 66">
              <a:extLst>
                <a:ext uri="{FF2B5EF4-FFF2-40B4-BE49-F238E27FC236}">
                  <a16:creationId xmlns:a16="http://schemas.microsoft.com/office/drawing/2014/main" id="{B7E7E360-D95A-AC4C-923B-254243D65157}"/>
                </a:ext>
              </a:extLst>
            </p:cNvPr>
            <p:cNvSpPr/>
            <p:nvPr/>
          </p:nvSpPr>
          <p:spPr>
            <a:xfrm>
              <a:off x="6875092" y="4957280"/>
              <a:ext cx="1902254" cy="314582"/>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xtBox 67">
              <a:extLst>
                <a:ext uri="{FF2B5EF4-FFF2-40B4-BE49-F238E27FC236}">
                  <a16:creationId xmlns:a16="http://schemas.microsoft.com/office/drawing/2014/main" id="{2F3EC9AE-8790-0B4C-BF49-CF43EB25BEC7}"/>
                </a:ext>
              </a:extLst>
            </p:cNvPr>
            <p:cNvSpPr txBox="1"/>
            <p:nvPr/>
          </p:nvSpPr>
          <p:spPr>
            <a:xfrm>
              <a:off x="6903272" y="4262312"/>
              <a:ext cx="881973"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LM SMC</a:t>
              </a:r>
            </a:p>
          </p:txBody>
        </p:sp>
        <p:sp>
          <p:nvSpPr>
            <p:cNvPr id="69" name="TextBox 68">
              <a:extLst>
                <a:ext uri="{FF2B5EF4-FFF2-40B4-BE49-F238E27FC236}">
                  <a16:creationId xmlns:a16="http://schemas.microsoft.com/office/drawing/2014/main" id="{AAEB9487-3532-0C42-89F8-5087A0C3150C}"/>
                </a:ext>
              </a:extLst>
            </p:cNvPr>
            <p:cNvSpPr txBox="1"/>
            <p:nvPr/>
          </p:nvSpPr>
          <p:spPr>
            <a:xfrm>
              <a:off x="7819309" y="4270783"/>
              <a:ext cx="893193"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NC SMC</a:t>
              </a:r>
            </a:p>
          </p:txBody>
        </p:sp>
        <p:sp>
          <p:nvSpPr>
            <p:cNvPr id="70" name="TextBox 69">
              <a:extLst>
                <a:ext uri="{FF2B5EF4-FFF2-40B4-BE49-F238E27FC236}">
                  <a16:creationId xmlns:a16="http://schemas.microsoft.com/office/drawing/2014/main" id="{1EBF9ACC-0C15-5B4E-86A0-50D50B4720B1}"/>
                </a:ext>
              </a:extLst>
            </p:cNvPr>
            <p:cNvSpPr txBox="1"/>
            <p:nvPr/>
          </p:nvSpPr>
          <p:spPr>
            <a:xfrm>
              <a:off x="6775758" y="4613255"/>
              <a:ext cx="1103187" cy="230832"/>
            </a:xfrm>
            <a:prstGeom prst="rect">
              <a:avLst/>
            </a:prstGeom>
            <a:noFill/>
          </p:spPr>
          <p:txBody>
            <a:bodyPr wrap="none" rtlCol="0">
              <a:spAutoFit/>
            </a:bodyPr>
            <a:lstStyle/>
            <a:p>
              <a:r>
                <a:rPr lang="en-US" sz="900" dirty="0"/>
                <a:t>CTR     Mild   Severe</a:t>
              </a:r>
            </a:p>
          </p:txBody>
        </p:sp>
        <p:sp>
          <p:nvSpPr>
            <p:cNvPr id="71" name="TextBox 70">
              <a:extLst>
                <a:ext uri="{FF2B5EF4-FFF2-40B4-BE49-F238E27FC236}">
                  <a16:creationId xmlns:a16="http://schemas.microsoft.com/office/drawing/2014/main" id="{FC99510C-3D5D-3847-809A-2826C8F3417B}"/>
                </a:ext>
              </a:extLst>
            </p:cNvPr>
            <p:cNvSpPr txBox="1"/>
            <p:nvPr/>
          </p:nvSpPr>
          <p:spPr>
            <a:xfrm>
              <a:off x="7751479" y="4612359"/>
              <a:ext cx="1077539" cy="230832"/>
            </a:xfrm>
            <a:prstGeom prst="rect">
              <a:avLst/>
            </a:prstGeom>
            <a:noFill/>
          </p:spPr>
          <p:txBody>
            <a:bodyPr wrap="none" rtlCol="0">
              <a:spAutoFit/>
            </a:bodyPr>
            <a:lstStyle/>
            <a:p>
              <a:r>
                <a:rPr lang="en-US" sz="900" dirty="0"/>
                <a:t>CTR    Mild  Severe</a:t>
              </a:r>
            </a:p>
          </p:txBody>
        </p:sp>
        <p:cxnSp>
          <p:nvCxnSpPr>
            <p:cNvPr id="72" name="Straight Connector 71">
              <a:extLst>
                <a:ext uri="{FF2B5EF4-FFF2-40B4-BE49-F238E27FC236}">
                  <a16:creationId xmlns:a16="http://schemas.microsoft.com/office/drawing/2014/main" id="{E1FC87A2-41F6-9743-8572-C3E090498B04}"/>
                </a:ext>
              </a:extLst>
            </p:cNvPr>
            <p:cNvCxnSpPr>
              <a:cxnSpLocks/>
            </p:cNvCxnSpPr>
            <p:nvPr/>
          </p:nvCxnSpPr>
          <p:spPr>
            <a:xfrm>
              <a:off x="6852503" y="4578560"/>
              <a:ext cx="95612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A55BB1F0-5BE2-F344-9473-AAAF79631802}"/>
                </a:ext>
              </a:extLst>
            </p:cNvPr>
            <p:cNvCxnSpPr>
              <a:cxnSpLocks/>
            </p:cNvCxnSpPr>
            <p:nvPr/>
          </p:nvCxnSpPr>
          <p:spPr>
            <a:xfrm>
              <a:off x="7902337" y="4573539"/>
              <a:ext cx="8101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74" name="Object 73">
              <a:extLst>
                <a:ext uri="{FF2B5EF4-FFF2-40B4-BE49-F238E27FC236}">
                  <a16:creationId xmlns:a16="http://schemas.microsoft.com/office/drawing/2014/main" id="{431B0A84-93D0-E045-B542-E730B69BAF3D}"/>
                </a:ext>
              </a:extLst>
            </p:cNvPr>
            <p:cNvGraphicFramePr>
              <a:graphicFrameLocks noChangeAspect="1"/>
            </p:cNvGraphicFramePr>
            <p:nvPr>
              <p:extLst>
                <p:ext uri="{D42A27DB-BD31-4B8C-83A1-F6EECF244321}">
                  <p14:modId xmlns:p14="http://schemas.microsoft.com/office/powerpoint/2010/main" val="2515034324"/>
                </p:ext>
              </p:extLst>
            </p:nvPr>
          </p:nvGraphicFramePr>
          <p:xfrm>
            <a:off x="8905563" y="4603852"/>
            <a:ext cx="1701965" cy="1645154"/>
          </p:xfrm>
          <a:graphic>
            <a:graphicData uri="http://schemas.openxmlformats.org/presentationml/2006/ole">
              <mc:AlternateContent xmlns:mc="http://schemas.openxmlformats.org/markup-compatibility/2006">
                <mc:Choice xmlns:v="urn:schemas-microsoft-com:vml" Requires="v">
                  <p:oleObj spid="_x0000_s1069" name="Prism 7" r:id="rId16" imgW="3471348" imgH="3355915" progId="Prism7.Document">
                    <p:embed/>
                  </p:oleObj>
                </mc:Choice>
                <mc:Fallback>
                  <p:oleObj name="Prism 7" r:id="rId16" imgW="3471348" imgH="3355915" progId="Prism7.Document">
                    <p:embed/>
                    <p:pic>
                      <p:nvPicPr>
                        <p:cNvPr id="13" name="Object 12">
                          <a:extLst>
                            <a:ext uri="{FF2B5EF4-FFF2-40B4-BE49-F238E27FC236}">
                              <a16:creationId xmlns:a16="http://schemas.microsoft.com/office/drawing/2014/main" id="{FC281D2F-CF91-41FB-8171-3A5E6D617B98}"/>
                            </a:ext>
                          </a:extLst>
                        </p:cNvPr>
                        <p:cNvPicPr/>
                        <p:nvPr/>
                      </p:nvPicPr>
                      <p:blipFill>
                        <a:blip r:embed="rId17"/>
                        <a:stretch>
                          <a:fillRect/>
                        </a:stretch>
                      </p:blipFill>
                      <p:spPr>
                        <a:xfrm>
                          <a:off x="8905563" y="4603852"/>
                          <a:ext cx="1701965" cy="1645154"/>
                        </a:xfrm>
                        <a:prstGeom prst="rect">
                          <a:avLst/>
                        </a:prstGeom>
                      </p:spPr>
                    </p:pic>
                  </p:oleObj>
                </mc:Fallback>
              </mc:AlternateContent>
            </a:graphicData>
          </a:graphic>
        </p:graphicFrame>
        <p:pic>
          <p:nvPicPr>
            <p:cNvPr id="75" name="Picture 74">
              <a:extLst>
                <a:ext uri="{FF2B5EF4-FFF2-40B4-BE49-F238E27FC236}">
                  <a16:creationId xmlns:a16="http://schemas.microsoft.com/office/drawing/2014/main" id="{F32D6908-65E2-A742-971B-B3E4575B6B7A}"/>
                </a:ext>
              </a:extLst>
            </p:cNvPr>
            <p:cNvPicPr>
              <a:picLocks noChangeAspect="1"/>
            </p:cNvPicPr>
            <p:nvPr/>
          </p:nvPicPr>
          <p:blipFill>
            <a:blip r:embed="rId18">
              <a:grayscl/>
              <a:lum bright="42000" contrast="21000"/>
            </a:blip>
            <a:stretch>
              <a:fillRect/>
            </a:stretch>
          </p:blipFill>
          <p:spPr>
            <a:xfrm>
              <a:off x="6875092" y="5960439"/>
              <a:ext cx="1921460" cy="279613"/>
            </a:xfrm>
            <a:prstGeom prst="rect">
              <a:avLst/>
            </a:prstGeom>
            <a:ln>
              <a:solidFill>
                <a:schemeClr val="tx1"/>
              </a:solidFill>
            </a:ln>
          </p:spPr>
        </p:pic>
        <p:sp>
          <p:nvSpPr>
            <p:cNvPr id="76" name="Rectangle 75">
              <a:extLst>
                <a:ext uri="{FF2B5EF4-FFF2-40B4-BE49-F238E27FC236}">
                  <a16:creationId xmlns:a16="http://schemas.microsoft.com/office/drawing/2014/main" id="{17E3F617-6A79-814A-991F-A9EF36681A31}"/>
                </a:ext>
              </a:extLst>
            </p:cNvPr>
            <p:cNvSpPr/>
            <p:nvPr/>
          </p:nvSpPr>
          <p:spPr>
            <a:xfrm>
              <a:off x="5943035" y="5826049"/>
              <a:ext cx="912429" cy="646331"/>
            </a:xfrm>
            <a:prstGeom prst="rect">
              <a:avLst/>
            </a:prstGeom>
          </p:spPr>
          <p:txBody>
            <a:bodyPr wrap="none">
              <a:spAutoFit/>
            </a:bodyPr>
            <a:lstStyle/>
            <a:p>
              <a:r>
                <a:rPr lang="en-US" sz="900" b="1" dirty="0">
                  <a:latin typeface="Arial" panose="020B0604020202020204" pitchFamily="34" charset="0"/>
                  <a:cs typeface="Arial" panose="020B0604020202020204" pitchFamily="34" charset="0"/>
                </a:rPr>
                <a:t>GAPDH</a:t>
              </a:r>
            </a:p>
            <a:p>
              <a:r>
                <a:rPr lang="en-US" sz="900" dirty="0">
                  <a:latin typeface="Arial" panose="020B0604020202020204" pitchFamily="34" charset="0"/>
                  <a:cs typeface="Arial" panose="020B0604020202020204" pitchFamily="34" charset="0"/>
                </a:rPr>
                <a:t>MW~40-42KD</a:t>
              </a:r>
            </a:p>
            <a:p>
              <a:r>
                <a:rPr lang="en-US" sz="900" dirty="0">
                  <a:latin typeface="Arial" panose="020B0604020202020204" pitchFamily="34" charset="0"/>
                  <a:cs typeface="Arial" panose="020B0604020202020204" pitchFamily="34" charset="0"/>
                </a:rPr>
                <a:t>Ab181602</a:t>
              </a:r>
            </a:p>
            <a:p>
              <a:r>
                <a:rPr lang="en-US" sz="900" dirty="0" err="1">
                  <a:latin typeface="Arial" panose="020B0604020202020204" pitchFamily="34" charset="0"/>
                  <a:cs typeface="Arial" panose="020B0604020202020204" pitchFamily="34" charset="0"/>
                </a:rPr>
                <a:t>Dil</a:t>
              </a:r>
              <a:r>
                <a:rPr lang="en-US" sz="900" dirty="0">
                  <a:latin typeface="Arial" panose="020B0604020202020204" pitchFamily="34" charset="0"/>
                  <a:cs typeface="Arial" panose="020B0604020202020204" pitchFamily="34" charset="0"/>
                </a:rPr>
                <a:t>: 1/2000</a:t>
              </a:r>
            </a:p>
          </p:txBody>
        </p:sp>
        <p:sp>
          <p:nvSpPr>
            <p:cNvPr id="77" name="TextBox 76">
              <a:extLst>
                <a:ext uri="{FF2B5EF4-FFF2-40B4-BE49-F238E27FC236}">
                  <a16:creationId xmlns:a16="http://schemas.microsoft.com/office/drawing/2014/main" id="{EFC360E0-DF50-404A-BE87-DB4545A82C87}"/>
                </a:ext>
              </a:extLst>
            </p:cNvPr>
            <p:cNvSpPr txBox="1"/>
            <p:nvPr/>
          </p:nvSpPr>
          <p:spPr>
            <a:xfrm>
              <a:off x="5717484" y="3997760"/>
              <a:ext cx="1173719" cy="369332"/>
            </a:xfrm>
            <a:prstGeom prst="rect">
              <a:avLst/>
            </a:prstGeom>
            <a:noFill/>
          </p:spPr>
          <p:txBody>
            <a:bodyPr wrap="none" rtlCol="0">
              <a:spAutoFit/>
            </a:bodyPr>
            <a:lstStyle/>
            <a:p>
              <a:r>
                <a:rPr lang="en-US" dirty="0"/>
                <a:t>FIGURE 5B</a:t>
              </a:r>
            </a:p>
          </p:txBody>
        </p:sp>
      </p:grpSp>
    </p:spTree>
    <p:extLst>
      <p:ext uri="{BB962C8B-B14F-4D97-AF65-F5344CB8AC3E}">
        <p14:creationId xmlns:p14="http://schemas.microsoft.com/office/powerpoint/2010/main" val="3096503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FA9CDA8-3135-4C49-9E58-BBD934E3D5DF}"/>
              </a:ext>
            </a:extLst>
          </p:cNvPr>
          <p:cNvSpPr txBox="1"/>
          <p:nvPr/>
        </p:nvSpPr>
        <p:spPr>
          <a:xfrm>
            <a:off x="4512630" y="809838"/>
            <a:ext cx="1923925" cy="369332"/>
          </a:xfrm>
          <a:prstGeom prst="rect">
            <a:avLst/>
          </a:prstGeom>
          <a:noFill/>
        </p:spPr>
        <p:txBody>
          <a:bodyPr wrap="none" rtlCol="0">
            <a:spAutoFit/>
          </a:bodyPr>
          <a:lstStyle/>
          <a:p>
            <a:r>
              <a:rPr lang="en-US" b="1" dirty="0"/>
              <a:t>HUMAN iPSC SMC</a:t>
            </a:r>
          </a:p>
        </p:txBody>
      </p:sp>
      <p:sp>
        <p:nvSpPr>
          <p:cNvPr id="3" name="Rectangle 2">
            <a:extLst>
              <a:ext uri="{FF2B5EF4-FFF2-40B4-BE49-F238E27FC236}">
                <a16:creationId xmlns:a16="http://schemas.microsoft.com/office/drawing/2014/main" id="{3BDB321B-D665-4429-BEE8-93E7986C67B2}"/>
              </a:ext>
            </a:extLst>
          </p:cNvPr>
          <p:cNvSpPr/>
          <p:nvPr/>
        </p:nvSpPr>
        <p:spPr>
          <a:xfrm>
            <a:off x="302488" y="308461"/>
            <a:ext cx="9298711" cy="307777"/>
          </a:xfrm>
          <a:prstGeom prst="rect">
            <a:avLst/>
          </a:prstGeom>
        </p:spPr>
        <p:txBody>
          <a:bodyPr wrap="square">
            <a:spAutoFit/>
          </a:bodyPr>
          <a:lstStyle/>
          <a:p>
            <a:r>
              <a:rPr lang="en-US" sz="1400" b="1" dirty="0">
                <a:latin typeface="Arial" panose="020B0604020202020204" pitchFamily="34" charset="0"/>
                <a:cs typeface="Arial" panose="020B0604020202020204" pitchFamily="34" charset="0"/>
              </a:rPr>
              <a:t>Supplementary Figure IB</a:t>
            </a:r>
            <a:r>
              <a:rPr lang="en-US" sz="1400" dirty="0">
                <a:latin typeface="Arial" panose="020B0604020202020204" pitchFamily="34" charset="0"/>
                <a:cs typeface="Arial" panose="020B0604020202020204" pitchFamily="34" charset="0"/>
              </a:rPr>
              <a:t>. Raw gelatin zymography images for human iPSC SMC (From Figure 4C) </a:t>
            </a:r>
          </a:p>
        </p:txBody>
      </p:sp>
      <p:grpSp>
        <p:nvGrpSpPr>
          <p:cNvPr id="14" name="Group 13">
            <a:extLst>
              <a:ext uri="{FF2B5EF4-FFF2-40B4-BE49-F238E27FC236}">
                <a16:creationId xmlns:a16="http://schemas.microsoft.com/office/drawing/2014/main" id="{7A2AE098-E6F8-3B4C-AB1B-97FD75916FE2}"/>
              </a:ext>
            </a:extLst>
          </p:cNvPr>
          <p:cNvGrpSpPr/>
          <p:nvPr/>
        </p:nvGrpSpPr>
        <p:grpSpPr>
          <a:xfrm>
            <a:off x="3510542" y="1513455"/>
            <a:ext cx="4188458" cy="3831089"/>
            <a:chOff x="6336870" y="1524995"/>
            <a:chExt cx="4188458" cy="3831089"/>
          </a:xfrm>
        </p:grpSpPr>
        <p:sp>
          <p:nvSpPr>
            <p:cNvPr id="18" name="TextBox 17">
              <a:extLst>
                <a:ext uri="{FF2B5EF4-FFF2-40B4-BE49-F238E27FC236}">
                  <a16:creationId xmlns:a16="http://schemas.microsoft.com/office/drawing/2014/main" id="{8CA0489C-C6B0-4952-B737-7F3F024077E2}"/>
                </a:ext>
              </a:extLst>
            </p:cNvPr>
            <p:cNvSpPr txBox="1"/>
            <p:nvPr/>
          </p:nvSpPr>
          <p:spPr>
            <a:xfrm>
              <a:off x="6336870" y="1524995"/>
              <a:ext cx="1172116" cy="369332"/>
            </a:xfrm>
            <a:prstGeom prst="rect">
              <a:avLst/>
            </a:prstGeom>
            <a:noFill/>
          </p:spPr>
          <p:txBody>
            <a:bodyPr wrap="none" rtlCol="0">
              <a:spAutoFit/>
            </a:bodyPr>
            <a:lstStyle/>
            <a:p>
              <a:r>
                <a:rPr lang="en-US" dirty="0"/>
                <a:t>FIGURE 4C</a:t>
              </a:r>
            </a:p>
          </p:txBody>
        </p:sp>
        <p:sp>
          <p:nvSpPr>
            <p:cNvPr id="26" name="TextBox 25">
              <a:extLst>
                <a:ext uri="{FF2B5EF4-FFF2-40B4-BE49-F238E27FC236}">
                  <a16:creationId xmlns:a16="http://schemas.microsoft.com/office/drawing/2014/main" id="{62B9DE60-42EC-4EDB-BC75-72E63979B21B}"/>
                </a:ext>
              </a:extLst>
            </p:cNvPr>
            <p:cNvSpPr txBox="1"/>
            <p:nvPr/>
          </p:nvSpPr>
          <p:spPr>
            <a:xfrm>
              <a:off x="7371613" y="1943107"/>
              <a:ext cx="2374368" cy="461665"/>
            </a:xfrm>
            <a:prstGeom prst="rect">
              <a:avLst/>
            </a:prstGeom>
            <a:noFill/>
          </p:spPr>
          <p:txBody>
            <a:bodyPr wrap="none" rtlCol="0">
              <a:spAutoFit/>
            </a:bodyPr>
            <a:lstStyle/>
            <a:p>
              <a:pPr algn="ctr"/>
              <a:r>
                <a:rPr lang="en-US" sz="1200" dirty="0">
                  <a:latin typeface="Arial" panose="020B0604020202020204" pitchFamily="34" charset="0"/>
                  <a:cs typeface="Arial" panose="020B0604020202020204" pitchFamily="34" charset="0"/>
                </a:rPr>
                <a:t>iPSC-SMC Conditioned Medium</a:t>
              </a:r>
            </a:p>
            <a:p>
              <a:pPr algn="ctr"/>
              <a:r>
                <a:rPr lang="en-US" sz="1200" dirty="0">
                  <a:latin typeface="Arial" panose="020B0604020202020204" pitchFamily="34" charset="0"/>
                  <a:cs typeface="Arial" panose="020B0604020202020204" pitchFamily="34" charset="0"/>
                </a:rPr>
                <a:t>(Zymography Analysis)</a:t>
              </a:r>
            </a:p>
          </p:txBody>
        </p:sp>
        <p:pic>
          <p:nvPicPr>
            <p:cNvPr id="27" name="コンテンツ プレースホルダー 4" descr="座る, ブラック, ホワイト, 横たわる が含まれている画像&#10;&#10;自動的に生成された説明">
              <a:extLst>
                <a:ext uri="{FF2B5EF4-FFF2-40B4-BE49-F238E27FC236}">
                  <a16:creationId xmlns:a16="http://schemas.microsoft.com/office/drawing/2014/main" id="{ED81800C-4AEC-4A33-A795-79D687DACB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8740" y="2389866"/>
              <a:ext cx="3996588" cy="2966218"/>
            </a:xfrm>
            <a:prstGeom prst="rect">
              <a:avLst/>
            </a:prstGeom>
          </p:spPr>
        </p:pic>
        <p:sp>
          <p:nvSpPr>
            <p:cNvPr id="28" name="テキスト ボックス 10">
              <a:extLst>
                <a:ext uri="{FF2B5EF4-FFF2-40B4-BE49-F238E27FC236}">
                  <a16:creationId xmlns:a16="http://schemas.microsoft.com/office/drawing/2014/main" id="{CA6CAF63-DDFB-4355-9337-20F79AC0E564}"/>
                </a:ext>
              </a:extLst>
            </p:cNvPr>
            <p:cNvSpPr txBox="1"/>
            <p:nvPr/>
          </p:nvSpPr>
          <p:spPr>
            <a:xfrm rot="16200000">
              <a:off x="9741144" y="3734217"/>
              <a:ext cx="855681" cy="261610"/>
            </a:xfrm>
            <a:prstGeom prst="rect">
              <a:avLst/>
            </a:prstGeom>
            <a:noFill/>
          </p:spPr>
          <p:txBody>
            <a:bodyPr wrap="square" rtlCol="0">
              <a:spAutoFit/>
            </a:bodyPr>
            <a:lstStyle/>
            <a:p>
              <a:r>
                <a:rPr lang="en-US" altLang="ja-JP" sz="1100" dirty="0">
                  <a:solidFill>
                    <a:srgbClr val="FFC000"/>
                  </a:solidFill>
                  <a:latin typeface="Arial" panose="020B0604020202020204" pitchFamily="34" charset="0"/>
                  <a:cs typeface="Arial" panose="020B0604020202020204" pitchFamily="34" charset="0"/>
                </a:rPr>
                <a:t>ladder</a:t>
              </a:r>
              <a:endParaRPr kumimoji="1" lang="ja-JP" altLang="en-US" sz="1100" dirty="0">
                <a:solidFill>
                  <a:srgbClr val="FFC000"/>
                </a:solidFill>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C93CB77C-7173-4EB3-91F4-99A62454B058}"/>
                </a:ext>
              </a:extLst>
            </p:cNvPr>
            <p:cNvSpPr txBox="1"/>
            <p:nvPr/>
          </p:nvSpPr>
          <p:spPr>
            <a:xfrm>
              <a:off x="8128575" y="3470302"/>
              <a:ext cx="2152229"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  </a:t>
              </a:r>
              <a:r>
                <a:rPr lang="en-US" sz="900" dirty="0">
                  <a:solidFill>
                    <a:srgbClr val="00B0F0"/>
                  </a:solidFill>
                  <a:latin typeface="Arial" panose="020B0604020202020204" pitchFamily="34" charset="0"/>
                  <a:cs typeface="Arial" panose="020B0604020202020204" pitchFamily="34" charset="0"/>
                </a:rPr>
                <a:t>NC</a:t>
              </a:r>
              <a:r>
                <a:rPr lang="en-US" sz="900" dirty="0">
                  <a:latin typeface="Arial" panose="020B0604020202020204" pitchFamily="34" charset="0"/>
                  <a:cs typeface="Arial" panose="020B0604020202020204" pitchFamily="34" charset="0"/>
                </a:rPr>
                <a:t>   </a:t>
              </a:r>
              <a:r>
                <a:rPr lang="en-US" sz="900" dirty="0">
                  <a:solidFill>
                    <a:srgbClr val="FF0000"/>
                  </a:solidFill>
                  <a:latin typeface="Arial" panose="020B0604020202020204" pitchFamily="34" charset="0"/>
                  <a:cs typeface="Arial" panose="020B0604020202020204" pitchFamily="34" charset="0"/>
                </a:rPr>
                <a:t>LM</a:t>
              </a:r>
              <a:r>
                <a:rPr lang="en-US" sz="900" dirty="0">
                  <a:latin typeface="Arial" panose="020B0604020202020204" pitchFamily="34" charset="0"/>
                  <a:cs typeface="Arial" panose="020B0604020202020204" pitchFamily="34" charset="0"/>
                </a:rPr>
                <a:t>     </a:t>
              </a:r>
              <a:r>
                <a:rPr lang="en-US" sz="900" dirty="0">
                  <a:solidFill>
                    <a:srgbClr val="00B0F0"/>
                  </a:solidFill>
                  <a:latin typeface="Arial" panose="020B0604020202020204" pitchFamily="34" charset="0"/>
                  <a:cs typeface="Arial" panose="020B0604020202020204" pitchFamily="34" charset="0"/>
                </a:rPr>
                <a:t>NC</a:t>
              </a:r>
              <a:r>
                <a:rPr lang="en-US" sz="900" dirty="0">
                  <a:latin typeface="Arial" panose="020B0604020202020204" pitchFamily="34" charset="0"/>
                  <a:cs typeface="Arial" panose="020B0604020202020204" pitchFamily="34" charset="0"/>
                </a:rPr>
                <a:t>   </a:t>
              </a:r>
              <a:r>
                <a:rPr lang="en-US" sz="900" dirty="0">
                  <a:solidFill>
                    <a:srgbClr val="FF0000"/>
                  </a:solidFill>
                  <a:latin typeface="Arial" panose="020B0604020202020204" pitchFamily="34" charset="0"/>
                  <a:cs typeface="Arial" panose="020B0604020202020204" pitchFamily="34" charset="0"/>
                </a:rPr>
                <a:t>LM    </a:t>
              </a:r>
              <a:r>
                <a:rPr lang="en-US" sz="900" dirty="0">
                  <a:latin typeface="Arial" panose="020B0604020202020204" pitchFamily="34" charset="0"/>
                  <a:cs typeface="Arial" panose="020B0604020202020204" pitchFamily="34" charset="0"/>
                </a:rPr>
                <a:t> </a:t>
              </a:r>
              <a:r>
                <a:rPr lang="en-US" sz="900" dirty="0">
                  <a:solidFill>
                    <a:srgbClr val="00B0F0"/>
                  </a:solidFill>
                  <a:latin typeface="Arial" panose="020B0604020202020204" pitchFamily="34" charset="0"/>
                  <a:cs typeface="Arial" panose="020B0604020202020204" pitchFamily="34" charset="0"/>
                </a:rPr>
                <a:t>NC     </a:t>
              </a:r>
              <a:r>
                <a:rPr lang="en-US" sz="900" dirty="0">
                  <a:solidFill>
                    <a:srgbClr val="FF0000"/>
                  </a:solidFill>
                  <a:latin typeface="Arial" panose="020B0604020202020204" pitchFamily="34" charset="0"/>
                  <a:cs typeface="Arial" panose="020B0604020202020204" pitchFamily="34" charset="0"/>
                </a:rPr>
                <a:t>LM</a:t>
              </a:r>
            </a:p>
          </p:txBody>
        </p:sp>
        <p:sp>
          <p:nvSpPr>
            <p:cNvPr id="30" name="Rectangle 29">
              <a:extLst>
                <a:ext uri="{FF2B5EF4-FFF2-40B4-BE49-F238E27FC236}">
                  <a16:creationId xmlns:a16="http://schemas.microsoft.com/office/drawing/2014/main" id="{BF69FD1D-FD3E-4887-B0E2-D8F1BC3F8DA2}"/>
                </a:ext>
              </a:extLst>
            </p:cNvPr>
            <p:cNvSpPr/>
            <p:nvPr/>
          </p:nvSpPr>
          <p:spPr>
            <a:xfrm>
              <a:off x="8170400" y="4031550"/>
              <a:ext cx="1903851" cy="592447"/>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a:extLst>
                <a:ext uri="{FF2B5EF4-FFF2-40B4-BE49-F238E27FC236}">
                  <a16:creationId xmlns:a16="http://schemas.microsoft.com/office/drawing/2014/main" id="{5C7C45E8-CF98-47DF-87F5-EF27C36BCE2B}"/>
                </a:ext>
              </a:extLst>
            </p:cNvPr>
            <p:cNvCxnSpPr/>
            <p:nvPr/>
          </p:nvCxnSpPr>
          <p:spPr>
            <a:xfrm>
              <a:off x="8327949" y="3357990"/>
              <a:ext cx="38008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A34C961-EB5B-478C-A1B6-DF6BF58C8E9E}"/>
                </a:ext>
              </a:extLst>
            </p:cNvPr>
            <p:cNvCxnSpPr/>
            <p:nvPr/>
          </p:nvCxnSpPr>
          <p:spPr>
            <a:xfrm>
              <a:off x="8908815" y="3361478"/>
              <a:ext cx="38008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057BFF7-FE80-40D6-B243-223100111299}"/>
                </a:ext>
              </a:extLst>
            </p:cNvPr>
            <p:cNvCxnSpPr/>
            <p:nvPr/>
          </p:nvCxnSpPr>
          <p:spPr>
            <a:xfrm>
              <a:off x="9512571" y="3381738"/>
              <a:ext cx="38008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511654D9-47AB-4695-B8F1-5C00998EA0D8}"/>
                </a:ext>
              </a:extLst>
            </p:cNvPr>
            <p:cNvSpPr txBox="1"/>
            <p:nvPr/>
          </p:nvSpPr>
          <p:spPr>
            <a:xfrm>
              <a:off x="8170400" y="2898140"/>
              <a:ext cx="500458" cy="276999"/>
            </a:xfrm>
            <a:prstGeom prst="rect">
              <a:avLst/>
            </a:prstGeom>
            <a:noFill/>
          </p:spPr>
          <p:txBody>
            <a:bodyPr wrap="none" rtlCol="0">
              <a:spAutoFit/>
            </a:bodyPr>
            <a:lstStyle/>
            <a:p>
              <a:pPr algn="ctr"/>
              <a:r>
                <a:rPr lang="en-US" sz="1200" dirty="0">
                  <a:solidFill>
                    <a:schemeClr val="bg1"/>
                  </a:solidFill>
                  <a:latin typeface="Arial" panose="020B0604020202020204" pitchFamily="34" charset="0"/>
                  <a:cs typeface="Arial" panose="020B0604020202020204" pitchFamily="34" charset="0"/>
                </a:rPr>
                <a:t>CTR</a:t>
              </a:r>
            </a:p>
          </p:txBody>
        </p:sp>
        <p:sp>
          <p:nvSpPr>
            <p:cNvPr id="35" name="TextBox 34">
              <a:extLst>
                <a:ext uri="{FF2B5EF4-FFF2-40B4-BE49-F238E27FC236}">
                  <a16:creationId xmlns:a16="http://schemas.microsoft.com/office/drawing/2014/main" id="{4B0A6ED2-38F5-40EA-8F33-EDE1EBF26004}"/>
                </a:ext>
              </a:extLst>
            </p:cNvPr>
            <p:cNvSpPr txBox="1"/>
            <p:nvPr/>
          </p:nvSpPr>
          <p:spPr>
            <a:xfrm>
              <a:off x="8790874" y="2883252"/>
              <a:ext cx="510076" cy="461665"/>
            </a:xfrm>
            <a:prstGeom prst="rect">
              <a:avLst/>
            </a:prstGeom>
            <a:noFill/>
          </p:spPr>
          <p:txBody>
            <a:bodyPr wrap="none" rtlCol="0">
              <a:spAutoFit/>
            </a:bodyPr>
            <a:lstStyle/>
            <a:p>
              <a:pPr algn="ctr"/>
              <a:r>
                <a:rPr lang="en-US" sz="1200" dirty="0">
                  <a:solidFill>
                    <a:schemeClr val="bg1"/>
                  </a:solidFill>
                  <a:latin typeface="Arial" panose="020B0604020202020204" pitchFamily="34" charset="0"/>
                  <a:cs typeface="Arial" panose="020B0604020202020204" pitchFamily="34" charset="0"/>
                </a:rPr>
                <a:t>Mild</a:t>
              </a:r>
            </a:p>
            <a:p>
              <a:pPr algn="ctr"/>
              <a:r>
                <a:rPr lang="en-US" sz="1200" dirty="0">
                  <a:solidFill>
                    <a:schemeClr val="bg1"/>
                  </a:solidFill>
                  <a:latin typeface="Arial" panose="020B0604020202020204" pitchFamily="34" charset="0"/>
                  <a:cs typeface="Arial" panose="020B0604020202020204" pitchFamily="34" charset="0"/>
                </a:rPr>
                <a:t>MFS</a:t>
              </a:r>
            </a:p>
          </p:txBody>
        </p:sp>
        <p:sp>
          <p:nvSpPr>
            <p:cNvPr id="36" name="TextBox 35">
              <a:extLst>
                <a:ext uri="{FF2B5EF4-FFF2-40B4-BE49-F238E27FC236}">
                  <a16:creationId xmlns:a16="http://schemas.microsoft.com/office/drawing/2014/main" id="{8B61BB4C-9ADE-4FE9-A269-2F1E9865DAEC}"/>
                </a:ext>
              </a:extLst>
            </p:cNvPr>
            <p:cNvSpPr txBox="1"/>
            <p:nvPr/>
          </p:nvSpPr>
          <p:spPr>
            <a:xfrm>
              <a:off x="9367425" y="2879349"/>
              <a:ext cx="670376" cy="461665"/>
            </a:xfrm>
            <a:prstGeom prst="rect">
              <a:avLst/>
            </a:prstGeom>
            <a:noFill/>
          </p:spPr>
          <p:txBody>
            <a:bodyPr wrap="none" rtlCol="0">
              <a:spAutoFit/>
            </a:bodyPr>
            <a:lstStyle/>
            <a:p>
              <a:pPr algn="ctr"/>
              <a:r>
                <a:rPr lang="en-US" sz="1200" dirty="0">
                  <a:solidFill>
                    <a:schemeClr val="bg1"/>
                  </a:solidFill>
                  <a:latin typeface="Arial" panose="020B0604020202020204" pitchFamily="34" charset="0"/>
                  <a:cs typeface="Arial" panose="020B0604020202020204" pitchFamily="34" charset="0"/>
                </a:rPr>
                <a:t>Severe</a:t>
              </a:r>
            </a:p>
            <a:p>
              <a:pPr algn="ctr"/>
              <a:r>
                <a:rPr lang="en-US" sz="1200" dirty="0">
                  <a:solidFill>
                    <a:schemeClr val="bg1"/>
                  </a:solidFill>
                  <a:latin typeface="Arial" panose="020B0604020202020204" pitchFamily="34" charset="0"/>
                  <a:cs typeface="Arial" panose="020B0604020202020204" pitchFamily="34" charset="0"/>
                </a:rPr>
                <a:t>MFS</a:t>
              </a:r>
            </a:p>
          </p:txBody>
        </p:sp>
      </p:grpSp>
    </p:spTree>
    <p:extLst>
      <p:ext uri="{BB962C8B-B14F-4D97-AF65-F5344CB8AC3E}">
        <p14:creationId xmlns:p14="http://schemas.microsoft.com/office/powerpoint/2010/main" val="1689058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3F7CEC1-90D5-4901-89EB-CA032EDE1076}"/>
              </a:ext>
            </a:extLst>
          </p:cNvPr>
          <p:cNvSpPr txBox="1"/>
          <p:nvPr/>
        </p:nvSpPr>
        <p:spPr>
          <a:xfrm>
            <a:off x="1424956" y="2690176"/>
            <a:ext cx="1233875" cy="646331"/>
          </a:xfrm>
          <a:prstGeom prst="rect">
            <a:avLst/>
          </a:prstGeom>
          <a:noFill/>
        </p:spPr>
        <p:txBody>
          <a:bodyPr wrap="square" rtlCol="0">
            <a:spAutoFit/>
          </a:bodyPr>
          <a:lstStyle/>
          <a:p>
            <a:r>
              <a:rPr lang="en-US" sz="900" b="1" dirty="0">
                <a:latin typeface="Arial" panose="020B0604020202020204" pitchFamily="34" charset="0"/>
                <a:cs typeface="Arial" panose="020B0604020202020204" pitchFamily="34" charset="0"/>
              </a:rPr>
              <a:t>MRC2</a:t>
            </a:r>
            <a:r>
              <a:rPr lang="en-US" sz="900" dirty="0">
                <a:latin typeface="Arial" panose="020B0604020202020204" pitchFamily="34" charset="0"/>
                <a:cs typeface="Arial" panose="020B0604020202020204" pitchFamily="34" charset="0"/>
              </a:rPr>
              <a:t> </a:t>
            </a:r>
          </a:p>
          <a:p>
            <a:r>
              <a:rPr lang="en-US" sz="900" dirty="0">
                <a:latin typeface="Arial" panose="020B0604020202020204" pitchFamily="34" charset="0"/>
                <a:cs typeface="Arial" panose="020B0604020202020204" pitchFamily="34" charset="0"/>
              </a:rPr>
              <a:t>MW~180KD</a:t>
            </a:r>
          </a:p>
          <a:p>
            <a:r>
              <a:rPr lang="en-US" sz="900" dirty="0">
                <a:latin typeface="Arial" panose="020B0604020202020204" pitchFamily="34" charset="0"/>
                <a:cs typeface="Arial" panose="020B0604020202020204" pitchFamily="34" charset="0"/>
              </a:rPr>
              <a:t>Ab181075</a:t>
            </a:r>
          </a:p>
          <a:p>
            <a:r>
              <a:rPr lang="en-US" sz="900" dirty="0" err="1">
                <a:latin typeface="Arial" panose="020B0604020202020204" pitchFamily="34" charset="0"/>
                <a:cs typeface="Arial" panose="020B0604020202020204" pitchFamily="34" charset="0"/>
              </a:rPr>
              <a:t>Dil</a:t>
            </a:r>
            <a:r>
              <a:rPr lang="en-US" sz="900" dirty="0">
                <a:latin typeface="Arial" panose="020B0604020202020204" pitchFamily="34" charset="0"/>
                <a:cs typeface="Arial" panose="020B0604020202020204" pitchFamily="34" charset="0"/>
              </a:rPr>
              <a:t>: 1/300</a:t>
            </a:r>
          </a:p>
        </p:txBody>
      </p:sp>
      <p:sp>
        <p:nvSpPr>
          <p:cNvPr id="8" name="TextBox 7">
            <a:extLst>
              <a:ext uri="{FF2B5EF4-FFF2-40B4-BE49-F238E27FC236}">
                <a16:creationId xmlns:a16="http://schemas.microsoft.com/office/drawing/2014/main" id="{8BAC7AAD-5642-49E0-84C6-C93D78A25EFA}"/>
              </a:ext>
            </a:extLst>
          </p:cNvPr>
          <p:cNvSpPr txBox="1"/>
          <p:nvPr/>
        </p:nvSpPr>
        <p:spPr>
          <a:xfrm>
            <a:off x="5983661" y="2692299"/>
            <a:ext cx="1112485" cy="646331"/>
          </a:xfrm>
          <a:prstGeom prst="rect">
            <a:avLst/>
          </a:prstGeom>
          <a:noFill/>
        </p:spPr>
        <p:txBody>
          <a:bodyPr wrap="square" rtlCol="0">
            <a:spAutoFit/>
          </a:bodyPr>
          <a:lstStyle/>
          <a:p>
            <a:r>
              <a:rPr lang="en-US" sz="900" b="1" dirty="0">
                <a:latin typeface="Arial" panose="020B0604020202020204" pitchFamily="34" charset="0"/>
                <a:cs typeface="Arial" panose="020B0604020202020204" pitchFamily="34" charset="0"/>
              </a:rPr>
              <a:t>Integrin </a:t>
            </a:r>
            <a:r>
              <a:rPr lang="el-GR" sz="900" b="1" dirty="0">
                <a:latin typeface="Arial" panose="020B0604020202020204" pitchFamily="34" charset="0"/>
                <a:cs typeface="Arial" panose="020B0604020202020204" pitchFamily="34" charset="0"/>
              </a:rPr>
              <a:t>α</a:t>
            </a:r>
            <a:r>
              <a:rPr lang="en-US" sz="900" b="1" dirty="0">
                <a:latin typeface="Arial" panose="020B0604020202020204" pitchFamily="34" charset="0"/>
                <a:cs typeface="Arial" panose="020B0604020202020204" pitchFamily="34" charset="0"/>
              </a:rPr>
              <a:t>V</a:t>
            </a:r>
          </a:p>
          <a:p>
            <a:r>
              <a:rPr lang="en-US" sz="900" dirty="0">
                <a:latin typeface="Arial" panose="020B0604020202020204" pitchFamily="34" charset="0"/>
                <a:cs typeface="Arial" panose="020B0604020202020204" pitchFamily="34" charset="0"/>
              </a:rPr>
              <a:t>MW ~150 KD</a:t>
            </a:r>
          </a:p>
          <a:p>
            <a:r>
              <a:rPr lang="en-US" sz="900" dirty="0">
                <a:latin typeface="Arial" panose="020B0604020202020204" pitchFamily="34" charset="0"/>
                <a:cs typeface="Arial" panose="020B0604020202020204" pitchFamily="34" charset="0"/>
              </a:rPr>
              <a:t>Ab179475</a:t>
            </a:r>
          </a:p>
          <a:p>
            <a:r>
              <a:rPr lang="en-US" sz="900" dirty="0" err="1">
                <a:latin typeface="Arial" panose="020B0604020202020204" pitchFamily="34" charset="0"/>
                <a:cs typeface="Arial" panose="020B0604020202020204" pitchFamily="34" charset="0"/>
              </a:rPr>
              <a:t>Dil</a:t>
            </a:r>
            <a:r>
              <a:rPr lang="en-US" sz="900" dirty="0">
                <a:latin typeface="Arial" panose="020B0604020202020204" pitchFamily="34" charset="0"/>
                <a:cs typeface="Arial" panose="020B0604020202020204" pitchFamily="34" charset="0"/>
              </a:rPr>
              <a:t>: 1/250</a:t>
            </a:r>
          </a:p>
        </p:txBody>
      </p:sp>
      <p:pic>
        <p:nvPicPr>
          <p:cNvPr id="29" name="Picture 28">
            <a:extLst>
              <a:ext uri="{FF2B5EF4-FFF2-40B4-BE49-F238E27FC236}">
                <a16:creationId xmlns:a16="http://schemas.microsoft.com/office/drawing/2014/main" id="{1E3AAFF5-C825-4CE0-A61B-5D8D87860DF7}"/>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100000"/>
                    </a14:imgEffect>
                    <a14:imgEffect>
                      <a14:brightnessContrast bright="3000" contrast="-15000"/>
                    </a14:imgEffect>
                  </a14:imgLayer>
                </a14:imgProps>
              </a:ext>
            </a:extLst>
          </a:blip>
          <a:stretch>
            <a:fillRect/>
          </a:stretch>
        </p:blipFill>
        <p:spPr>
          <a:xfrm>
            <a:off x="2543330" y="2757587"/>
            <a:ext cx="2520636" cy="1134893"/>
          </a:xfrm>
          <a:prstGeom prst="rect">
            <a:avLst/>
          </a:prstGeom>
          <a:ln>
            <a:solidFill>
              <a:schemeClr val="tx1"/>
            </a:solidFill>
          </a:ln>
        </p:spPr>
      </p:pic>
      <p:sp>
        <p:nvSpPr>
          <p:cNvPr id="39" name="TextBox 38">
            <a:extLst>
              <a:ext uri="{FF2B5EF4-FFF2-40B4-BE49-F238E27FC236}">
                <a16:creationId xmlns:a16="http://schemas.microsoft.com/office/drawing/2014/main" id="{78A33F81-DE66-455D-A4A6-B36B91CEA2CD}"/>
              </a:ext>
            </a:extLst>
          </p:cNvPr>
          <p:cNvSpPr txBox="1"/>
          <p:nvPr/>
        </p:nvSpPr>
        <p:spPr>
          <a:xfrm>
            <a:off x="4836374" y="1132914"/>
            <a:ext cx="1790234" cy="369332"/>
          </a:xfrm>
          <a:prstGeom prst="rect">
            <a:avLst/>
          </a:prstGeom>
          <a:noFill/>
        </p:spPr>
        <p:txBody>
          <a:bodyPr wrap="none" rtlCol="0">
            <a:spAutoFit/>
          </a:bodyPr>
          <a:lstStyle/>
          <a:p>
            <a:r>
              <a:rPr lang="en-US" b="1" dirty="0"/>
              <a:t>HUMAN TISSUES</a:t>
            </a:r>
          </a:p>
        </p:txBody>
      </p:sp>
      <p:sp>
        <p:nvSpPr>
          <p:cNvPr id="41" name="TextBox 40">
            <a:extLst>
              <a:ext uri="{FF2B5EF4-FFF2-40B4-BE49-F238E27FC236}">
                <a16:creationId xmlns:a16="http://schemas.microsoft.com/office/drawing/2014/main" id="{54104FAC-09A1-419E-B8F0-5CAB363FA057}"/>
              </a:ext>
            </a:extLst>
          </p:cNvPr>
          <p:cNvSpPr txBox="1"/>
          <p:nvPr/>
        </p:nvSpPr>
        <p:spPr>
          <a:xfrm>
            <a:off x="1424956" y="3482003"/>
            <a:ext cx="646331" cy="246221"/>
          </a:xfrm>
          <a:prstGeom prst="rect">
            <a:avLst/>
          </a:prstGeom>
          <a:noFill/>
        </p:spPr>
        <p:txBody>
          <a:bodyPr wrap="none" rtlCol="0">
            <a:spAutoFit/>
          </a:bodyPr>
          <a:lstStyle/>
          <a:p>
            <a:r>
              <a:rPr lang="en-US" sz="1000" dirty="0">
                <a:latin typeface="Arial" panose="020B0604020202020204" pitchFamily="34" charset="0"/>
                <a:cs typeface="Arial" panose="020B0604020202020204" pitchFamily="34" charset="0"/>
              </a:rPr>
              <a:t>Albumin</a:t>
            </a:r>
          </a:p>
        </p:txBody>
      </p:sp>
      <p:cxnSp>
        <p:nvCxnSpPr>
          <p:cNvPr id="45" name="Straight Arrow Connector 44">
            <a:extLst>
              <a:ext uri="{FF2B5EF4-FFF2-40B4-BE49-F238E27FC236}">
                <a16:creationId xmlns:a16="http://schemas.microsoft.com/office/drawing/2014/main" id="{E804333A-6E35-431F-A283-4D62D59B2C31}"/>
              </a:ext>
            </a:extLst>
          </p:cNvPr>
          <p:cNvCxnSpPr>
            <a:cxnSpLocks/>
          </p:cNvCxnSpPr>
          <p:nvPr/>
        </p:nvCxnSpPr>
        <p:spPr>
          <a:xfrm>
            <a:off x="2290783" y="3728224"/>
            <a:ext cx="17287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Rectangle 56">
            <a:extLst>
              <a:ext uri="{FF2B5EF4-FFF2-40B4-BE49-F238E27FC236}">
                <a16:creationId xmlns:a16="http://schemas.microsoft.com/office/drawing/2014/main" id="{462ADEEE-9267-4740-8B12-62FDA288DBCA}"/>
              </a:ext>
            </a:extLst>
          </p:cNvPr>
          <p:cNvSpPr/>
          <p:nvPr/>
        </p:nvSpPr>
        <p:spPr>
          <a:xfrm>
            <a:off x="2541099" y="2795338"/>
            <a:ext cx="2511152" cy="291744"/>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0DF5B173-018C-41A3-95CA-1A52B6731A70}"/>
              </a:ext>
            </a:extLst>
          </p:cNvPr>
          <p:cNvSpPr/>
          <p:nvPr/>
        </p:nvSpPr>
        <p:spPr>
          <a:xfrm>
            <a:off x="5967930" y="3357729"/>
            <a:ext cx="912429" cy="646331"/>
          </a:xfrm>
          <a:prstGeom prst="rect">
            <a:avLst/>
          </a:prstGeom>
        </p:spPr>
        <p:txBody>
          <a:bodyPr wrap="none">
            <a:spAutoFit/>
          </a:bodyPr>
          <a:lstStyle/>
          <a:p>
            <a:r>
              <a:rPr lang="en-US" sz="900" b="1" dirty="0">
                <a:latin typeface="Arial" panose="020B0604020202020204" pitchFamily="34" charset="0"/>
                <a:cs typeface="Arial" panose="020B0604020202020204" pitchFamily="34" charset="0"/>
              </a:rPr>
              <a:t>GAPDH</a:t>
            </a:r>
          </a:p>
          <a:p>
            <a:r>
              <a:rPr lang="en-US" sz="900" dirty="0">
                <a:latin typeface="Arial" panose="020B0604020202020204" pitchFamily="34" charset="0"/>
                <a:cs typeface="Arial" panose="020B0604020202020204" pitchFamily="34" charset="0"/>
              </a:rPr>
              <a:t>MW~40-42KD</a:t>
            </a:r>
          </a:p>
          <a:p>
            <a:r>
              <a:rPr lang="en-US" sz="900" dirty="0">
                <a:latin typeface="Arial" panose="020B0604020202020204" pitchFamily="34" charset="0"/>
                <a:cs typeface="Arial" panose="020B0604020202020204" pitchFamily="34" charset="0"/>
              </a:rPr>
              <a:t>Ab181602</a:t>
            </a:r>
          </a:p>
          <a:p>
            <a:r>
              <a:rPr lang="en-US" sz="900" dirty="0" err="1">
                <a:latin typeface="Arial" panose="020B0604020202020204" pitchFamily="34" charset="0"/>
                <a:cs typeface="Arial" panose="020B0604020202020204" pitchFamily="34" charset="0"/>
              </a:rPr>
              <a:t>Dil</a:t>
            </a:r>
            <a:r>
              <a:rPr lang="en-US" sz="900" dirty="0">
                <a:latin typeface="Arial" panose="020B0604020202020204" pitchFamily="34" charset="0"/>
                <a:cs typeface="Arial" panose="020B0604020202020204" pitchFamily="34" charset="0"/>
              </a:rPr>
              <a:t>: 1/2000</a:t>
            </a:r>
          </a:p>
        </p:txBody>
      </p:sp>
      <p:sp>
        <p:nvSpPr>
          <p:cNvPr id="61" name="Rectangle 60">
            <a:extLst>
              <a:ext uri="{FF2B5EF4-FFF2-40B4-BE49-F238E27FC236}">
                <a16:creationId xmlns:a16="http://schemas.microsoft.com/office/drawing/2014/main" id="{1D879128-1523-40F1-AEE3-2E3F1DF06ED2}"/>
              </a:ext>
            </a:extLst>
          </p:cNvPr>
          <p:cNvSpPr/>
          <p:nvPr/>
        </p:nvSpPr>
        <p:spPr>
          <a:xfrm>
            <a:off x="7013110" y="3338630"/>
            <a:ext cx="2750897" cy="540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 name="Picture 59">
            <a:extLst>
              <a:ext uri="{FF2B5EF4-FFF2-40B4-BE49-F238E27FC236}">
                <a16:creationId xmlns:a16="http://schemas.microsoft.com/office/drawing/2014/main" id="{7032B628-AB13-4E13-81C1-87C669479539}"/>
              </a:ext>
            </a:extLst>
          </p:cNvPr>
          <p:cNvPicPr>
            <a:picLocks noChangeAspect="1"/>
          </p:cNvPicPr>
          <p:nvPr/>
        </p:nvPicPr>
        <p:blipFill>
          <a:blip r:embed="rId5">
            <a:grayscl/>
            <a:extLst>
              <a:ext uri="{BEBA8EAE-BF5A-486C-A8C5-ECC9F3942E4B}">
                <a14:imgProps xmlns:a14="http://schemas.microsoft.com/office/drawing/2010/main">
                  <a14:imgLayer r:embed="rId6">
                    <a14:imgEffect>
                      <a14:sharpenSoften amount="48000"/>
                    </a14:imgEffect>
                    <a14:imgEffect>
                      <a14:brightnessContrast bright="-3000" contrast="-9000"/>
                    </a14:imgEffect>
                  </a14:imgLayer>
                </a14:imgProps>
              </a:ext>
            </a:extLst>
          </a:blip>
          <a:stretch>
            <a:fillRect/>
          </a:stretch>
        </p:blipFill>
        <p:spPr>
          <a:xfrm>
            <a:off x="2542732" y="3965960"/>
            <a:ext cx="2518661" cy="379557"/>
          </a:xfrm>
          <a:prstGeom prst="rect">
            <a:avLst/>
          </a:prstGeom>
          <a:ln>
            <a:solidFill>
              <a:schemeClr val="tx1"/>
            </a:solidFill>
          </a:ln>
        </p:spPr>
      </p:pic>
      <p:pic>
        <p:nvPicPr>
          <p:cNvPr id="62" name="Picture 61">
            <a:extLst>
              <a:ext uri="{FF2B5EF4-FFF2-40B4-BE49-F238E27FC236}">
                <a16:creationId xmlns:a16="http://schemas.microsoft.com/office/drawing/2014/main" id="{6EC2571B-4920-43C0-840C-734234E72C94}"/>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5000"/>
                    </a14:imgEffect>
                  </a14:imgLayer>
                </a14:imgProps>
              </a:ext>
            </a:extLst>
          </a:blip>
          <a:stretch>
            <a:fillRect/>
          </a:stretch>
        </p:blipFill>
        <p:spPr>
          <a:xfrm>
            <a:off x="7142268" y="3452448"/>
            <a:ext cx="2506402" cy="389618"/>
          </a:xfrm>
          <a:prstGeom prst="rect">
            <a:avLst/>
          </a:prstGeom>
          <a:ln>
            <a:solidFill>
              <a:schemeClr val="tx1"/>
            </a:solidFill>
          </a:ln>
        </p:spPr>
      </p:pic>
      <p:cxnSp>
        <p:nvCxnSpPr>
          <p:cNvPr id="65" name="Straight Arrow Connector 64">
            <a:extLst>
              <a:ext uri="{FF2B5EF4-FFF2-40B4-BE49-F238E27FC236}">
                <a16:creationId xmlns:a16="http://schemas.microsoft.com/office/drawing/2014/main" id="{42D91E2D-5951-4256-B416-CD1F42685537}"/>
              </a:ext>
            </a:extLst>
          </p:cNvPr>
          <p:cNvCxnSpPr>
            <a:cxnSpLocks/>
          </p:cNvCxnSpPr>
          <p:nvPr/>
        </p:nvCxnSpPr>
        <p:spPr>
          <a:xfrm>
            <a:off x="2308048" y="2940245"/>
            <a:ext cx="17287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78933FB9-DC7A-47A3-AA2E-B24734A583DD}"/>
              </a:ext>
            </a:extLst>
          </p:cNvPr>
          <p:cNvCxnSpPr>
            <a:cxnSpLocks/>
          </p:cNvCxnSpPr>
          <p:nvPr/>
        </p:nvCxnSpPr>
        <p:spPr>
          <a:xfrm>
            <a:off x="2294593" y="4143514"/>
            <a:ext cx="17287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3FB9A97B-D001-4B61-B303-23064B67668B}"/>
              </a:ext>
            </a:extLst>
          </p:cNvPr>
          <p:cNvCxnSpPr>
            <a:cxnSpLocks/>
          </p:cNvCxnSpPr>
          <p:nvPr/>
        </p:nvCxnSpPr>
        <p:spPr>
          <a:xfrm>
            <a:off x="6865021" y="3001403"/>
            <a:ext cx="17287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42564A98-20A7-45F4-BFFC-FF241E0CBE5B}"/>
              </a:ext>
            </a:extLst>
          </p:cNvPr>
          <p:cNvCxnSpPr>
            <a:cxnSpLocks/>
          </p:cNvCxnSpPr>
          <p:nvPr/>
        </p:nvCxnSpPr>
        <p:spPr>
          <a:xfrm>
            <a:off x="6866904" y="3647269"/>
            <a:ext cx="17287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43" name="Object 42">
            <a:extLst>
              <a:ext uri="{FF2B5EF4-FFF2-40B4-BE49-F238E27FC236}">
                <a16:creationId xmlns:a16="http://schemas.microsoft.com/office/drawing/2014/main" id="{542B9185-AE29-48A0-B14D-37EDFB9807E8}"/>
              </a:ext>
            </a:extLst>
          </p:cNvPr>
          <p:cNvGraphicFramePr>
            <a:graphicFrameLocks noChangeAspect="1"/>
          </p:cNvGraphicFramePr>
          <p:nvPr/>
        </p:nvGraphicFramePr>
        <p:xfrm>
          <a:off x="7344957" y="4023475"/>
          <a:ext cx="2057524" cy="1948081"/>
        </p:xfrm>
        <a:graphic>
          <a:graphicData uri="http://schemas.openxmlformats.org/presentationml/2006/ole">
            <mc:AlternateContent xmlns:mc="http://schemas.openxmlformats.org/markup-compatibility/2006">
              <mc:Choice xmlns:v="urn:schemas-microsoft-com:vml" Requires="v">
                <p:oleObj spid="_x0000_s3094" name="Prism 7" r:id="rId9" imgW="3489715" imgH="3302252" progId="Prism7.Document">
                  <p:embed/>
                </p:oleObj>
              </mc:Choice>
              <mc:Fallback>
                <p:oleObj name="Prism 7" r:id="rId9" imgW="3489715" imgH="3302252" progId="Prism7.Document">
                  <p:embed/>
                  <p:pic>
                    <p:nvPicPr>
                      <p:cNvPr id="43" name="Object 42">
                        <a:extLst>
                          <a:ext uri="{FF2B5EF4-FFF2-40B4-BE49-F238E27FC236}">
                            <a16:creationId xmlns:a16="http://schemas.microsoft.com/office/drawing/2014/main" id="{542B9185-AE29-48A0-B14D-37EDFB9807E8}"/>
                          </a:ext>
                        </a:extLst>
                      </p:cNvPr>
                      <p:cNvPicPr/>
                      <p:nvPr/>
                    </p:nvPicPr>
                    <p:blipFill>
                      <a:blip r:embed="rId10"/>
                      <a:stretch>
                        <a:fillRect/>
                      </a:stretch>
                    </p:blipFill>
                    <p:spPr>
                      <a:xfrm>
                        <a:off x="7344957" y="4023475"/>
                        <a:ext cx="2057524" cy="1948081"/>
                      </a:xfrm>
                      <a:prstGeom prst="rect">
                        <a:avLst/>
                      </a:prstGeom>
                    </p:spPr>
                  </p:pic>
                </p:oleObj>
              </mc:Fallback>
            </mc:AlternateContent>
          </a:graphicData>
        </a:graphic>
      </p:graphicFrame>
      <p:graphicFrame>
        <p:nvGraphicFramePr>
          <p:cNvPr id="44" name="Object 43">
            <a:extLst>
              <a:ext uri="{FF2B5EF4-FFF2-40B4-BE49-F238E27FC236}">
                <a16:creationId xmlns:a16="http://schemas.microsoft.com/office/drawing/2014/main" id="{21EB3244-51AA-4BAC-A688-E4181D35CD68}"/>
              </a:ext>
            </a:extLst>
          </p:cNvPr>
          <p:cNvGraphicFramePr>
            <a:graphicFrameLocks noChangeAspect="1"/>
          </p:cNvGraphicFramePr>
          <p:nvPr/>
        </p:nvGraphicFramePr>
        <p:xfrm>
          <a:off x="2760360" y="4521933"/>
          <a:ext cx="1919213" cy="1725543"/>
        </p:xfrm>
        <a:graphic>
          <a:graphicData uri="http://schemas.openxmlformats.org/presentationml/2006/ole">
            <mc:AlternateContent xmlns:mc="http://schemas.openxmlformats.org/markup-compatibility/2006">
              <mc:Choice xmlns:v="urn:schemas-microsoft-com:vml" Requires="v">
                <p:oleObj spid="_x0000_s3095" name="Prism 7" r:id="rId11" imgW="3471348" imgH="3119294" progId="Prism7.Document">
                  <p:embed/>
                </p:oleObj>
              </mc:Choice>
              <mc:Fallback>
                <p:oleObj name="Prism 7" r:id="rId11" imgW="3471348" imgH="3119294" progId="Prism7.Document">
                  <p:embed/>
                  <p:pic>
                    <p:nvPicPr>
                      <p:cNvPr id="44" name="Object 43">
                        <a:extLst>
                          <a:ext uri="{FF2B5EF4-FFF2-40B4-BE49-F238E27FC236}">
                            <a16:creationId xmlns:a16="http://schemas.microsoft.com/office/drawing/2014/main" id="{21EB3244-51AA-4BAC-A688-E4181D35CD68}"/>
                          </a:ext>
                        </a:extLst>
                      </p:cNvPr>
                      <p:cNvPicPr/>
                      <p:nvPr/>
                    </p:nvPicPr>
                    <p:blipFill>
                      <a:blip r:embed="rId12"/>
                      <a:stretch>
                        <a:fillRect/>
                      </a:stretch>
                    </p:blipFill>
                    <p:spPr>
                      <a:xfrm>
                        <a:off x="2760360" y="4521933"/>
                        <a:ext cx="1919213" cy="1725543"/>
                      </a:xfrm>
                      <a:prstGeom prst="rect">
                        <a:avLst/>
                      </a:prstGeom>
                    </p:spPr>
                  </p:pic>
                </p:oleObj>
              </mc:Fallback>
            </mc:AlternateContent>
          </a:graphicData>
        </a:graphic>
      </p:graphicFrame>
      <p:sp>
        <p:nvSpPr>
          <p:cNvPr id="33" name="Rectangle 32">
            <a:extLst>
              <a:ext uri="{FF2B5EF4-FFF2-40B4-BE49-F238E27FC236}">
                <a16:creationId xmlns:a16="http://schemas.microsoft.com/office/drawing/2014/main" id="{6B0FC75F-9CFC-4408-99D1-A06338F92F55}"/>
              </a:ext>
            </a:extLst>
          </p:cNvPr>
          <p:cNvSpPr/>
          <p:nvPr/>
        </p:nvSpPr>
        <p:spPr>
          <a:xfrm>
            <a:off x="302488" y="308461"/>
            <a:ext cx="9298711" cy="307777"/>
          </a:xfrm>
          <a:prstGeom prst="rect">
            <a:avLst/>
          </a:prstGeom>
        </p:spPr>
        <p:txBody>
          <a:bodyPr wrap="square">
            <a:spAutoFit/>
          </a:bodyPr>
          <a:lstStyle/>
          <a:p>
            <a:r>
              <a:rPr lang="en-US" sz="1400" b="1" dirty="0">
                <a:latin typeface="Arial" panose="020B0604020202020204" pitchFamily="34" charset="0"/>
                <a:cs typeface="Arial" panose="020B0604020202020204" pitchFamily="34" charset="0"/>
              </a:rPr>
              <a:t>Supplementary Figure IC</a:t>
            </a:r>
            <a:r>
              <a:rPr lang="en-US" sz="1400" dirty="0">
                <a:latin typeface="Arial" panose="020B0604020202020204" pitchFamily="34" charset="0"/>
                <a:cs typeface="Arial" panose="020B0604020202020204" pitchFamily="34" charset="0"/>
              </a:rPr>
              <a:t>. Raw Western blotting images for human tissue (Figures 4-5) </a:t>
            </a:r>
          </a:p>
        </p:txBody>
      </p:sp>
      <p:pic>
        <p:nvPicPr>
          <p:cNvPr id="2" name="Picture 1">
            <a:extLst>
              <a:ext uri="{FF2B5EF4-FFF2-40B4-BE49-F238E27FC236}">
                <a16:creationId xmlns:a16="http://schemas.microsoft.com/office/drawing/2014/main" id="{4A475713-D391-40AD-A2DD-B8D097DB5B76}"/>
              </a:ext>
            </a:extLst>
          </p:cNvPr>
          <p:cNvPicPr>
            <a:picLocks noChangeAspect="1"/>
          </p:cNvPicPr>
          <p:nvPr/>
        </p:nvPicPr>
        <p:blipFill>
          <a:blip r:embed="rId13">
            <a:grayscl/>
            <a:extLst>
              <a:ext uri="{BEBA8EAE-BF5A-486C-A8C5-ECC9F3942E4B}">
                <a14:imgProps xmlns:a14="http://schemas.microsoft.com/office/drawing/2010/main">
                  <a14:imgLayer r:embed="rId14">
                    <a14:imgEffect>
                      <a14:brightnessContrast bright="20000" contrast="40000"/>
                    </a14:imgEffect>
                  </a14:imgLayer>
                </a14:imgProps>
              </a:ext>
            </a:extLst>
          </a:blip>
          <a:stretch>
            <a:fillRect/>
          </a:stretch>
        </p:blipFill>
        <p:spPr>
          <a:xfrm>
            <a:off x="7129875" y="2709670"/>
            <a:ext cx="2531189" cy="648059"/>
          </a:xfrm>
          <a:prstGeom prst="rect">
            <a:avLst/>
          </a:prstGeom>
          <a:solidFill>
            <a:schemeClr val="tx1"/>
          </a:solidFill>
          <a:ln>
            <a:solidFill>
              <a:schemeClr val="tx1"/>
            </a:solidFill>
          </a:ln>
        </p:spPr>
      </p:pic>
      <p:sp>
        <p:nvSpPr>
          <p:cNvPr id="31" name="Rectangle 30">
            <a:extLst>
              <a:ext uri="{FF2B5EF4-FFF2-40B4-BE49-F238E27FC236}">
                <a16:creationId xmlns:a16="http://schemas.microsoft.com/office/drawing/2014/main" id="{5A6D7CD1-C728-4DDE-89CA-223743AC2FDA}"/>
              </a:ext>
            </a:extLst>
          </p:cNvPr>
          <p:cNvSpPr/>
          <p:nvPr/>
        </p:nvSpPr>
        <p:spPr>
          <a:xfrm>
            <a:off x="7129875" y="2902301"/>
            <a:ext cx="2531189" cy="276998"/>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DB9735E0-F69D-4D3C-A090-AE0B180A12AD}"/>
              </a:ext>
            </a:extLst>
          </p:cNvPr>
          <p:cNvSpPr/>
          <p:nvPr/>
        </p:nvSpPr>
        <p:spPr>
          <a:xfrm>
            <a:off x="1399233" y="3913128"/>
            <a:ext cx="912429" cy="646331"/>
          </a:xfrm>
          <a:prstGeom prst="rect">
            <a:avLst/>
          </a:prstGeom>
        </p:spPr>
        <p:txBody>
          <a:bodyPr wrap="none">
            <a:spAutoFit/>
          </a:bodyPr>
          <a:lstStyle/>
          <a:p>
            <a:r>
              <a:rPr lang="en-US" sz="900" b="1" dirty="0">
                <a:latin typeface="Arial" panose="020B0604020202020204" pitchFamily="34" charset="0"/>
                <a:cs typeface="Arial" panose="020B0604020202020204" pitchFamily="34" charset="0"/>
              </a:rPr>
              <a:t>GAPDH</a:t>
            </a:r>
          </a:p>
          <a:p>
            <a:r>
              <a:rPr lang="en-US" sz="900" dirty="0">
                <a:latin typeface="Arial" panose="020B0604020202020204" pitchFamily="34" charset="0"/>
                <a:cs typeface="Arial" panose="020B0604020202020204" pitchFamily="34" charset="0"/>
              </a:rPr>
              <a:t>MW~40-42KD</a:t>
            </a:r>
          </a:p>
          <a:p>
            <a:r>
              <a:rPr lang="en-US" sz="900" dirty="0">
                <a:latin typeface="Arial" panose="020B0604020202020204" pitchFamily="34" charset="0"/>
                <a:cs typeface="Arial" panose="020B0604020202020204" pitchFamily="34" charset="0"/>
              </a:rPr>
              <a:t>Ab181602</a:t>
            </a:r>
          </a:p>
          <a:p>
            <a:r>
              <a:rPr lang="en-US" sz="900" dirty="0" err="1">
                <a:latin typeface="Arial" panose="020B0604020202020204" pitchFamily="34" charset="0"/>
                <a:cs typeface="Arial" panose="020B0604020202020204" pitchFamily="34" charset="0"/>
              </a:rPr>
              <a:t>Dil</a:t>
            </a:r>
            <a:r>
              <a:rPr lang="en-US" sz="900" dirty="0">
                <a:latin typeface="Arial" panose="020B0604020202020204" pitchFamily="34" charset="0"/>
                <a:cs typeface="Arial" panose="020B0604020202020204" pitchFamily="34" charset="0"/>
              </a:rPr>
              <a:t>: 1/2000</a:t>
            </a:r>
          </a:p>
        </p:txBody>
      </p:sp>
      <p:sp>
        <p:nvSpPr>
          <p:cNvPr id="24" name="TextBox 23">
            <a:extLst>
              <a:ext uri="{FF2B5EF4-FFF2-40B4-BE49-F238E27FC236}">
                <a16:creationId xmlns:a16="http://schemas.microsoft.com/office/drawing/2014/main" id="{C940FDB8-A5E8-4FF6-99E7-678BD4FE5063}"/>
              </a:ext>
            </a:extLst>
          </p:cNvPr>
          <p:cNvSpPr txBox="1"/>
          <p:nvPr/>
        </p:nvSpPr>
        <p:spPr>
          <a:xfrm>
            <a:off x="3199396" y="1888863"/>
            <a:ext cx="1172116" cy="369332"/>
          </a:xfrm>
          <a:prstGeom prst="rect">
            <a:avLst/>
          </a:prstGeom>
          <a:noFill/>
        </p:spPr>
        <p:txBody>
          <a:bodyPr wrap="none" rtlCol="0">
            <a:spAutoFit/>
          </a:bodyPr>
          <a:lstStyle/>
          <a:p>
            <a:r>
              <a:rPr lang="en-US" dirty="0"/>
              <a:t>FIGURE 4C</a:t>
            </a:r>
          </a:p>
        </p:txBody>
      </p:sp>
      <p:sp>
        <p:nvSpPr>
          <p:cNvPr id="25" name="TextBox 24">
            <a:extLst>
              <a:ext uri="{FF2B5EF4-FFF2-40B4-BE49-F238E27FC236}">
                <a16:creationId xmlns:a16="http://schemas.microsoft.com/office/drawing/2014/main" id="{4299C818-E529-4AD9-B9B0-370E392E7AB6}"/>
              </a:ext>
            </a:extLst>
          </p:cNvPr>
          <p:cNvSpPr txBox="1"/>
          <p:nvPr/>
        </p:nvSpPr>
        <p:spPr>
          <a:xfrm>
            <a:off x="7661946" y="1841192"/>
            <a:ext cx="1160895" cy="369332"/>
          </a:xfrm>
          <a:prstGeom prst="rect">
            <a:avLst/>
          </a:prstGeom>
          <a:noFill/>
        </p:spPr>
        <p:txBody>
          <a:bodyPr wrap="none" rtlCol="0">
            <a:spAutoFit/>
          </a:bodyPr>
          <a:lstStyle/>
          <a:p>
            <a:r>
              <a:rPr lang="en-US" dirty="0"/>
              <a:t>FIGURE 5E</a:t>
            </a:r>
          </a:p>
        </p:txBody>
      </p:sp>
    </p:spTree>
    <p:extLst>
      <p:ext uri="{BB962C8B-B14F-4D97-AF65-F5344CB8AC3E}">
        <p14:creationId xmlns:p14="http://schemas.microsoft.com/office/powerpoint/2010/main" val="1595895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6DA3A73-A218-9246-9494-B45F15B67A0D}"/>
              </a:ext>
            </a:extLst>
          </p:cNvPr>
          <p:cNvSpPr txBox="1"/>
          <p:nvPr/>
        </p:nvSpPr>
        <p:spPr>
          <a:xfrm>
            <a:off x="979286" y="2047627"/>
            <a:ext cx="692818"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MRC2</a:t>
            </a:r>
          </a:p>
        </p:txBody>
      </p:sp>
      <p:sp>
        <p:nvSpPr>
          <p:cNvPr id="9" name="Right Arrow 8">
            <a:extLst>
              <a:ext uri="{FF2B5EF4-FFF2-40B4-BE49-F238E27FC236}">
                <a16:creationId xmlns:a16="http://schemas.microsoft.com/office/drawing/2014/main" id="{B83CB82D-87C9-3742-ABA4-FFC86386408D}"/>
              </a:ext>
            </a:extLst>
          </p:cNvPr>
          <p:cNvSpPr/>
          <p:nvPr/>
        </p:nvSpPr>
        <p:spPr>
          <a:xfrm>
            <a:off x="2085141" y="2090090"/>
            <a:ext cx="424089" cy="1013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A6EF539-3A9F-9F47-B229-09B1D851178E}"/>
              </a:ext>
            </a:extLst>
          </p:cNvPr>
          <p:cNvSpPr txBox="1"/>
          <p:nvPr/>
        </p:nvSpPr>
        <p:spPr>
          <a:xfrm>
            <a:off x="979286" y="5153448"/>
            <a:ext cx="824265"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GAPDH</a:t>
            </a:r>
          </a:p>
        </p:txBody>
      </p:sp>
      <p:sp>
        <p:nvSpPr>
          <p:cNvPr id="11" name="Right Arrow 10">
            <a:extLst>
              <a:ext uri="{FF2B5EF4-FFF2-40B4-BE49-F238E27FC236}">
                <a16:creationId xmlns:a16="http://schemas.microsoft.com/office/drawing/2014/main" id="{16EC1255-54E9-0C43-A95B-5261C0E0BC4B}"/>
              </a:ext>
            </a:extLst>
          </p:cNvPr>
          <p:cNvSpPr/>
          <p:nvPr/>
        </p:nvSpPr>
        <p:spPr>
          <a:xfrm>
            <a:off x="1975359" y="5256650"/>
            <a:ext cx="424089" cy="1013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E1C9A3D-7A39-9B4D-B2FC-3A99F3DB79E3}"/>
              </a:ext>
            </a:extLst>
          </p:cNvPr>
          <p:cNvSpPr txBox="1"/>
          <p:nvPr/>
        </p:nvSpPr>
        <p:spPr>
          <a:xfrm>
            <a:off x="757357" y="803521"/>
            <a:ext cx="1614673"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FIGURE 4A</a:t>
            </a:r>
          </a:p>
        </p:txBody>
      </p:sp>
      <p:pic>
        <p:nvPicPr>
          <p:cNvPr id="14" name="Picture 13">
            <a:extLst>
              <a:ext uri="{FF2B5EF4-FFF2-40B4-BE49-F238E27FC236}">
                <a16:creationId xmlns:a16="http://schemas.microsoft.com/office/drawing/2014/main" id="{DDB51F95-68D3-5044-B552-540F5CA7FB3F}"/>
              </a:ext>
            </a:extLst>
          </p:cNvPr>
          <p:cNvPicPr>
            <a:picLocks noChangeAspect="1"/>
          </p:cNvPicPr>
          <p:nvPr/>
        </p:nvPicPr>
        <p:blipFill>
          <a:blip r:embed="rId2">
            <a:grayscl/>
            <a:extLst>
              <a:ext uri="{BEBA8EAE-BF5A-486C-A8C5-ECC9F3942E4B}">
                <a14:imgProps xmlns:a14="http://schemas.microsoft.com/office/drawing/2010/main">
                  <a14:imgLayer r:embed="rId3">
                    <a14:imgEffect>
                      <a14:brightnessContrast bright="52000"/>
                    </a14:imgEffect>
                  </a14:imgLayer>
                </a14:imgProps>
              </a:ext>
            </a:extLst>
          </a:blip>
          <a:stretch>
            <a:fillRect/>
          </a:stretch>
        </p:blipFill>
        <p:spPr>
          <a:xfrm>
            <a:off x="2488124" y="4795853"/>
            <a:ext cx="3926094" cy="1744042"/>
          </a:xfrm>
          <a:prstGeom prst="rect">
            <a:avLst/>
          </a:prstGeom>
          <a:ln>
            <a:solidFill>
              <a:schemeClr val="tx1"/>
            </a:solidFill>
          </a:ln>
        </p:spPr>
      </p:pic>
      <p:pic>
        <p:nvPicPr>
          <p:cNvPr id="15" name="Picture 14">
            <a:extLst>
              <a:ext uri="{FF2B5EF4-FFF2-40B4-BE49-F238E27FC236}">
                <a16:creationId xmlns:a16="http://schemas.microsoft.com/office/drawing/2014/main" id="{0505E88C-29CB-9844-A6EE-777DDCB26146}"/>
              </a:ext>
            </a:extLst>
          </p:cNvPr>
          <p:cNvPicPr>
            <a:picLocks noChangeAspect="1"/>
          </p:cNvPicPr>
          <p:nvPr/>
        </p:nvPicPr>
        <p:blipFill>
          <a:blip r:embed="rId4"/>
          <a:stretch>
            <a:fillRect/>
          </a:stretch>
        </p:blipFill>
        <p:spPr>
          <a:xfrm>
            <a:off x="2743007" y="1503714"/>
            <a:ext cx="3352993" cy="3178387"/>
          </a:xfrm>
          <a:prstGeom prst="rect">
            <a:avLst/>
          </a:prstGeom>
          <a:ln>
            <a:solidFill>
              <a:schemeClr val="tx1"/>
            </a:solidFill>
          </a:ln>
        </p:spPr>
      </p:pic>
      <p:sp>
        <p:nvSpPr>
          <p:cNvPr id="16" name="TextBox 15">
            <a:extLst>
              <a:ext uri="{FF2B5EF4-FFF2-40B4-BE49-F238E27FC236}">
                <a16:creationId xmlns:a16="http://schemas.microsoft.com/office/drawing/2014/main" id="{C1444564-4453-DE47-A2D1-586DB923CC4D}"/>
              </a:ext>
            </a:extLst>
          </p:cNvPr>
          <p:cNvSpPr txBox="1"/>
          <p:nvPr/>
        </p:nvSpPr>
        <p:spPr>
          <a:xfrm>
            <a:off x="964209" y="2419014"/>
            <a:ext cx="1200970" cy="646331"/>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MW~180KD</a:t>
            </a:r>
          </a:p>
          <a:p>
            <a:r>
              <a:rPr lang="en-US" sz="1200" dirty="0">
                <a:latin typeface="Arial" panose="020B0604020202020204" pitchFamily="34" charset="0"/>
                <a:cs typeface="Arial" panose="020B0604020202020204" pitchFamily="34" charset="0"/>
              </a:rPr>
              <a:t>Ab181075</a:t>
            </a:r>
          </a:p>
          <a:p>
            <a:r>
              <a:rPr lang="en-US" sz="1200" dirty="0" err="1">
                <a:latin typeface="Arial" panose="020B0604020202020204" pitchFamily="34" charset="0"/>
                <a:cs typeface="Arial" panose="020B0604020202020204" pitchFamily="34" charset="0"/>
              </a:rPr>
              <a:t>Dil</a:t>
            </a:r>
            <a:r>
              <a:rPr lang="en-US" sz="1200" dirty="0">
                <a:latin typeface="Arial" panose="020B0604020202020204" pitchFamily="34" charset="0"/>
                <a:cs typeface="Arial" panose="020B0604020202020204" pitchFamily="34" charset="0"/>
              </a:rPr>
              <a:t>: 1/300</a:t>
            </a:r>
          </a:p>
        </p:txBody>
      </p:sp>
      <p:sp>
        <p:nvSpPr>
          <p:cNvPr id="17" name="Rectangle 16">
            <a:extLst>
              <a:ext uri="{FF2B5EF4-FFF2-40B4-BE49-F238E27FC236}">
                <a16:creationId xmlns:a16="http://schemas.microsoft.com/office/drawing/2014/main" id="{41189E15-79E4-0542-B604-43AB4E4254B1}"/>
              </a:ext>
            </a:extLst>
          </p:cNvPr>
          <p:cNvSpPr/>
          <p:nvPr/>
        </p:nvSpPr>
        <p:spPr>
          <a:xfrm>
            <a:off x="1012299" y="5485245"/>
            <a:ext cx="1152880" cy="646331"/>
          </a:xfrm>
          <a:prstGeom prst="rect">
            <a:avLst/>
          </a:prstGeom>
        </p:spPr>
        <p:txBody>
          <a:bodyPr wrap="none">
            <a:spAutoFit/>
          </a:bodyPr>
          <a:lstStyle/>
          <a:p>
            <a:r>
              <a:rPr lang="en-US" sz="1200" dirty="0">
                <a:latin typeface="Arial" panose="020B0604020202020204" pitchFamily="34" charset="0"/>
                <a:cs typeface="Arial" panose="020B0604020202020204" pitchFamily="34" charset="0"/>
              </a:rPr>
              <a:t>MW~40-42KD</a:t>
            </a:r>
          </a:p>
          <a:p>
            <a:r>
              <a:rPr lang="en-US" sz="1200" dirty="0">
                <a:latin typeface="Arial" panose="020B0604020202020204" pitchFamily="34" charset="0"/>
                <a:cs typeface="Arial" panose="020B0604020202020204" pitchFamily="34" charset="0"/>
              </a:rPr>
              <a:t>Ab181602</a:t>
            </a:r>
          </a:p>
          <a:p>
            <a:r>
              <a:rPr lang="en-US" sz="1200" dirty="0" err="1">
                <a:latin typeface="Arial" panose="020B0604020202020204" pitchFamily="34" charset="0"/>
                <a:cs typeface="Arial" panose="020B0604020202020204" pitchFamily="34" charset="0"/>
              </a:rPr>
              <a:t>Dil</a:t>
            </a:r>
            <a:r>
              <a:rPr lang="en-US" sz="1200" dirty="0">
                <a:latin typeface="Arial" panose="020B0604020202020204" pitchFamily="34" charset="0"/>
                <a:cs typeface="Arial" panose="020B0604020202020204" pitchFamily="34" charset="0"/>
              </a:rPr>
              <a:t>: 1/2000</a:t>
            </a:r>
          </a:p>
        </p:txBody>
      </p:sp>
      <p:sp>
        <p:nvSpPr>
          <p:cNvPr id="18" name="TextBox 17">
            <a:extLst>
              <a:ext uri="{FF2B5EF4-FFF2-40B4-BE49-F238E27FC236}">
                <a16:creationId xmlns:a16="http://schemas.microsoft.com/office/drawing/2014/main" id="{5419CF0B-F300-F940-9631-0D0C242B7EC0}"/>
              </a:ext>
            </a:extLst>
          </p:cNvPr>
          <p:cNvSpPr txBox="1"/>
          <p:nvPr/>
        </p:nvSpPr>
        <p:spPr>
          <a:xfrm>
            <a:off x="7041166" y="2742180"/>
            <a:ext cx="3249608" cy="1938992"/>
          </a:xfrm>
          <a:prstGeom prst="rect">
            <a:avLst/>
          </a:prstGeom>
          <a:noFill/>
          <a:ln>
            <a:solidFill>
              <a:schemeClr val="tx1"/>
            </a:solidFill>
          </a:ln>
        </p:spPr>
        <p:txBody>
          <a:bodyPr wrap="none" rtlCol="0">
            <a:spAutoFit/>
          </a:bodyPr>
          <a:lstStyle/>
          <a:p>
            <a:r>
              <a:rPr lang="en-US" sz="1000" b="1" dirty="0">
                <a:latin typeface="Arial" panose="020B0604020202020204" pitchFamily="34" charset="0"/>
                <a:cs typeface="Arial" panose="020B0604020202020204" pitchFamily="34" charset="0"/>
              </a:rPr>
              <a:t>SDS-PAGE:</a:t>
            </a:r>
          </a:p>
          <a:p>
            <a:r>
              <a:rPr lang="en-US" sz="1000" dirty="0">
                <a:latin typeface="Arial" panose="020B0604020202020204" pitchFamily="34" charset="0"/>
                <a:cs typeface="Arial" panose="020B0604020202020204" pitchFamily="34" charset="0"/>
              </a:rPr>
              <a:t>	Total protein per lane: 15 </a:t>
            </a:r>
            <a:r>
              <a:rPr lang="el-GR" sz="1000" dirty="0">
                <a:latin typeface="Arial" panose="020B0604020202020204" pitchFamily="34" charset="0"/>
                <a:cs typeface="Arial" panose="020B0604020202020204" pitchFamily="34" charset="0"/>
              </a:rPr>
              <a:t>μ</a:t>
            </a:r>
            <a:r>
              <a:rPr lang="en-US" sz="1000" dirty="0">
                <a:latin typeface="Arial" panose="020B0604020202020204" pitchFamily="34" charset="0"/>
                <a:cs typeface="Arial" panose="020B0604020202020204" pitchFamily="34" charset="0"/>
              </a:rPr>
              <a:t>g</a:t>
            </a:r>
            <a:br>
              <a:rPr lang="en-US" sz="1000" dirty="0">
                <a:latin typeface="Arial" panose="020B0604020202020204" pitchFamily="34" charset="0"/>
                <a:cs typeface="Arial" panose="020B0604020202020204" pitchFamily="34" charset="0"/>
              </a:rPr>
            </a:br>
            <a:r>
              <a:rPr lang="en-US" sz="1000" dirty="0">
                <a:latin typeface="Arial" panose="020B0604020202020204" pitchFamily="34" charset="0"/>
                <a:cs typeface="Arial" panose="020B0604020202020204" pitchFamily="34" charset="0"/>
              </a:rPr>
              <a:t>	Bi-Tris 4-12% </a:t>
            </a:r>
            <a:r>
              <a:rPr lang="en-US" sz="1000" dirty="0" err="1">
                <a:latin typeface="Arial" panose="020B0604020202020204" pitchFamily="34" charset="0"/>
                <a:cs typeface="Arial" panose="020B0604020202020204" pitchFamily="34" charset="0"/>
              </a:rPr>
              <a:t>NuPAGE</a:t>
            </a:r>
            <a:r>
              <a:rPr lang="en-US" sz="1000" dirty="0">
                <a:latin typeface="Arial" panose="020B0604020202020204" pitchFamily="34" charset="0"/>
                <a:cs typeface="Arial" panose="020B0604020202020204" pitchFamily="34" charset="0"/>
              </a:rPr>
              <a:t> gels</a:t>
            </a:r>
          </a:p>
          <a:p>
            <a:r>
              <a:rPr lang="en-US" sz="1000" dirty="0">
                <a:latin typeface="Arial" panose="020B0604020202020204" pitchFamily="34" charset="0"/>
                <a:cs typeface="Arial" panose="020B0604020202020204" pitchFamily="34" charset="0"/>
              </a:rPr>
              <a:t>	Run: 120V Constant Voltage</a:t>
            </a:r>
          </a:p>
          <a:p>
            <a:r>
              <a:rPr lang="en-US" sz="1000" dirty="0">
                <a:latin typeface="Arial" panose="020B0604020202020204" pitchFamily="34" charset="0"/>
                <a:cs typeface="Arial" panose="020B0604020202020204" pitchFamily="34" charset="0"/>
              </a:rPr>
              <a:t>	Time: 2hrs</a:t>
            </a:r>
          </a:p>
          <a:p>
            <a:endParaRPr lang="en-US" sz="1000"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Electro-transfer:</a:t>
            </a:r>
          </a:p>
          <a:p>
            <a:r>
              <a:rPr lang="en-US" sz="1000" dirty="0">
                <a:latin typeface="Arial" panose="020B0604020202020204" pitchFamily="34" charset="0"/>
                <a:cs typeface="Arial" panose="020B0604020202020204" pitchFamily="34" charset="0"/>
              </a:rPr>
              <a:t>	Run: 30V</a:t>
            </a:r>
          </a:p>
          <a:p>
            <a:r>
              <a:rPr lang="en-US" sz="1000" dirty="0">
                <a:latin typeface="Arial" panose="020B0604020202020204" pitchFamily="34" charset="0"/>
                <a:cs typeface="Arial" panose="020B0604020202020204" pitchFamily="34" charset="0"/>
              </a:rPr>
              <a:t>	Duration: 2hrs MRC2; GAPDH (1hr)</a:t>
            </a:r>
          </a:p>
          <a:p>
            <a:endParaRPr lang="en-US" sz="1000"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Imagine manipulation:</a:t>
            </a:r>
          </a:p>
          <a:p>
            <a:r>
              <a:rPr lang="en-US" sz="1000" dirty="0">
                <a:latin typeface="Arial" panose="020B0604020202020204" pitchFamily="34" charset="0"/>
                <a:cs typeface="Arial" panose="020B0604020202020204" pitchFamily="34" charset="0"/>
              </a:rPr>
              <a:t>	Images were corrected for brightness </a:t>
            </a:r>
          </a:p>
        </p:txBody>
      </p:sp>
      <p:sp>
        <p:nvSpPr>
          <p:cNvPr id="19" name="Rectangle 18">
            <a:extLst>
              <a:ext uri="{FF2B5EF4-FFF2-40B4-BE49-F238E27FC236}">
                <a16:creationId xmlns:a16="http://schemas.microsoft.com/office/drawing/2014/main" id="{37D5BF47-DA17-4939-8D1A-5FB9985D0DBB}"/>
              </a:ext>
            </a:extLst>
          </p:cNvPr>
          <p:cNvSpPr/>
          <p:nvPr/>
        </p:nvSpPr>
        <p:spPr>
          <a:xfrm>
            <a:off x="2976694" y="1945542"/>
            <a:ext cx="3056243" cy="692555"/>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4F36E1B-DA76-4D8E-A8B4-35C22A2D63C2}"/>
              </a:ext>
            </a:extLst>
          </p:cNvPr>
          <p:cNvSpPr/>
          <p:nvPr/>
        </p:nvSpPr>
        <p:spPr>
          <a:xfrm>
            <a:off x="2923049" y="5013833"/>
            <a:ext cx="3056243" cy="692555"/>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DFA4583F-3A80-49BB-8BFD-E24A54EDD978}"/>
              </a:ext>
            </a:extLst>
          </p:cNvPr>
          <p:cNvSpPr txBox="1"/>
          <p:nvPr/>
        </p:nvSpPr>
        <p:spPr>
          <a:xfrm rot="16200000">
            <a:off x="2417293" y="3215470"/>
            <a:ext cx="864917" cy="369332"/>
          </a:xfrm>
          <a:prstGeom prst="rect">
            <a:avLst/>
          </a:prstGeom>
          <a:noFill/>
        </p:spPr>
        <p:txBody>
          <a:bodyPr wrap="none" rtlCol="0">
            <a:spAutoFit/>
          </a:bodyPr>
          <a:lstStyle/>
          <a:p>
            <a:r>
              <a:rPr lang="en-US" dirty="0"/>
              <a:t>Marker</a:t>
            </a:r>
          </a:p>
        </p:txBody>
      </p:sp>
      <p:sp>
        <p:nvSpPr>
          <p:cNvPr id="23" name="TextBox 22">
            <a:extLst>
              <a:ext uri="{FF2B5EF4-FFF2-40B4-BE49-F238E27FC236}">
                <a16:creationId xmlns:a16="http://schemas.microsoft.com/office/drawing/2014/main" id="{8337AD13-1570-4AA6-80CB-41EDB06CF599}"/>
              </a:ext>
            </a:extLst>
          </p:cNvPr>
          <p:cNvSpPr txBox="1"/>
          <p:nvPr/>
        </p:nvSpPr>
        <p:spPr>
          <a:xfrm rot="16200000">
            <a:off x="2362967" y="5635473"/>
            <a:ext cx="864917" cy="369332"/>
          </a:xfrm>
          <a:prstGeom prst="rect">
            <a:avLst/>
          </a:prstGeom>
          <a:noFill/>
        </p:spPr>
        <p:txBody>
          <a:bodyPr wrap="none" rtlCol="0">
            <a:spAutoFit/>
          </a:bodyPr>
          <a:lstStyle/>
          <a:p>
            <a:r>
              <a:rPr lang="en-US" dirty="0"/>
              <a:t>Marker</a:t>
            </a:r>
          </a:p>
        </p:txBody>
      </p:sp>
      <p:sp>
        <p:nvSpPr>
          <p:cNvPr id="21" name="Rectangle 20">
            <a:extLst>
              <a:ext uri="{FF2B5EF4-FFF2-40B4-BE49-F238E27FC236}">
                <a16:creationId xmlns:a16="http://schemas.microsoft.com/office/drawing/2014/main" id="{C4E7E935-90EF-E448-A4EE-3D8809119B16}"/>
              </a:ext>
            </a:extLst>
          </p:cNvPr>
          <p:cNvSpPr/>
          <p:nvPr/>
        </p:nvSpPr>
        <p:spPr>
          <a:xfrm>
            <a:off x="302488" y="308461"/>
            <a:ext cx="9298711" cy="307777"/>
          </a:xfrm>
          <a:prstGeom prst="rect">
            <a:avLst/>
          </a:prstGeom>
        </p:spPr>
        <p:txBody>
          <a:bodyPr wrap="square">
            <a:spAutoFit/>
          </a:bodyPr>
          <a:lstStyle/>
          <a:p>
            <a:r>
              <a:rPr lang="en-US" sz="1400" b="1" dirty="0">
                <a:latin typeface="Arial" panose="020B0604020202020204" pitchFamily="34" charset="0"/>
                <a:cs typeface="Arial" panose="020B0604020202020204" pitchFamily="34" charset="0"/>
              </a:rPr>
              <a:t>Supplementary Figure IIA</a:t>
            </a:r>
            <a:r>
              <a:rPr lang="en-US" sz="1400" dirty="0">
                <a:latin typeface="Arial" panose="020B0604020202020204" pitchFamily="34" charset="0"/>
                <a:cs typeface="Arial" panose="020B0604020202020204" pitchFamily="34" charset="0"/>
              </a:rPr>
              <a:t>. Western blotting technical conditions for iPSC SMC (Figures 4-5) </a:t>
            </a:r>
          </a:p>
        </p:txBody>
      </p:sp>
    </p:spTree>
    <p:extLst>
      <p:ext uri="{BB962C8B-B14F-4D97-AF65-F5344CB8AC3E}">
        <p14:creationId xmlns:p14="http://schemas.microsoft.com/office/powerpoint/2010/main" val="179968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74B70E2-FC1C-2C4A-A115-279610E9EAED}"/>
              </a:ext>
            </a:extLst>
          </p:cNvPr>
          <p:cNvPicPr>
            <a:picLocks noChangeAspect="1"/>
          </p:cNvPicPr>
          <p:nvPr/>
        </p:nvPicPr>
        <p:blipFill>
          <a:blip r:embed="rId2"/>
          <a:stretch>
            <a:fillRect/>
          </a:stretch>
        </p:blipFill>
        <p:spPr>
          <a:xfrm>
            <a:off x="4191000" y="1556657"/>
            <a:ext cx="3530600" cy="2774043"/>
          </a:xfrm>
          <a:prstGeom prst="rect">
            <a:avLst/>
          </a:prstGeom>
          <a:ln>
            <a:solidFill>
              <a:schemeClr val="tx1"/>
            </a:solidFill>
          </a:ln>
        </p:spPr>
      </p:pic>
      <p:sp>
        <p:nvSpPr>
          <p:cNvPr id="7" name="TextBox 6">
            <a:extLst>
              <a:ext uri="{FF2B5EF4-FFF2-40B4-BE49-F238E27FC236}">
                <a16:creationId xmlns:a16="http://schemas.microsoft.com/office/drawing/2014/main" id="{102AFACC-B854-2F48-9378-1E8922DD49F2}"/>
              </a:ext>
            </a:extLst>
          </p:cNvPr>
          <p:cNvSpPr txBox="1"/>
          <p:nvPr/>
        </p:nvSpPr>
        <p:spPr>
          <a:xfrm>
            <a:off x="697577" y="862646"/>
            <a:ext cx="1553630"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FIGURE 5A</a:t>
            </a:r>
          </a:p>
        </p:txBody>
      </p:sp>
      <p:sp>
        <p:nvSpPr>
          <p:cNvPr id="8" name="TextBox 7">
            <a:extLst>
              <a:ext uri="{FF2B5EF4-FFF2-40B4-BE49-F238E27FC236}">
                <a16:creationId xmlns:a16="http://schemas.microsoft.com/office/drawing/2014/main" id="{66A698A0-0BE0-C745-8ACB-5021531AE510}"/>
              </a:ext>
            </a:extLst>
          </p:cNvPr>
          <p:cNvSpPr txBox="1"/>
          <p:nvPr/>
        </p:nvSpPr>
        <p:spPr>
          <a:xfrm>
            <a:off x="2540990" y="1947135"/>
            <a:ext cx="872355"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COL1A1</a:t>
            </a:r>
          </a:p>
        </p:txBody>
      </p:sp>
      <p:sp>
        <p:nvSpPr>
          <p:cNvPr id="9" name="Right Arrow 8">
            <a:extLst>
              <a:ext uri="{FF2B5EF4-FFF2-40B4-BE49-F238E27FC236}">
                <a16:creationId xmlns:a16="http://schemas.microsoft.com/office/drawing/2014/main" id="{F8B87EBD-A7FE-4541-8FD9-B71D0D5293FC}"/>
              </a:ext>
            </a:extLst>
          </p:cNvPr>
          <p:cNvSpPr/>
          <p:nvPr/>
        </p:nvSpPr>
        <p:spPr>
          <a:xfrm>
            <a:off x="3609431" y="2050337"/>
            <a:ext cx="424089" cy="1013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746376F-5B40-B943-97AC-1997878522C2}"/>
              </a:ext>
            </a:extLst>
          </p:cNvPr>
          <p:cNvSpPr txBox="1"/>
          <p:nvPr/>
        </p:nvSpPr>
        <p:spPr>
          <a:xfrm>
            <a:off x="2625757" y="4937620"/>
            <a:ext cx="824265"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GAPDH</a:t>
            </a:r>
          </a:p>
        </p:txBody>
      </p:sp>
      <p:sp>
        <p:nvSpPr>
          <p:cNvPr id="11" name="Right Arrow 10">
            <a:extLst>
              <a:ext uri="{FF2B5EF4-FFF2-40B4-BE49-F238E27FC236}">
                <a16:creationId xmlns:a16="http://schemas.microsoft.com/office/drawing/2014/main" id="{90A096F9-8952-DA42-9968-82BEF6A9763B}"/>
              </a:ext>
            </a:extLst>
          </p:cNvPr>
          <p:cNvSpPr/>
          <p:nvPr/>
        </p:nvSpPr>
        <p:spPr>
          <a:xfrm>
            <a:off x="3523971" y="5033344"/>
            <a:ext cx="424089" cy="1013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BF3E6CAE-72A6-AA43-8927-69659521A791}"/>
              </a:ext>
            </a:extLst>
          </p:cNvPr>
          <p:cNvPicPr>
            <a:picLocks noChangeAspect="1"/>
          </p:cNvPicPr>
          <p:nvPr/>
        </p:nvPicPr>
        <p:blipFill>
          <a:blip r:embed="rId3">
            <a:grayscl/>
            <a:extLst>
              <a:ext uri="{BEBA8EAE-BF5A-486C-A8C5-ECC9F3942E4B}">
                <a14:imgProps xmlns:a14="http://schemas.microsoft.com/office/drawing/2010/main">
                  <a14:imgLayer r:embed="rId4">
                    <a14:imgEffect>
                      <a14:brightnessContrast bright="45000"/>
                    </a14:imgEffect>
                  </a14:imgLayer>
                </a14:imgProps>
              </a:ext>
            </a:extLst>
          </a:blip>
          <a:stretch>
            <a:fillRect/>
          </a:stretch>
        </p:blipFill>
        <p:spPr>
          <a:xfrm>
            <a:off x="4033520" y="4367838"/>
            <a:ext cx="3737610" cy="1843424"/>
          </a:xfrm>
          <a:prstGeom prst="rect">
            <a:avLst/>
          </a:prstGeom>
          <a:ln>
            <a:solidFill>
              <a:schemeClr val="tx1"/>
            </a:solidFill>
          </a:ln>
        </p:spPr>
      </p:pic>
      <p:sp>
        <p:nvSpPr>
          <p:cNvPr id="15" name="Rectangle 14">
            <a:extLst>
              <a:ext uri="{FF2B5EF4-FFF2-40B4-BE49-F238E27FC236}">
                <a16:creationId xmlns:a16="http://schemas.microsoft.com/office/drawing/2014/main" id="{01898C31-8520-DF44-9171-A44814CDA5FD}"/>
              </a:ext>
            </a:extLst>
          </p:cNvPr>
          <p:cNvSpPr/>
          <p:nvPr/>
        </p:nvSpPr>
        <p:spPr>
          <a:xfrm>
            <a:off x="2509910" y="5289550"/>
            <a:ext cx="1152880" cy="646331"/>
          </a:xfrm>
          <a:prstGeom prst="rect">
            <a:avLst/>
          </a:prstGeom>
        </p:spPr>
        <p:txBody>
          <a:bodyPr wrap="none">
            <a:spAutoFit/>
          </a:bodyPr>
          <a:lstStyle/>
          <a:p>
            <a:r>
              <a:rPr lang="en-US" sz="1200" dirty="0">
                <a:latin typeface="Arial" panose="020B0604020202020204" pitchFamily="34" charset="0"/>
                <a:cs typeface="Arial" panose="020B0604020202020204" pitchFamily="34" charset="0"/>
              </a:rPr>
              <a:t>MW~40-42KD</a:t>
            </a:r>
          </a:p>
          <a:p>
            <a:r>
              <a:rPr lang="en-US" sz="1200" dirty="0">
                <a:latin typeface="Arial" panose="020B0604020202020204" pitchFamily="34" charset="0"/>
                <a:cs typeface="Arial" panose="020B0604020202020204" pitchFamily="34" charset="0"/>
              </a:rPr>
              <a:t>Ab181602</a:t>
            </a:r>
          </a:p>
          <a:p>
            <a:r>
              <a:rPr lang="en-US" sz="1200" dirty="0" err="1">
                <a:latin typeface="Arial" panose="020B0604020202020204" pitchFamily="34" charset="0"/>
                <a:cs typeface="Arial" panose="020B0604020202020204" pitchFamily="34" charset="0"/>
              </a:rPr>
              <a:t>Dil</a:t>
            </a:r>
            <a:r>
              <a:rPr lang="en-US" sz="1200" dirty="0">
                <a:latin typeface="Arial" panose="020B0604020202020204" pitchFamily="34" charset="0"/>
                <a:cs typeface="Arial" panose="020B0604020202020204" pitchFamily="34" charset="0"/>
              </a:rPr>
              <a:t>: 1/2000</a:t>
            </a:r>
          </a:p>
        </p:txBody>
      </p:sp>
      <p:sp>
        <p:nvSpPr>
          <p:cNvPr id="16" name="TextBox 15">
            <a:extLst>
              <a:ext uri="{FF2B5EF4-FFF2-40B4-BE49-F238E27FC236}">
                <a16:creationId xmlns:a16="http://schemas.microsoft.com/office/drawing/2014/main" id="{EA165BB9-7DBD-224C-9F4A-43F06B90A549}"/>
              </a:ext>
            </a:extLst>
          </p:cNvPr>
          <p:cNvSpPr txBox="1"/>
          <p:nvPr/>
        </p:nvSpPr>
        <p:spPr>
          <a:xfrm>
            <a:off x="2506513" y="2151712"/>
            <a:ext cx="1248242" cy="769441"/>
          </a:xfrm>
          <a:prstGeom prst="rect">
            <a:avLst/>
          </a:prstGeom>
          <a:noFill/>
        </p:spPr>
        <p:txBody>
          <a:bodyPr wrap="square" rtlCol="0">
            <a:spAutoFit/>
          </a:bodyPr>
          <a:lstStyle/>
          <a:p>
            <a:endParaRPr lang="en-US" sz="1100" b="1" dirty="0">
              <a:latin typeface="Arial" panose="020B0604020202020204" pitchFamily="34" charset="0"/>
              <a:cs typeface="Arial" panose="020B0604020202020204" pitchFamily="34" charset="0"/>
            </a:endParaRPr>
          </a:p>
          <a:p>
            <a:r>
              <a:rPr lang="en-US" sz="1100" dirty="0">
                <a:latin typeface="Arial" panose="020B0604020202020204" pitchFamily="34" charset="0"/>
                <a:cs typeface="Arial" panose="020B0604020202020204" pitchFamily="34" charset="0"/>
              </a:rPr>
              <a:t>MW~138KD</a:t>
            </a:r>
          </a:p>
          <a:p>
            <a:r>
              <a:rPr lang="en-US" sz="1100" dirty="0">
                <a:latin typeface="Arial" panose="020B0604020202020204" pitchFamily="34" charset="0"/>
                <a:cs typeface="Arial" panose="020B0604020202020204" pitchFamily="34" charset="0"/>
              </a:rPr>
              <a:t>Ab6308</a:t>
            </a:r>
          </a:p>
          <a:p>
            <a:r>
              <a:rPr lang="en-US" sz="1100" dirty="0">
                <a:latin typeface="Arial" panose="020B0604020202020204" pitchFamily="34" charset="0"/>
                <a:cs typeface="Arial" panose="020B0604020202020204" pitchFamily="34" charset="0"/>
              </a:rPr>
              <a:t>Dil:1/250</a:t>
            </a:r>
          </a:p>
        </p:txBody>
      </p:sp>
      <p:sp>
        <p:nvSpPr>
          <p:cNvPr id="17" name="TextBox 16">
            <a:extLst>
              <a:ext uri="{FF2B5EF4-FFF2-40B4-BE49-F238E27FC236}">
                <a16:creationId xmlns:a16="http://schemas.microsoft.com/office/drawing/2014/main" id="{0382FABC-45B3-1848-9355-C1F2A1A53544}"/>
              </a:ext>
            </a:extLst>
          </p:cNvPr>
          <p:cNvSpPr txBox="1"/>
          <p:nvPr/>
        </p:nvSpPr>
        <p:spPr>
          <a:xfrm>
            <a:off x="7879080" y="2690851"/>
            <a:ext cx="3352200" cy="1938992"/>
          </a:xfrm>
          <a:prstGeom prst="rect">
            <a:avLst/>
          </a:prstGeom>
          <a:noFill/>
          <a:ln>
            <a:solidFill>
              <a:schemeClr val="tx1"/>
            </a:solidFill>
          </a:ln>
        </p:spPr>
        <p:txBody>
          <a:bodyPr wrap="none" rtlCol="0">
            <a:spAutoFit/>
          </a:bodyPr>
          <a:lstStyle/>
          <a:p>
            <a:r>
              <a:rPr lang="en-US" sz="1000" b="1" dirty="0">
                <a:latin typeface="Arial" panose="020B0604020202020204" pitchFamily="34" charset="0"/>
                <a:cs typeface="Arial" panose="020B0604020202020204" pitchFamily="34" charset="0"/>
              </a:rPr>
              <a:t>SDS-PAGE:</a:t>
            </a:r>
          </a:p>
          <a:p>
            <a:r>
              <a:rPr lang="en-US" sz="1000" dirty="0">
                <a:latin typeface="Arial" panose="020B0604020202020204" pitchFamily="34" charset="0"/>
                <a:cs typeface="Arial" panose="020B0604020202020204" pitchFamily="34" charset="0"/>
              </a:rPr>
              <a:t>	Total protein per lane: 10 </a:t>
            </a:r>
            <a:r>
              <a:rPr lang="el-GR" sz="1000" dirty="0">
                <a:latin typeface="Arial" panose="020B0604020202020204" pitchFamily="34" charset="0"/>
                <a:cs typeface="Arial" panose="020B0604020202020204" pitchFamily="34" charset="0"/>
              </a:rPr>
              <a:t>μ</a:t>
            </a:r>
            <a:r>
              <a:rPr lang="en-US" sz="1000" dirty="0">
                <a:latin typeface="Arial" panose="020B0604020202020204" pitchFamily="34" charset="0"/>
                <a:cs typeface="Arial" panose="020B0604020202020204" pitchFamily="34" charset="0"/>
              </a:rPr>
              <a:t>g</a:t>
            </a:r>
            <a:br>
              <a:rPr lang="en-US" sz="1000" dirty="0">
                <a:latin typeface="Arial" panose="020B0604020202020204" pitchFamily="34" charset="0"/>
                <a:cs typeface="Arial" panose="020B0604020202020204" pitchFamily="34" charset="0"/>
              </a:rPr>
            </a:br>
            <a:r>
              <a:rPr lang="en-US" sz="1000" dirty="0">
                <a:latin typeface="Arial" panose="020B0604020202020204" pitchFamily="34" charset="0"/>
                <a:cs typeface="Arial" panose="020B0604020202020204" pitchFamily="34" charset="0"/>
              </a:rPr>
              <a:t>	Bi-Tris 4-12% </a:t>
            </a:r>
            <a:r>
              <a:rPr lang="en-US" sz="1000" dirty="0" err="1">
                <a:latin typeface="Arial" panose="020B0604020202020204" pitchFamily="34" charset="0"/>
                <a:cs typeface="Arial" panose="020B0604020202020204" pitchFamily="34" charset="0"/>
              </a:rPr>
              <a:t>NuPAGE</a:t>
            </a:r>
            <a:r>
              <a:rPr lang="en-US" sz="1000" dirty="0">
                <a:latin typeface="Arial" panose="020B0604020202020204" pitchFamily="34" charset="0"/>
                <a:cs typeface="Arial" panose="020B0604020202020204" pitchFamily="34" charset="0"/>
              </a:rPr>
              <a:t> gels</a:t>
            </a:r>
          </a:p>
          <a:p>
            <a:r>
              <a:rPr lang="en-US" sz="1000" dirty="0">
                <a:latin typeface="Arial" panose="020B0604020202020204" pitchFamily="34" charset="0"/>
                <a:cs typeface="Arial" panose="020B0604020202020204" pitchFamily="34" charset="0"/>
              </a:rPr>
              <a:t>	Run: 120V Constant Voltage</a:t>
            </a:r>
          </a:p>
          <a:p>
            <a:r>
              <a:rPr lang="en-US" sz="1000" dirty="0">
                <a:latin typeface="Arial" panose="020B0604020202020204" pitchFamily="34" charset="0"/>
                <a:cs typeface="Arial" panose="020B0604020202020204" pitchFamily="34" charset="0"/>
              </a:rPr>
              <a:t>	Time: 2hrs</a:t>
            </a:r>
          </a:p>
          <a:p>
            <a:endParaRPr lang="en-US" sz="1000"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Electro-transfer:</a:t>
            </a:r>
          </a:p>
          <a:p>
            <a:r>
              <a:rPr lang="en-US" sz="1000" dirty="0">
                <a:latin typeface="Arial" panose="020B0604020202020204" pitchFamily="34" charset="0"/>
                <a:cs typeface="Arial" panose="020B0604020202020204" pitchFamily="34" charset="0"/>
              </a:rPr>
              <a:t>	Run: 30V</a:t>
            </a:r>
          </a:p>
          <a:p>
            <a:r>
              <a:rPr lang="en-US" sz="1000" dirty="0">
                <a:latin typeface="Arial" panose="020B0604020202020204" pitchFamily="34" charset="0"/>
                <a:cs typeface="Arial" panose="020B0604020202020204" pitchFamily="34" charset="0"/>
              </a:rPr>
              <a:t>	Duration: (2hrs) COL1A1; GAPDH (1hr)</a:t>
            </a:r>
          </a:p>
          <a:p>
            <a:endParaRPr lang="en-US" sz="1000"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Imagine manipulation:</a:t>
            </a:r>
          </a:p>
          <a:p>
            <a:r>
              <a:rPr lang="en-US" sz="1000" dirty="0">
                <a:latin typeface="Arial" panose="020B0604020202020204" pitchFamily="34" charset="0"/>
                <a:cs typeface="Arial" panose="020B0604020202020204" pitchFamily="34" charset="0"/>
              </a:rPr>
              <a:t>	Images were corrected for brightness.</a:t>
            </a:r>
          </a:p>
        </p:txBody>
      </p:sp>
      <p:sp>
        <p:nvSpPr>
          <p:cNvPr id="2" name="TextBox 1">
            <a:extLst>
              <a:ext uri="{FF2B5EF4-FFF2-40B4-BE49-F238E27FC236}">
                <a16:creationId xmlns:a16="http://schemas.microsoft.com/office/drawing/2014/main" id="{45332FE3-B2C9-4B30-88CE-E39FC9869089}"/>
              </a:ext>
            </a:extLst>
          </p:cNvPr>
          <p:cNvSpPr txBox="1"/>
          <p:nvPr/>
        </p:nvSpPr>
        <p:spPr>
          <a:xfrm rot="16200000">
            <a:off x="7092211" y="2823511"/>
            <a:ext cx="864917" cy="369332"/>
          </a:xfrm>
          <a:prstGeom prst="rect">
            <a:avLst/>
          </a:prstGeom>
          <a:noFill/>
        </p:spPr>
        <p:txBody>
          <a:bodyPr wrap="none" rtlCol="0">
            <a:spAutoFit/>
          </a:bodyPr>
          <a:lstStyle/>
          <a:p>
            <a:r>
              <a:rPr lang="en-US" dirty="0"/>
              <a:t>Marker</a:t>
            </a:r>
          </a:p>
        </p:txBody>
      </p:sp>
      <p:sp>
        <p:nvSpPr>
          <p:cNvPr id="18" name="TextBox 17">
            <a:extLst>
              <a:ext uri="{FF2B5EF4-FFF2-40B4-BE49-F238E27FC236}">
                <a16:creationId xmlns:a16="http://schemas.microsoft.com/office/drawing/2014/main" id="{792E29DE-25AB-4FD5-AF54-83371BD747D3}"/>
              </a:ext>
            </a:extLst>
          </p:cNvPr>
          <p:cNvSpPr txBox="1"/>
          <p:nvPr/>
        </p:nvSpPr>
        <p:spPr>
          <a:xfrm rot="16200000">
            <a:off x="7116978" y="5060730"/>
            <a:ext cx="864917" cy="369332"/>
          </a:xfrm>
          <a:prstGeom prst="rect">
            <a:avLst/>
          </a:prstGeom>
          <a:noFill/>
        </p:spPr>
        <p:txBody>
          <a:bodyPr wrap="none" rtlCol="0">
            <a:spAutoFit/>
          </a:bodyPr>
          <a:lstStyle/>
          <a:p>
            <a:r>
              <a:rPr lang="en-US" dirty="0"/>
              <a:t>Marker</a:t>
            </a:r>
          </a:p>
        </p:txBody>
      </p:sp>
      <p:sp>
        <p:nvSpPr>
          <p:cNvPr id="20" name="Rectangle 19">
            <a:extLst>
              <a:ext uri="{FF2B5EF4-FFF2-40B4-BE49-F238E27FC236}">
                <a16:creationId xmlns:a16="http://schemas.microsoft.com/office/drawing/2014/main" id="{96271F9B-4EC1-458C-AAD7-A970C2E8439A}"/>
              </a:ext>
            </a:extLst>
          </p:cNvPr>
          <p:cNvSpPr/>
          <p:nvPr/>
        </p:nvSpPr>
        <p:spPr>
          <a:xfrm>
            <a:off x="4305332" y="1792842"/>
            <a:ext cx="2915276" cy="692555"/>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5CC883E-7D3E-4A9C-A405-562FA0261254}"/>
              </a:ext>
            </a:extLst>
          </p:cNvPr>
          <p:cNvSpPr/>
          <p:nvPr/>
        </p:nvSpPr>
        <p:spPr>
          <a:xfrm>
            <a:off x="4313151" y="4657206"/>
            <a:ext cx="3051620" cy="692555"/>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BD01E39-E148-8D4C-A288-CC3D865C4688}"/>
              </a:ext>
            </a:extLst>
          </p:cNvPr>
          <p:cNvSpPr/>
          <p:nvPr/>
        </p:nvSpPr>
        <p:spPr>
          <a:xfrm>
            <a:off x="302488" y="308461"/>
            <a:ext cx="9298711" cy="307777"/>
          </a:xfrm>
          <a:prstGeom prst="rect">
            <a:avLst/>
          </a:prstGeom>
        </p:spPr>
        <p:txBody>
          <a:bodyPr wrap="square">
            <a:spAutoFit/>
          </a:bodyPr>
          <a:lstStyle/>
          <a:p>
            <a:r>
              <a:rPr lang="en-US" sz="1400" b="1" dirty="0">
                <a:latin typeface="Arial" panose="020B0604020202020204" pitchFamily="34" charset="0"/>
                <a:cs typeface="Arial" panose="020B0604020202020204" pitchFamily="34" charset="0"/>
              </a:rPr>
              <a:t>Supplementary Figure IIB</a:t>
            </a:r>
            <a:r>
              <a:rPr lang="en-US" sz="1400" dirty="0">
                <a:latin typeface="Arial" panose="020B0604020202020204" pitchFamily="34" charset="0"/>
                <a:cs typeface="Arial" panose="020B0604020202020204" pitchFamily="34" charset="0"/>
              </a:rPr>
              <a:t>. Western blotting technical conditions for iPSC SMC (Figures 4-5) </a:t>
            </a:r>
          </a:p>
        </p:txBody>
      </p:sp>
    </p:spTree>
    <p:extLst>
      <p:ext uri="{BB962C8B-B14F-4D97-AF65-F5344CB8AC3E}">
        <p14:creationId xmlns:p14="http://schemas.microsoft.com/office/powerpoint/2010/main" val="3230897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1A8E979-AFDA-8546-87E1-7795797A2B51}"/>
              </a:ext>
            </a:extLst>
          </p:cNvPr>
          <p:cNvSpPr txBox="1"/>
          <p:nvPr/>
        </p:nvSpPr>
        <p:spPr>
          <a:xfrm>
            <a:off x="1467983" y="1774020"/>
            <a:ext cx="1438214"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Integrin alpha V</a:t>
            </a:r>
          </a:p>
        </p:txBody>
      </p:sp>
      <p:sp>
        <p:nvSpPr>
          <p:cNvPr id="8" name="Right Arrow 7">
            <a:extLst>
              <a:ext uri="{FF2B5EF4-FFF2-40B4-BE49-F238E27FC236}">
                <a16:creationId xmlns:a16="http://schemas.microsoft.com/office/drawing/2014/main" id="{BE067A67-041B-CB48-967B-2024F9A968D7}"/>
              </a:ext>
            </a:extLst>
          </p:cNvPr>
          <p:cNvSpPr/>
          <p:nvPr/>
        </p:nvSpPr>
        <p:spPr>
          <a:xfrm>
            <a:off x="2852196" y="1838961"/>
            <a:ext cx="424089" cy="1013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658C359-474F-B242-B670-C0D14FF6A287}"/>
              </a:ext>
            </a:extLst>
          </p:cNvPr>
          <p:cNvSpPr txBox="1"/>
          <p:nvPr/>
        </p:nvSpPr>
        <p:spPr>
          <a:xfrm>
            <a:off x="1726734" y="4747286"/>
            <a:ext cx="824265"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GAPDH</a:t>
            </a:r>
          </a:p>
        </p:txBody>
      </p:sp>
      <p:sp>
        <p:nvSpPr>
          <p:cNvPr id="11" name="TextBox 10">
            <a:extLst>
              <a:ext uri="{FF2B5EF4-FFF2-40B4-BE49-F238E27FC236}">
                <a16:creationId xmlns:a16="http://schemas.microsoft.com/office/drawing/2014/main" id="{979A71B5-6AEE-A44B-B609-19BB9A72F9F9}"/>
              </a:ext>
            </a:extLst>
          </p:cNvPr>
          <p:cNvSpPr txBox="1"/>
          <p:nvPr/>
        </p:nvSpPr>
        <p:spPr>
          <a:xfrm>
            <a:off x="799558" y="732843"/>
            <a:ext cx="1553630"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FIGURE 5D</a:t>
            </a:r>
          </a:p>
        </p:txBody>
      </p:sp>
      <p:pic>
        <p:nvPicPr>
          <p:cNvPr id="14" name="Picture 13">
            <a:extLst>
              <a:ext uri="{FF2B5EF4-FFF2-40B4-BE49-F238E27FC236}">
                <a16:creationId xmlns:a16="http://schemas.microsoft.com/office/drawing/2014/main" id="{886E9D3E-EEFB-4E4C-95E4-53787F94717D}"/>
              </a:ext>
            </a:extLst>
          </p:cNvPr>
          <p:cNvPicPr>
            <a:picLocks noChangeAspect="1"/>
          </p:cNvPicPr>
          <p:nvPr/>
        </p:nvPicPr>
        <p:blipFill>
          <a:blip r:embed="rId2">
            <a:grayscl/>
            <a:extLst>
              <a:ext uri="{BEBA8EAE-BF5A-486C-A8C5-ECC9F3942E4B}">
                <a14:imgProps xmlns:a14="http://schemas.microsoft.com/office/drawing/2010/main">
                  <a14:imgLayer r:embed="rId3">
                    <a14:imgEffect>
                      <a14:brightnessContrast bright="46000"/>
                    </a14:imgEffect>
                  </a14:imgLayer>
                </a14:imgProps>
              </a:ext>
            </a:extLst>
          </a:blip>
          <a:stretch>
            <a:fillRect/>
          </a:stretch>
        </p:blipFill>
        <p:spPr>
          <a:xfrm>
            <a:off x="3003182" y="4545867"/>
            <a:ext cx="4064918" cy="1917700"/>
          </a:xfrm>
          <a:prstGeom prst="rect">
            <a:avLst/>
          </a:prstGeom>
          <a:ln>
            <a:solidFill>
              <a:schemeClr val="tx1"/>
            </a:solidFill>
          </a:ln>
        </p:spPr>
      </p:pic>
      <p:pic>
        <p:nvPicPr>
          <p:cNvPr id="15" name="Picture 14">
            <a:extLst>
              <a:ext uri="{FF2B5EF4-FFF2-40B4-BE49-F238E27FC236}">
                <a16:creationId xmlns:a16="http://schemas.microsoft.com/office/drawing/2014/main" id="{8932E94B-81AC-3B44-A716-D000567BCAFD}"/>
              </a:ext>
            </a:extLst>
          </p:cNvPr>
          <p:cNvPicPr>
            <a:picLocks noChangeAspect="1"/>
          </p:cNvPicPr>
          <p:nvPr/>
        </p:nvPicPr>
        <p:blipFill>
          <a:blip r:embed="rId4"/>
          <a:stretch>
            <a:fillRect/>
          </a:stretch>
        </p:blipFill>
        <p:spPr>
          <a:xfrm>
            <a:off x="3294438" y="1405226"/>
            <a:ext cx="3773662" cy="3068065"/>
          </a:xfrm>
          <a:prstGeom prst="rect">
            <a:avLst/>
          </a:prstGeom>
          <a:ln>
            <a:solidFill>
              <a:schemeClr val="tx1"/>
            </a:solidFill>
          </a:ln>
        </p:spPr>
      </p:pic>
      <p:sp>
        <p:nvSpPr>
          <p:cNvPr id="16" name="Rectangle 15">
            <a:extLst>
              <a:ext uri="{FF2B5EF4-FFF2-40B4-BE49-F238E27FC236}">
                <a16:creationId xmlns:a16="http://schemas.microsoft.com/office/drawing/2014/main" id="{4792439A-6C6D-5C41-BCBF-371B7DAF9576}"/>
              </a:ext>
            </a:extLst>
          </p:cNvPr>
          <p:cNvSpPr/>
          <p:nvPr/>
        </p:nvSpPr>
        <p:spPr>
          <a:xfrm>
            <a:off x="1753317" y="5055063"/>
            <a:ext cx="1152880" cy="646331"/>
          </a:xfrm>
          <a:prstGeom prst="rect">
            <a:avLst/>
          </a:prstGeom>
        </p:spPr>
        <p:txBody>
          <a:bodyPr wrap="none">
            <a:spAutoFit/>
          </a:bodyPr>
          <a:lstStyle/>
          <a:p>
            <a:r>
              <a:rPr lang="en-US" sz="1200" dirty="0">
                <a:latin typeface="Arial" panose="020B0604020202020204" pitchFamily="34" charset="0"/>
                <a:cs typeface="Arial" panose="020B0604020202020204" pitchFamily="34" charset="0"/>
              </a:rPr>
              <a:t>MW~40-42KD</a:t>
            </a:r>
          </a:p>
          <a:p>
            <a:r>
              <a:rPr lang="en-US" sz="1200" dirty="0">
                <a:latin typeface="Arial" panose="020B0604020202020204" pitchFamily="34" charset="0"/>
                <a:cs typeface="Arial" panose="020B0604020202020204" pitchFamily="34" charset="0"/>
              </a:rPr>
              <a:t>Ab181602</a:t>
            </a:r>
          </a:p>
          <a:p>
            <a:r>
              <a:rPr lang="en-US" sz="1200" dirty="0" err="1">
                <a:latin typeface="Arial" panose="020B0604020202020204" pitchFamily="34" charset="0"/>
                <a:cs typeface="Arial" panose="020B0604020202020204" pitchFamily="34" charset="0"/>
              </a:rPr>
              <a:t>Dil</a:t>
            </a:r>
            <a:r>
              <a:rPr lang="en-US" sz="1200" dirty="0">
                <a:latin typeface="Arial" panose="020B0604020202020204" pitchFamily="34" charset="0"/>
                <a:cs typeface="Arial" panose="020B0604020202020204" pitchFamily="34" charset="0"/>
              </a:rPr>
              <a:t>: 1/2000</a:t>
            </a:r>
          </a:p>
        </p:txBody>
      </p:sp>
      <p:sp>
        <p:nvSpPr>
          <p:cNvPr id="17" name="TextBox 16">
            <a:extLst>
              <a:ext uri="{FF2B5EF4-FFF2-40B4-BE49-F238E27FC236}">
                <a16:creationId xmlns:a16="http://schemas.microsoft.com/office/drawing/2014/main" id="{C6894A13-9E7D-9343-A1E3-E79FD610A2F5}"/>
              </a:ext>
            </a:extLst>
          </p:cNvPr>
          <p:cNvSpPr txBox="1"/>
          <p:nvPr/>
        </p:nvSpPr>
        <p:spPr>
          <a:xfrm>
            <a:off x="1783755" y="2084772"/>
            <a:ext cx="1122442" cy="600164"/>
          </a:xfrm>
          <a:prstGeom prst="rect">
            <a:avLst/>
          </a:prstGeom>
          <a:noFill/>
        </p:spPr>
        <p:txBody>
          <a:bodyPr wrap="square" rtlCol="0">
            <a:spAutoFit/>
          </a:bodyPr>
          <a:lstStyle/>
          <a:p>
            <a:r>
              <a:rPr lang="en-US" sz="1100" dirty="0">
                <a:latin typeface="Arial" panose="020B0604020202020204" pitchFamily="34" charset="0"/>
                <a:cs typeface="Arial" panose="020B0604020202020204" pitchFamily="34" charset="0"/>
              </a:rPr>
              <a:t>MW ~150 KD</a:t>
            </a:r>
          </a:p>
          <a:p>
            <a:r>
              <a:rPr lang="en-US" sz="1100" dirty="0">
                <a:latin typeface="Arial" panose="020B0604020202020204" pitchFamily="34" charset="0"/>
                <a:cs typeface="Arial" panose="020B0604020202020204" pitchFamily="34" charset="0"/>
              </a:rPr>
              <a:t>Ab179475</a:t>
            </a:r>
          </a:p>
          <a:p>
            <a:r>
              <a:rPr lang="en-US" sz="1100" dirty="0" err="1">
                <a:latin typeface="Arial" panose="020B0604020202020204" pitchFamily="34" charset="0"/>
                <a:cs typeface="Arial" panose="020B0604020202020204" pitchFamily="34" charset="0"/>
              </a:rPr>
              <a:t>Dil</a:t>
            </a:r>
            <a:r>
              <a:rPr lang="en-US" sz="1100" dirty="0">
                <a:latin typeface="Arial" panose="020B0604020202020204" pitchFamily="34" charset="0"/>
                <a:cs typeface="Arial" panose="020B0604020202020204" pitchFamily="34" charset="0"/>
              </a:rPr>
              <a:t>: 1/250</a:t>
            </a:r>
          </a:p>
        </p:txBody>
      </p:sp>
      <p:sp>
        <p:nvSpPr>
          <p:cNvPr id="19" name="Right Arrow 9">
            <a:extLst>
              <a:ext uri="{FF2B5EF4-FFF2-40B4-BE49-F238E27FC236}">
                <a16:creationId xmlns:a16="http://schemas.microsoft.com/office/drawing/2014/main" id="{21F9AE80-AD7A-4C5F-BE3F-FA6C24F1F179}"/>
              </a:ext>
            </a:extLst>
          </p:cNvPr>
          <p:cNvSpPr/>
          <p:nvPr/>
        </p:nvSpPr>
        <p:spPr>
          <a:xfrm>
            <a:off x="2766738" y="5266348"/>
            <a:ext cx="424089" cy="1013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A11C591-B790-4A2A-A25A-019B08432A73}"/>
              </a:ext>
            </a:extLst>
          </p:cNvPr>
          <p:cNvSpPr/>
          <p:nvPr/>
        </p:nvSpPr>
        <p:spPr>
          <a:xfrm>
            <a:off x="3366592" y="1594058"/>
            <a:ext cx="3317987" cy="692555"/>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28A92D3-28C4-44F2-816A-0A0FA6F75240}"/>
              </a:ext>
            </a:extLst>
          </p:cNvPr>
          <p:cNvSpPr/>
          <p:nvPr/>
        </p:nvSpPr>
        <p:spPr>
          <a:xfrm>
            <a:off x="3384417" y="4913773"/>
            <a:ext cx="3317987" cy="692555"/>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7C67787E-2AC9-44E3-BBD6-E6C9011E9389}"/>
              </a:ext>
            </a:extLst>
          </p:cNvPr>
          <p:cNvSpPr txBox="1"/>
          <p:nvPr/>
        </p:nvSpPr>
        <p:spPr>
          <a:xfrm rot="16200000">
            <a:off x="6388222" y="3177850"/>
            <a:ext cx="864917" cy="369332"/>
          </a:xfrm>
          <a:prstGeom prst="rect">
            <a:avLst/>
          </a:prstGeom>
          <a:noFill/>
        </p:spPr>
        <p:txBody>
          <a:bodyPr wrap="none" rtlCol="0">
            <a:spAutoFit/>
          </a:bodyPr>
          <a:lstStyle/>
          <a:p>
            <a:r>
              <a:rPr lang="en-US" dirty="0"/>
              <a:t>Marker</a:t>
            </a:r>
          </a:p>
        </p:txBody>
      </p:sp>
      <p:sp>
        <p:nvSpPr>
          <p:cNvPr id="24" name="TextBox 23">
            <a:extLst>
              <a:ext uri="{FF2B5EF4-FFF2-40B4-BE49-F238E27FC236}">
                <a16:creationId xmlns:a16="http://schemas.microsoft.com/office/drawing/2014/main" id="{C26BFF6E-F062-41A1-B2E3-C881E5C9CAEB}"/>
              </a:ext>
            </a:extLst>
          </p:cNvPr>
          <p:cNvSpPr txBox="1"/>
          <p:nvPr/>
        </p:nvSpPr>
        <p:spPr>
          <a:xfrm rot="16200000">
            <a:off x="6412989" y="5415069"/>
            <a:ext cx="864917" cy="369332"/>
          </a:xfrm>
          <a:prstGeom prst="rect">
            <a:avLst/>
          </a:prstGeom>
          <a:noFill/>
        </p:spPr>
        <p:txBody>
          <a:bodyPr wrap="none" rtlCol="0">
            <a:spAutoFit/>
          </a:bodyPr>
          <a:lstStyle/>
          <a:p>
            <a:r>
              <a:rPr lang="en-US" dirty="0"/>
              <a:t>Marker</a:t>
            </a:r>
          </a:p>
        </p:txBody>
      </p:sp>
      <p:sp>
        <p:nvSpPr>
          <p:cNvPr id="25" name="TextBox 24">
            <a:extLst>
              <a:ext uri="{FF2B5EF4-FFF2-40B4-BE49-F238E27FC236}">
                <a16:creationId xmlns:a16="http://schemas.microsoft.com/office/drawing/2014/main" id="{4BE50CBC-7FD6-40C1-85C1-6BC8B8D3CB69}"/>
              </a:ext>
            </a:extLst>
          </p:cNvPr>
          <p:cNvSpPr txBox="1"/>
          <p:nvPr/>
        </p:nvSpPr>
        <p:spPr>
          <a:xfrm>
            <a:off x="7427587" y="2825479"/>
            <a:ext cx="3667992" cy="1938992"/>
          </a:xfrm>
          <a:prstGeom prst="rect">
            <a:avLst/>
          </a:prstGeom>
          <a:noFill/>
          <a:ln>
            <a:solidFill>
              <a:schemeClr val="tx1"/>
            </a:solidFill>
          </a:ln>
        </p:spPr>
        <p:txBody>
          <a:bodyPr wrap="none" rtlCol="0">
            <a:spAutoFit/>
          </a:bodyPr>
          <a:lstStyle/>
          <a:p>
            <a:r>
              <a:rPr lang="en-US" sz="1000" b="1" dirty="0">
                <a:latin typeface="Arial" panose="020B0604020202020204" pitchFamily="34" charset="0"/>
                <a:cs typeface="Arial" panose="020B0604020202020204" pitchFamily="34" charset="0"/>
              </a:rPr>
              <a:t>SDS-PAGE:</a:t>
            </a:r>
          </a:p>
          <a:p>
            <a:r>
              <a:rPr lang="en-US" sz="1000" dirty="0">
                <a:latin typeface="Arial" panose="020B0604020202020204" pitchFamily="34" charset="0"/>
                <a:cs typeface="Arial" panose="020B0604020202020204" pitchFamily="34" charset="0"/>
              </a:rPr>
              <a:t>	Total protein per lane: 15 </a:t>
            </a:r>
            <a:r>
              <a:rPr lang="el-GR" sz="1000" dirty="0">
                <a:latin typeface="Arial" panose="020B0604020202020204" pitchFamily="34" charset="0"/>
                <a:cs typeface="Arial" panose="020B0604020202020204" pitchFamily="34" charset="0"/>
              </a:rPr>
              <a:t>μ</a:t>
            </a:r>
            <a:r>
              <a:rPr lang="en-US" sz="1000" dirty="0">
                <a:latin typeface="Arial" panose="020B0604020202020204" pitchFamily="34" charset="0"/>
                <a:cs typeface="Arial" panose="020B0604020202020204" pitchFamily="34" charset="0"/>
              </a:rPr>
              <a:t>g</a:t>
            </a:r>
            <a:br>
              <a:rPr lang="en-US" sz="1000" dirty="0">
                <a:latin typeface="Arial" panose="020B0604020202020204" pitchFamily="34" charset="0"/>
                <a:cs typeface="Arial" panose="020B0604020202020204" pitchFamily="34" charset="0"/>
              </a:rPr>
            </a:br>
            <a:r>
              <a:rPr lang="en-US" sz="1000" dirty="0">
                <a:latin typeface="Arial" panose="020B0604020202020204" pitchFamily="34" charset="0"/>
                <a:cs typeface="Arial" panose="020B0604020202020204" pitchFamily="34" charset="0"/>
              </a:rPr>
              <a:t>	Bi-Tris 4-12% </a:t>
            </a:r>
            <a:r>
              <a:rPr lang="en-US" sz="1000" dirty="0" err="1">
                <a:latin typeface="Arial" panose="020B0604020202020204" pitchFamily="34" charset="0"/>
                <a:cs typeface="Arial" panose="020B0604020202020204" pitchFamily="34" charset="0"/>
              </a:rPr>
              <a:t>NuPAGE</a:t>
            </a:r>
            <a:r>
              <a:rPr lang="en-US" sz="1000" dirty="0">
                <a:latin typeface="Arial" panose="020B0604020202020204" pitchFamily="34" charset="0"/>
                <a:cs typeface="Arial" panose="020B0604020202020204" pitchFamily="34" charset="0"/>
              </a:rPr>
              <a:t> gels</a:t>
            </a:r>
          </a:p>
          <a:p>
            <a:r>
              <a:rPr lang="en-US" sz="1000" dirty="0">
                <a:latin typeface="Arial" panose="020B0604020202020204" pitchFamily="34" charset="0"/>
                <a:cs typeface="Arial" panose="020B0604020202020204" pitchFamily="34" charset="0"/>
              </a:rPr>
              <a:t>	Run: 120V Constant Voltage</a:t>
            </a:r>
          </a:p>
          <a:p>
            <a:r>
              <a:rPr lang="en-US" sz="1000" dirty="0">
                <a:latin typeface="Arial" panose="020B0604020202020204" pitchFamily="34" charset="0"/>
                <a:cs typeface="Arial" panose="020B0604020202020204" pitchFamily="34" charset="0"/>
              </a:rPr>
              <a:t>	Time: 2hrs</a:t>
            </a:r>
          </a:p>
          <a:p>
            <a:endParaRPr lang="en-US" sz="1000"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Electro-transfer:</a:t>
            </a:r>
          </a:p>
          <a:p>
            <a:r>
              <a:rPr lang="en-US" sz="1000" dirty="0">
                <a:latin typeface="Arial" panose="020B0604020202020204" pitchFamily="34" charset="0"/>
                <a:cs typeface="Arial" panose="020B0604020202020204" pitchFamily="34" charset="0"/>
              </a:rPr>
              <a:t>	Run: 30V</a:t>
            </a:r>
          </a:p>
          <a:p>
            <a:r>
              <a:rPr lang="en-US" sz="1000" dirty="0">
                <a:latin typeface="Arial" panose="020B0604020202020204" pitchFamily="34" charset="0"/>
                <a:cs typeface="Arial" panose="020B0604020202020204" pitchFamily="34" charset="0"/>
              </a:rPr>
              <a:t>	Duration: 2hrs Integrin alpha V; GAPDH (1hr)</a:t>
            </a:r>
          </a:p>
          <a:p>
            <a:endParaRPr lang="en-US" sz="1000"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Imagine manipulation:</a:t>
            </a:r>
          </a:p>
          <a:p>
            <a:r>
              <a:rPr lang="en-US" sz="1000" dirty="0">
                <a:latin typeface="Arial" panose="020B0604020202020204" pitchFamily="34" charset="0"/>
                <a:cs typeface="Arial" panose="020B0604020202020204" pitchFamily="34" charset="0"/>
              </a:rPr>
              <a:t>	Images were corrected for brightness </a:t>
            </a:r>
          </a:p>
        </p:txBody>
      </p:sp>
      <p:sp>
        <p:nvSpPr>
          <p:cNvPr id="18" name="Rectangle 17">
            <a:extLst>
              <a:ext uri="{FF2B5EF4-FFF2-40B4-BE49-F238E27FC236}">
                <a16:creationId xmlns:a16="http://schemas.microsoft.com/office/drawing/2014/main" id="{D17FCF7C-7A4C-5A49-A57D-8D385E3FF564}"/>
              </a:ext>
            </a:extLst>
          </p:cNvPr>
          <p:cNvSpPr/>
          <p:nvPr/>
        </p:nvSpPr>
        <p:spPr>
          <a:xfrm>
            <a:off x="302488" y="308461"/>
            <a:ext cx="9298711" cy="307777"/>
          </a:xfrm>
          <a:prstGeom prst="rect">
            <a:avLst/>
          </a:prstGeom>
        </p:spPr>
        <p:txBody>
          <a:bodyPr wrap="square">
            <a:spAutoFit/>
          </a:bodyPr>
          <a:lstStyle/>
          <a:p>
            <a:r>
              <a:rPr lang="en-US" sz="1400" b="1" dirty="0">
                <a:latin typeface="Arial" panose="020B0604020202020204" pitchFamily="34" charset="0"/>
                <a:cs typeface="Arial" panose="020B0604020202020204" pitchFamily="34" charset="0"/>
              </a:rPr>
              <a:t>Supplementary Figure IIC</a:t>
            </a:r>
            <a:r>
              <a:rPr lang="en-US" sz="1400" dirty="0">
                <a:latin typeface="Arial" panose="020B0604020202020204" pitchFamily="34" charset="0"/>
                <a:cs typeface="Arial" panose="020B0604020202020204" pitchFamily="34" charset="0"/>
              </a:rPr>
              <a:t>. Western blotting technical conditions for iPSC SMC (Figures 4-5) </a:t>
            </a:r>
          </a:p>
        </p:txBody>
      </p:sp>
    </p:spTree>
    <p:extLst>
      <p:ext uri="{BB962C8B-B14F-4D97-AF65-F5344CB8AC3E}">
        <p14:creationId xmlns:p14="http://schemas.microsoft.com/office/powerpoint/2010/main" val="867409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EDE991-D23D-D745-9B12-3A04D41A4E59}"/>
              </a:ext>
            </a:extLst>
          </p:cNvPr>
          <p:cNvPicPr>
            <a:picLocks noChangeAspect="1"/>
          </p:cNvPicPr>
          <p:nvPr/>
        </p:nvPicPr>
        <p:blipFill>
          <a:blip r:embed="rId2"/>
          <a:stretch>
            <a:fillRect/>
          </a:stretch>
        </p:blipFill>
        <p:spPr>
          <a:xfrm>
            <a:off x="3549287" y="1746069"/>
            <a:ext cx="3449722" cy="2316480"/>
          </a:xfrm>
          <a:prstGeom prst="rect">
            <a:avLst/>
          </a:prstGeom>
          <a:ln>
            <a:solidFill>
              <a:schemeClr val="tx1"/>
            </a:solidFill>
          </a:ln>
        </p:spPr>
      </p:pic>
      <p:pic>
        <p:nvPicPr>
          <p:cNvPr id="7" name="Picture 6">
            <a:extLst>
              <a:ext uri="{FF2B5EF4-FFF2-40B4-BE49-F238E27FC236}">
                <a16:creationId xmlns:a16="http://schemas.microsoft.com/office/drawing/2014/main" id="{DB0FDC5C-C179-4243-BD4C-93703C2CAA80}"/>
              </a:ext>
            </a:extLst>
          </p:cNvPr>
          <p:cNvPicPr>
            <a:picLocks noChangeAspect="1"/>
          </p:cNvPicPr>
          <p:nvPr/>
        </p:nvPicPr>
        <p:blipFill>
          <a:blip r:embed="rId3">
            <a:grayscl/>
            <a:extLst>
              <a:ext uri="{BEBA8EAE-BF5A-486C-A8C5-ECC9F3942E4B}">
                <a14:imgProps xmlns:a14="http://schemas.microsoft.com/office/drawing/2010/main">
                  <a14:imgLayer r:embed="rId4">
                    <a14:imgEffect>
                      <a14:brightnessContrast bright="37000"/>
                    </a14:imgEffect>
                  </a14:imgLayer>
                </a14:imgProps>
              </a:ext>
            </a:extLst>
          </a:blip>
          <a:stretch>
            <a:fillRect/>
          </a:stretch>
        </p:blipFill>
        <p:spPr>
          <a:xfrm>
            <a:off x="3479396" y="4169973"/>
            <a:ext cx="3873677" cy="2038350"/>
          </a:xfrm>
          <a:prstGeom prst="rect">
            <a:avLst/>
          </a:prstGeom>
          <a:ln>
            <a:solidFill>
              <a:schemeClr val="tx1"/>
            </a:solidFill>
          </a:ln>
        </p:spPr>
      </p:pic>
      <p:sp>
        <p:nvSpPr>
          <p:cNvPr id="9" name="TextBox 8">
            <a:extLst>
              <a:ext uri="{FF2B5EF4-FFF2-40B4-BE49-F238E27FC236}">
                <a16:creationId xmlns:a16="http://schemas.microsoft.com/office/drawing/2014/main" id="{B501C65F-372C-5648-A5C0-73F3873719B9}"/>
              </a:ext>
            </a:extLst>
          </p:cNvPr>
          <p:cNvSpPr txBox="1"/>
          <p:nvPr/>
        </p:nvSpPr>
        <p:spPr>
          <a:xfrm>
            <a:off x="1788161" y="2016198"/>
            <a:ext cx="1200970"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TBE1/MMP2</a:t>
            </a:r>
          </a:p>
        </p:txBody>
      </p:sp>
      <p:sp>
        <p:nvSpPr>
          <p:cNvPr id="10" name="Right Arrow 9">
            <a:extLst>
              <a:ext uri="{FF2B5EF4-FFF2-40B4-BE49-F238E27FC236}">
                <a16:creationId xmlns:a16="http://schemas.microsoft.com/office/drawing/2014/main" id="{77F59151-E114-FC48-9496-7E284771688C}"/>
              </a:ext>
            </a:extLst>
          </p:cNvPr>
          <p:cNvSpPr/>
          <p:nvPr/>
        </p:nvSpPr>
        <p:spPr>
          <a:xfrm>
            <a:off x="2989131" y="2104766"/>
            <a:ext cx="424089" cy="1013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50F5C14-CAF8-284B-9291-580430E75ABD}"/>
              </a:ext>
            </a:extLst>
          </p:cNvPr>
          <p:cNvSpPr txBox="1"/>
          <p:nvPr/>
        </p:nvSpPr>
        <p:spPr>
          <a:xfrm>
            <a:off x="1911764" y="4999615"/>
            <a:ext cx="824265"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GAPDH</a:t>
            </a:r>
          </a:p>
        </p:txBody>
      </p:sp>
      <p:sp>
        <p:nvSpPr>
          <p:cNvPr id="12" name="Right Arrow 11">
            <a:extLst>
              <a:ext uri="{FF2B5EF4-FFF2-40B4-BE49-F238E27FC236}">
                <a16:creationId xmlns:a16="http://schemas.microsoft.com/office/drawing/2014/main" id="{75CAB0D5-34DF-AA46-925A-56DDD8CA290B}"/>
              </a:ext>
            </a:extLst>
          </p:cNvPr>
          <p:cNvSpPr/>
          <p:nvPr/>
        </p:nvSpPr>
        <p:spPr>
          <a:xfrm>
            <a:off x="2989131" y="5087773"/>
            <a:ext cx="424089" cy="1013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72B7E6FC-4ED8-714B-885F-BE04841DA702}"/>
              </a:ext>
            </a:extLst>
          </p:cNvPr>
          <p:cNvSpPr txBox="1"/>
          <p:nvPr/>
        </p:nvSpPr>
        <p:spPr>
          <a:xfrm>
            <a:off x="1018559" y="842842"/>
            <a:ext cx="1553630"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FIGURE 5B</a:t>
            </a:r>
          </a:p>
        </p:txBody>
      </p:sp>
      <p:sp>
        <p:nvSpPr>
          <p:cNvPr id="14" name="Rectangle 13">
            <a:extLst>
              <a:ext uri="{FF2B5EF4-FFF2-40B4-BE49-F238E27FC236}">
                <a16:creationId xmlns:a16="http://schemas.microsoft.com/office/drawing/2014/main" id="{EB7B862B-B54C-6649-A858-0522A8DDBE6C}"/>
              </a:ext>
            </a:extLst>
          </p:cNvPr>
          <p:cNvSpPr/>
          <p:nvPr/>
        </p:nvSpPr>
        <p:spPr>
          <a:xfrm>
            <a:off x="1929945" y="5299826"/>
            <a:ext cx="1152880" cy="646331"/>
          </a:xfrm>
          <a:prstGeom prst="rect">
            <a:avLst/>
          </a:prstGeom>
        </p:spPr>
        <p:txBody>
          <a:bodyPr wrap="none">
            <a:spAutoFit/>
          </a:bodyPr>
          <a:lstStyle/>
          <a:p>
            <a:r>
              <a:rPr lang="en-US" sz="1200" dirty="0">
                <a:latin typeface="Arial" panose="020B0604020202020204" pitchFamily="34" charset="0"/>
                <a:cs typeface="Arial" panose="020B0604020202020204" pitchFamily="34" charset="0"/>
              </a:rPr>
              <a:t>MW~40-42KD</a:t>
            </a:r>
          </a:p>
          <a:p>
            <a:r>
              <a:rPr lang="en-US" sz="1200" dirty="0">
                <a:latin typeface="Arial" panose="020B0604020202020204" pitchFamily="34" charset="0"/>
                <a:cs typeface="Arial" panose="020B0604020202020204" pitchFamily="34" charset="0"/>
              </a:rPr>
              <a:t>Ab181602</a:t>
            </a:r>
          </a:p>
          <a:p>
            <a:r>
              <a:rPr lang="en-US" sz="1200" dirty="0" err="1">
                <a:latin typeface="Arial" panose="020B0604020202020204" pitchFamily="34" charset="0"/>
                <a:cs typeface="Arial" panose="020B0604020202020204" pitchFamily="34" charset="0"/>
              </a:rPr>
              <a:t>Dil</a:t>
            </a:r>
            <a:r>
              <a:rPr lang="en-US" sz="1200" dirty="0">
                <a:latin typeface="Arial" panose="020B0604020202020204" pitchFamily="34" charset="0"/>
                <a:cs typeface="Arial" panose="020B0604020202020204" pitchFamily="34" charset="0"/>
              </a:rPr>
              <a:t>: 1/2000</a:t>
            </a:r>
          </a:p>
        </p:txBody>
      </p:sp>
      <p:sp>
        <p:nvSpPr>
          <p:cNvPr id="15" name="TextBox 14">
            <a:extLst>
              <a:ext uri="{FF2B5EF4-FFF2-40B4-BE49-F238E27FC236}">
                <a16:creationId xmlns:a16="http://schemas.microsoft.com/office/drawing/2014/main" id="{DFD59494-8C36-8C48-8764-7016528BFD26}"/>
              </a:ext>
            </a:extLst>
          </p:cNvPr>
          <p:cNvSpPr txBox="1"/>
          <p:nvPr/>
        </p:nvSpPr>
        <p:spPr>
          <a:xfrm>
            <a:off x="1857541" y="2283572"/>
            <a:ext cx="1371706" cy="769441"/>
          </a:xfrm>
          <a:prstGeom prst="rect">
            <a:avLst/>
          </a:prstGeom>
          <a:noFill/>
        </p:spPr>
        <p:txBody>
          <a:bodyPr wrap="square" rtlCol="0">
            <a:spAutoFit/>
          </a:bodyPr>
          <a:lstStyle/>
          <a:p>
            <a:endParaRPr lang="en-US" sz="1100" b="1" dirty="0">
              <a:latin typeface="Arial" panose="020B0604020202020204" pitchFamily="34" charset="0"/>
              <a:cs typeface="Arial" panose="020B0604020202020204" pitchFamily="34" charset="0"/>
            </a:endParaRPr>
          </a:p>
          <a:p>
            <a:r>
              <a:rPr lang="en-US" sz="1100" dirty="0">
                <a:latin typeface="Arial" panose="020B0604020202020204" pitchFamily="34" charset="0"/>
                <a:cs typeface="Arial" panose="020B0604020202020204" pitchFamily="34" charset="0"/>
              </a:rPr>
              <a:t>MW~68-74KD</a:t>
            </a:r>
          </a:p>
          <a:p>
            <a:r>
              <a:rPr lang="en-US" sz="1100" dirty="0">
                <a:latin typeface="Arial" panose="020B0604020202020204" pitchFamily="34" charset="0"/>
                <a:cs typeface="Arial" panose="020B0604020202020204" pitchFamily="34" charset="0"/>
              </a:rPr>
              <a:t>Ab97779</a:t>
            </a:r>
          </a:p>
          <a:p>
            <a:r>
              <a:rPr lang="en-US" sz="1100" dirty="0" err="1">
                <a:latin typeface="Arial" panose="020B0604020202020204" pitchFamily="34" charset="0"/>
                <a:cs typeface="Arial" panose="020B0604020202020204" pitchFamily="34" charset="0"/>
              </a:rPr>
              <a:t>Dil</a:t>
            </a:r>
            <a:r>
              <a:rPr lang="en-US" sz="1100" dirty="0">
                <a:latin typeface="Arial" panose="020B0604020202020204" pitchFamily="34" charset="0"/>
                <a:cs typeface="Arial" panose="020B0604020202020204" pitchFamily="34" charset="0"/>
              </a:rPr>
              <a:t>: 1/300</a:t>
            </a:r>
          </a:p>
        </p:txBody>
      </p:sp>
      <p:sp>
        <p:nvSpPr>
          <p:cNvPr id="18" name="TextBox 17">
            <a:extLst>
              <a:ext uri="{FF2B5EF4-FFF2-40B4-BE49-F238E27FC236}">
                <a16:creationId xmlns:a16="http://schemas.microsoft.com/office/drawing/2014/main" id="{A931512D-15D6-4621-A81D-88EE2A52A189}"/>
              </a:ext>
            </a:extLst>
          </p:cNvPr>
          <p:cNvSpPr txBox="1"/>
          <p:nvPr/>
        </p:nvSpPr>
        <p:spPr>
          <a:xfrm rot="16200000">
            <a:off x="3295416" y="3088796"/>
            <a:ext cx="864917" cy="369332"/>
          </a:xfrm>
          <a:prstGeom prst="rect">
            <a:avLst/>
          </a:prstGeom>
          <a:noFill/>
        </p:spPr>
        <p:txBody>
          <a:bodyPr wrap="none" rtlCol="0">
            <a:spAutoFit/>
          </a:bodyPr>
          <a:lstStyle/>
          <a:p>
            <a:r>
              <a:rPr lang="en-US" dirty="0"/>
              <a:t>Marker</a:t>
            </a:r>
          </a:p>
        </p:txBody>
      </p:sp>
      <p:sp>
        <p:nvSpPr>
          <p:cNvPr id="19" name="TextBox 18">
            <a:extLst>
              <a:ext uri="{FF2B5EF4-FFF2-40B4-BE49-F238E27FC236}">
                <a16:creationId xmlns:a16="http://schemas.microsoft.com/office/drawing/2014/main" id="{D4244018-4338-4931-8F69-D39F3B994BA9}"/>
              </a:ext>
            </a:extLst>
          </p:cNvPr>
          <p:cNvSpPr txBox="1"/>
          <p:nvPr/>
        </p:nvSpPr>
        <p:spPr>
          <a:xfrm rot="16200000">
            <a:off x="3320183" y="5326015"/>
            <a:ext cx="864917" cy="369332"/>
          </a:xfrm>
          <a:prstGeom prst="rect">
            <a:avLst/>
          </a:prstGeom>
          <a:noFill/>
        </p:spPr>
        <p:txBody>
          <a:bodyPr wrap="none" rtlCol="0">
            <a:spAutoFit/>
          </a:bodyPr>
          <a:lstStyle/>
          <a:p>
            <a:r>
              <a:rPr lang="en-US" dirty="0"/>
              <a:t>Marker</a:t>
            </a:r>
          </a:p>
        </p:txBody>
      </p:sp>
      <p:sp>
        <p:nvSpPr>
          <p:cNvPr id="20" name="Rectangle 19">
            <a:extLst>
              <a:ext uri="{FF2B5EF4-FFF2-40B4-BE49-F238E27FC236}">
                <a16:creationId xmlns:a16="http://schemas.microsoft.com/office/drawing/2014/main" id="{AF3FBABF-DB3F-4845-8E97-4BF8E39F7A68}"/>
              </a:ext>
            </a:extLst>
          </p:cNvPr>
          <p:cNvSpPr/>
          <p:nvPr/>
        </p:nvSpPr>
        <p:spPr>
          <a:xfrm>
            <a:off x="3937308" y="1810871"/>
            <a:ext cx="2995833" cy="692555"/>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1EA2301-B111-4D47-B8CA-3884897483BF}"/>
              </a:ext>
            </a:extLst>
          </p:cNvPr>
          <p:cNvSpPr/>
          <p:nvPr/>
        </p:nvSpPr>
        <p:spPr>
          <a:xfrm>
            <a:off x="3937308" y="4800855"/>
            <a:ext cx="2982746" cy="692555"/>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F899D280-2272-403A-A0C4-9688FB84E12E}"/>
              </a:ext>
            </a:extLst>
          </p:cNvPr>
          <p:cNvSpPr txBox="1"/>
          <p:nvPr/>
        </p:nvSpPr>
        <p:spPr>
          <a:xfrm>
            <a:off x="7913229" y="2736425"/>
            <a:ext cx="3501280" cy="1938992"/>
          </a:xfrm>
          <a:prstGeom prst="rect">
            <a:avLst/>
          </a:prstGeom>
          <a:noFill/>
          <a:ln>
            <a:solidFill>
              <a:schemeClr val="tx1"/>
            </a:solidFill>
          </a:ln>
        </p:spPr>
        <p:txBody>
          <a:bodyPr wrap="none" rtlCol="0">
            <a:spAutoFit/>
          </a:bodyPr>
          <a:lstStyle/>
          <a:p>
            <a:r>
              <a:rPr lang="en-US" sz="1000" b="1" dirty="0">
                <a:latin typeface="Arial" panose="020B0604020202020204" pitchFamily="34" charset="0"/>
                <a:cs typeface="Arial" panose="020B0604020202020204" pitchFamily="34" charset="0"/>
              </a:rPr>
              <a:t>SDS-PAGE:</a:t>
            </a:r>
          </a:p>
          <a:p>
            <a:r>
              <a:rPr lang="en-US" sz="1000" dirty="0">
                <a:latin typeface="Arial" panose="020B0604020202020204" pitchFamily="34" charset="0"/>
                <a:cs typeface="Arial" panose="020B0604020202020204" pitchFamily="34" charset="0"/>
              </a:rPr>
              <a:t>	Total protein per lane: 15 </a:t>
            </a:r>
            <a:r>
              <a:rPr lang="el-GR" sz="1000" dirty="0">
                <a:latin typeface="Arial" panose="020B0604020202020204" pitchFamily="34" charset="0"/>
                <a:cs typeface="Arial" panose="020B0604020202020204" pitchFamily="34" charset="0"/>
              </a:rPr>
              <a:t>μ</a:t>
            </a:r>
            <a:r>
              <a:rPr lang="en-US" sz="1000" dirty="0">
                <a:latin typeface="Arial" panose="020B0604020202020204" pitchFamily="34" charset="0"/>
                <a:cs typeface="Arial" panose="020B0604020202020204" pitchFamily="34" charset="0"/>
              </a:rPr>
              <a:t>g</a:t>
            </a:r>
            <a:br>
              <a:rPr lang="en-US" sz="1000" dirty="0">
                <a:latin typeface="Arial" panose="020B0604020202020204" pitchFamily="34" charset="0"/>
                <a:cs typeface="Arial" panose="020B0604020202020204" pitchFamily="34" charset="0"/>
              </a:rPr>
            </a:br>
            <a:r>
              <a:rPr lang="en-US" sz="1000" dirty="0">
                <a:latin typeface="Arial" panose="020B0604020202020204" pitchFamily="34" charset="0"/>
                <a:cs typeface="Arial" panose="020B0604020202020204" pitchFamily="34" charset="0"/>
              </a:rPr>
              <a:t>	Bi-Tris 4-12% </a:t>
            </a:r>
            <a:r>
              <a:rPr lang="en-US" sz="1000" dirty="0" err="1">
                <a:latin typeface="Arial" panose="020B0604020202020204" pitchFamily="34" charset="0"/>
                <a:cs typeface="Arial" panose="020B0604020202020204" pitchFamily="34" charset="0"/>
              </a:rPr>
              <a:t>NuPAGE</a:t>
            </a:r>
            <a:r>
              <a:rPr lang="en-US" sz="1000" dirty="0">
                <a:latin typeface="Arial" panose="020B0604020202020204" pitchFamily="34" charset="0"/>
                <a:cs typeface="Arial" panose="020B0604020202020204" pitchFamily="34" charset="0"/>
              </a:rPr>
              <a:t> gels</a:t>
            </a:r>
          </a:p>
          <a:p>
            <a:r>
              <a:rPr lang="en-US" sz="1000" dirty="0">
                <a:latin typeface="Arial" panose="020B0604020202020204" pitchFamily="34" charset="0"/>
                <a:cs typeface="Arial" panose="020B0604020202020204" pitchFamily="34" charset="0"/>
              </a:rPr>
              <a:t>	Run: 120V Constant Voltage</a:t>
            </a:r>
          </a:p>
          <a:p>
            <a:r>
              <a:rPr lang="en-US" sz="1000" dirty="0">
                <a:latin typeface="Arial" panose="020B0604020202020204" pitchFamily="34" charset="0"/>
                <a:cs typeface="Arial" panose="020B0604020202020204" pitchFamily="34" charset="0"/>
              </a:rPr>
              <a:t>	Time: 2hrs</a:t>
            </a:r>
          </a:p>
          <a:p>
            <a:endParaRPr lang="en-US" sz="1000"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Electro-transfer:</a:t>
            </a:r>
          </a:p>
          <a:p>
            <a:r>
              <a:rPr lang="en-US" sz="1000" dirty="0">
                <a:latin typeface="Arial" panose="020B0604020202020204" pitchFamily="34" charset="0"/>
                <a:cs typeface="Arial" panose="020B0604020202020204" pitchFamily="34" charset="0"/>
              </a:rPr>
              <a:t>	Run: 30V</a:t>
            </a:r>
          </a:p>
          <a:p>
            <a:r>
              <a:rPr lang="en-US" sz="1000" dirty="0">
                <a:latin typeface="Arial" panose="020B0604020202020204" pitchFamily="34" charset="0"/>
                <a:cs typeface="Arial" panose="020B0604020202020204" pitchFamily="34" charset="0"/>
              </a:rPr>
              <a:t>	Duration: 2hrs TBE1/MMP2; GAPDH (1hr)</a:t>
            </a:r>
          </a:p>
          <a:p>
            <a:endParaRPr lang="en-US" sz="1000"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Imagine manipulation:</a:t>
            </a:r>
          </a:p>
          <a:p>
            <a:r>
              <a:rPr lang="en-US" sz="1000" dirty="0">
                <a:latin typeface="Arial" panose="020B0604020202020204" pitchFamily="34" charset="0"/>
                <a:cs typeface="Arial" panose="020B0604020202020204" pitchFamily="34" charset="0"/>
              </a:rPr>
              <a:t>	Images were corrected for brightness </a:t>
            </a:r>
          </a:p>
        </p:txBody>
      </p:sp>
      <p:sp>
        <p:nvSpPr>
          <p:cNvPr id="16" name="Rectangle 15">
            <a:extLst>
              <a:ext uri="{FF2B5EF4-FFF2-40B4-BE49-F238E27FC236}">
                <a16:creationId xmlns:a16="http://schemas.microsoft.com/office/drawing/2014/main" id="{6D0D9546-E94E-2D48-95A6-41AC04429DEF}"/>
              </a:ext>
            </a:extLst>
          </p:cNvPr>
          <p:cNvSpPr/>
          <p:nvPr/>
        </p:nvSpPr>
        <p:spPr>
          <a:xfrm>
            <a:off x="302488" y="308461"/>
            <a:ext cx="9298711" cy="307777"/>
          </a:xfrm>
          <a:prstGeom prst="rect">
            <a:avLst/>
          </a:prstGeom>
        </p:spPr>
        <p:txBody>
          <a:bodyPr wrap="square">
            <a:spAutoFit/>
          </a:bodyPr>
          <a:lstStyle/>
          <a:p>
            <a:r>
              <a:rPr lang="en-US" sz="1400" b="1" dirty="0">
                <a:latin typeface="Arial" panose="020B0604020202020204" pitchFamily="34" charset="0"/>
                <a:cs typeface="Arial" panose="020B0604020202020204" pitchFamily="34" charset="0"/>
              </a:rPr>
              <a:t>Supplementary Figure IID</a:t>
            </a:r>
            <a:r>
              <a:rPr lang="en-US" sz="1400" dirty="0">
                <a:latin typeface="Arial" panose="020B0604020202020204" pitchFamily="34" charset="0"/>
                <a:cs typeface="Arial" panose="020B0604020202020204" pitchFamily="34" charset="0"/>
              </a:rPr>
              <a:t>. Western blotting technical conditions for iPSC SMC (Figures 4-5) </a:t>
            </a:r>
          </a:p>
        </p:txBody>
      </p:sp>
    </p:spTree>
    <p:extLst>
      <p:ext uri="{BB962C8B-B14F-4D97-AF65-F5344CB8AC3E}">
        <p14:creationId xmlns:p14="http://schemas.microsoft.com/office/powerpoint/2010/main" val="623619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F661EE4-28F6-CF46-A5A9-F98E7A09B4B3}"/>
              </a:ext>
            </a:extLst>
          </p:cNvPr>
          <p:cNvPicPr>
            <a:picLocks noChangeAspect="1"/>
          </p:cNvPicPr>
          <p:nvPr/>
        </p:nvPicPr>
        <p:blipFill>
          <a:blip r:embed="rId2">
            <a:grayscl/>
            <a:extLst>
              <a:ext uri="{BEBA8EAE-BF5A-486C-A8C5-ECC9F3942E4B}">
                <a14:imgProps xmlns:a14="http://schemas.microsoft.com/office/drawing/2010/main">
                  <a14:imgLayer r:embed="rId3">
                    <a14:imgEffect>
                      <a14:brightnessContrast bright="20000"/>
                    </a14:imgEffect>
                  </a14:imgLayer>
                </a14:imgProps>
              </a:ext>
            </a:extLst>
          </a:blip>
          <a:stretch>
            <a:fillRect/>
          </a:stretch>
        </p:blipFill>
        <p:spPr>
          <a:xfrm>
            <a:off x="2239637" y="4568247"/>
            <a:ext cx="3427010" cy="1511916"/>
          </a:xfrm>
          <a:prstGeom prst="rect">
            <a:avLst/>
          </a:prstGeom>
          <a:ln>
            <a:solidFill>
              <a:schemeClr val="tx1"/>
            </a:solidFill>
          </a:ln>
        </p:spPr>
      </p:pic>
      <p:pic>
        <p:nvPicPr>
          <p:cNvPr id="5" name="Picture 4">
            <a:extLst>
              <a:ext uri="{FF2B5EF4-FFF2-40B4-BE49-F238E27FC236}">
                <a16:creationId xmlns:a16="http://schemas.microsoft.com/office/drawing/2014/main" id="{242FE356-DE71-F148-A116-44964B2E3917}"/>
              </a:ext>
            </a:extLst>
          </p:cNvPr>
          <p:cNvPicPr>
            <a:picLocks noChangeAspect="1"/>
          </p:cNvPicPr>
          <p:nvPr/>
        </p:nvPicPr>
        <p:blipFill>
          <a:blip r:embed="rId4"/>
          <a:stretch>
            <a:fillRect/>
          </a:stretch>
        </p:blipFill>
        <p:spPr>
          <a:xfrm>
            <a:off x="2133867" y="1706747"/>
            <a:ext cx="3638550" cy="2775040"/>
          </a:xfrm>
          <a:prstGeom prst="rect">
            <a:avLst/>
          </a:prstGeom>
          <a:ln>
            <a:solidFill>
              <a:schemeClr val="tx1"/>
            </a:solidFill>
          </a:ln>
        </p:spPr>
      </p:pic>
      <p:pic>
        <p:nvPicPr>
          <p:cNvPr id="6" name="Picture 5">
            <a:extLst>
              <a:ext uri="{FF2B5EF4-FFF2-40B4-BE49-F238E27FC236}">
                <a16:creationId xmlns:a16="http://schemas.microsoft.com/office/drawing/2014/main" id="{729AB729-5B23-2D4D-93B1-1AC2C7A223CE}"/>
              </a:ext>
            </a:extLst>
          </p:cNvPr>
          <p:cNvPicPr>
            <a:picLocks noChangeAspect="1"/>
          </p:cNvPicPr>
          <p:nvPr/>
        </p:nvPicPr>
        <p:blipFill>
          <a:blip r:embed="rId5"/>
          <a:stretch>
            <a:fillRect/>
          </a:stretch>
        </p:blipFill>
        <p:spPr>
          <a:xfrm>
            <a:off x="7219029" y="1706747"/>
            <a:ext cx="4025991" cy="2672645"/>
          </a:xfrm>
          <a:prstGeom prst="rect">
            <a:avLst/>
          </a:prstGeom>
        </p:spPr>
      </p:pic>
      <p:sp>
        <p:nvSpPr>
          <p:cNvPr id="8" name="Rectangle 7">
            <a:extLst>
              <a:ext uri="{FF2B5EF4-FFF2-40B4-BE49-F238E27FC236}">
                <a16:creationId xmlns:a16="http://schemas.microsoft.com/office/drawing/2014/main" id="{9E5710B8-1048-8D48-A933-0AE7912E07D3}"/>
              </a:ext>
            </a:extLst>
          </p:cNvPr>
          <p:cNvSpPr/>
          <p:nvPr/>
        </p:nvSpPr>
        <p:spPr>
          <a:xfrm>
            <a:off x="7219029" y="1695459"/>
            <a:ext cx="4025991" cy="268393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DF1B1E47-B8AB-9D43-888A-00175E30C26E}"/>
              </a:ext>
            </a:extLst>
          </p:cNvPr>
          <p:cNvSpPr txBox="1"/>
          <p:nvPr/>
        </p:nvSpPr>
        <p:spPr>
          <a:xfrm>
            <a:off x="653664" y="732858"/>
            <a:ext cx="1539204"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FIGURE 5E</a:t>
            </a:r>
          </a:p>
        </p:txBody>
      </p:sp>
      <p:sp>
        <p:nvSpPr>
          <p:cNvPr id="10" name="TextBox 9">
            <a:extLst>
              <a:ext uri="{FF2B5EF4-FFF2-40B4-BE49-F238E27FC236}">
                <a16:creationId xmlns:a16="http://schemas.microsoft.com/office/drawing/2014/main" id="{401B6207-BC3C-8E49-83C8-7E27C912FB86}"/>
              </a:ext>
            </a:extLst>
          </p:cNvPr>
          <p:cNvSpPr txBox="1"/>
          <p:nvPr/>
        </p:nvSpPr>
        <p:spPr>
          <a:xfrm>
            <a:off x="942739" y="1761668"/>
            <a:ext cx="1050288"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Integrin </a:t>
            </a:r>
            <a:r>
              <a:rPr lang="en-US" sz="1400" dirty="0" err="1">
                <a:latin typeface="Arial" panose="020B0604020202020204" pitchFamily="34" charset="0"/>
                <a:cs typeface="Arial" panose="020B0604020202020204" pitchFamily="34" charset="0"/>
              </a:rPr>
              <a:t>aV</a:t>
            </a:r>
            <a:endParaRPr lang="en-US" sz="14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E9B75798-55F2-BA41-A659-2D7AA38EE5AC}"/>
              </a:ext>
            </a:extLst>
          </p:cNvPr>
          <p:cNvSpPr txBox="1"/>
          <p:nvPr/>
        </p:nvSpPr>
        <p:spPr>
          <a:xfrm>
            <a:off x="926810" y="2663481"/>
            <a:ext cx="1029449"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Integrin b1</a:t>
            </a:r>
          </a:p>
        </p:txBody>
      </p:sp>
      <p:sp>
        <p:nvSpPr>
          <p:cNvPr id="12" name="TextBox 11">
            <a:extLst>
              <a:ext uri="{FF2B5EF4-FFF2-40B4-BE49-F238E27FC236}">
                <a16:creationId xmlns:a16="http://schemas.microsoft.com/office/drawing/2014/main" id="{56FA5B68-A067-C94A-A2D6-944DB307ECA0}"/>
              </a:ext>
            </a:extLst>
          </p:cNvPr>
          <p:cNvSpPr txBox="1"/>
          <p:nvPr/>
        </p:nvSpPr>
        <p:spPr>
          <a:xfrm>
            <a:off x="926809" y="3171859"/>
            <a:ext cx="1011815" cy="523220"/>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Unspecific</a:t>
            </a:r>
          </a:p>
          <a:p>
            <a:r>
              <a:rPr lang="en-US" sz="1400" dirty="0">
                <a:latin typeface="Arial" panose="020B0604020202020204" pitchFamily="34" charset="0"/>
                <a:cs typeface="Arial" panose="020B0604020202020204" pitchFamily="34" charset="0"/>
              </a:rPr>
              <a:t> band</a:t>
            </a:r>
          </a:p>
        </p:txBody>
      </p:sp>
      <p:sp>
        <p:nvSpPr>
          <p:cNvPr id="13" name="TextBox 12">
            <a:extLst>
              <a:ext uri="{FF2B5EF4-FFF2-40B4-BE49-F238E27FC236}">
                <a16:creationId xmlns:a16="http://schemas.microsoft.com/office/drawing/2014/main" id="{FA779823-6E39-F94F-9030-3978C01C96C2}"/>
              </a:ext>
            </a:extLst>
          </p:cNvPr>
          <p:cNvSpPr txBox="1"/>
          <p:nvPr/>
        </p:nvSpPr>
        <p:spPr>
          <a:xfrm>
            <a:off x="903375" y="5199053"/>
            <a:ext cx="824265"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GAPDH</a:t>
            </a:r>
          </a:p>
        </p:txBody>
      </p:sp>
      <p:sp>
        <p:nvSpPr>
          <p:cNvPr id="14" name="TextBox 13">
            <a:extLst>
              <a:ext uri="{FF2B5EF4-FFF2-40B4-BE49-F238E27FC236}">
                <a16:creationId xmlns:a16="http://schemas.microsoft.com/office/drawing/2014/main" id="{EE6296C0-5210-0C46-AE38-484095C7D8E8}"/>
              </a:ext>
            </a:extLst>
          </p:cNvPr>
          <p:cNvSpPr txBox="1"/>
          <p:nvPr/>
        </p:nvSpPr>
        <p:spPr>
          <a:xfrm>
            <a:off x="5848839" y="2477595"/>
            <a:ext cx="1050288"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Integrin </a:t>
            </a:r>
            <a:r>
              <a:rPr lang="en-US" sz="1400" dirty="0" err="1">
                <a:latin typeface="Arial" panose="020B0604020202020204" pitchFamily="34" charset="0"/>
                <a:cs typeface="Arial" panose="020B0604020202020204" pitchFamily="34" charset="0"/>
              </a:rPr>
              <a:t>aV</a:t>
            </a:r>
            <a:endParaRPr lang="en-US" sz="1400"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B2D9AD78-4EF4-1140-ADC4-D2B5C7650B04}"/>
              </a:ext>
            </a:extLst>
          </p:cNvPr>
          <p:cNvSpPr txBox="1"/>
          <p:nvPr/>
        </p:nvSpPr>
        <p:spPr>
          <a:xfrm>
            <a:off x="5848838" y="2858215"/>
            <a:ext cx="1208985" cy="523220"/>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Vinculin</a:t>
            </a:r>
          </a:p>
          <a:p>
            <a:r>
              <a:rPr lang="en-US" sz="1400" dirty="0">
                <a:latin typeface="Arial" panose="020B0604020202020204" pitchFamily="34" charset="0"/>
                <a:cs typeface="Arial" panose="020B0604020202020204" pitchFamily="34" charset="0"/>
              </a:rPr>
              <a:t>overexposed</a:t>
            </a:r>
          </a:p>
        </p:txBody>
      </p:sp>
      <p:sp>
        <p:nvSpPr>
          <p:cNvPr id="16" name="Right Arrow 15">
            <a:extLst>
              <a:ext uri="{FF2B5EF4-FFF2-40B4-BE49-F238E27FC236}">
                <a16:creationId xmlns:a16="http://schemas.microsoft.com/office/drawing/2014/main" id="{752D30D9-F859-4244-A299-EC5C0509D798}"/>
              </a:ext>
            </a:extLst>
          </p:cNvPr>
          <p:cNvSpPr/>
          <p:nvPr/>
        </p:nvSpPr>
        <p:spPr>
          <a:xfrm>
            <a:off x="1995250" y="2294149"/>
            <a:ext cx="424089" cy="1013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a:extLst>
              <a:ext uri="{FF2B5EF4-FFF2-40B4-BE49-F238E27FC236}">
                <a16:creationId xmlns:a16="http://schemas.microsoft.com/office/drawing/2014/main" id="{70008F29-4C19-AD4F-B25F-CA3D909B1261}"/>
              </a:ext>
            </a:extLst>
          </p:cNvPr>
          <p:cNvSpPr/>
          <p:nvPr/>
        </p:nvSpPr>
        <p:spPr>
          <a:xfrm>
            <a:off x="1947758" y="2794739"/>
            <a:ext cx="424089" cy="1013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a:extLst>
              <a:ext uri="{FF2B5EF4-FFF2-40B4-BE49-F238E27FC236}">
                <a16:creationId xmlns:a16="http://schemas.microsoft.com/office/drawing/2014/main" id="{E9CEAF6D-3FEE-7548-9D2A-7F3A2D8181BB}"/>
              </a:ext>
            </a:extLst>
          </p:cNvPr>
          <p:cNvSpPr/>
          <p:nvPr/>
        </p:nvSpPr>
        <p:spPr>
          <a:xfrm>
            <a:off x="1995250" y="3269359"/>
            <a:ext cx="424089" cy="1013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Arrow 18">
            <a:extLst>
              <a:ext uri="{FF2B5EF4-FFF2-40B4-BE49-F238E27FC236}">
                <a16:creationId xmlns:a16="http://schemas.microsoft.com/office/drawing/2014/main" id="{4183DFE3-9792-F646-BCD8-8950B6FF6011}"/>
              </a:ext>
            </a:extLst>
          </p:cNvPr>
          <p:cNvSpPr/>
          <p:nvPr/>
        </p:nvSpPr>
        <p:spPr>
          <a:xfrm>
            <a:off x="1896983" y="5289180"/>
            <a:ext cx="424089" cy="1013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Arrow 19">
            <a:extLst>
              <a:ext uri="{FF2B5EF4-FFF2-40B4-BE49-F238E27FC236}">
                <a16:creationId xmlns:a16="http://schemas.microsoft.com/office/drawing/2014/main" id="{DAE62B25-D750-2447-89A6-84AA0A1E7040}"/>
              </a:ext>
            </a:extLst>
          </p:cNvPr>
          <p:cNvSpPr/>
          <p:nvPr/>
        </p:nvSpPr>
        <p:spPr>
          <a:xfrm>
            <a:off x="6945596" y="2585011"/>
            <a:ext cx="424089" cy="1013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Arrow 20">
            <a:extLst>
              <a:ext uri="{FF2B5EF4-FFF2-40B4-BE49-F238E27FC236}">
                <a16:creationId xmlns:a16="http://schemas.microsoft.com/office/drawing/2014/main" id="{174D158A-DE4E-E746-8A36-2606DD9FC946}"/>
              </a:ext>
            </a:extLst>
          </p:cNvPr>
          <p:cNvSpPr/>
          <p:nvPr/>
        </p:nvSpPr>
        <p:spPr>
          <a:xfrm>
            <a:off x="6953636" y="2978185"/>
            <a:ext cx="424089" cy="1013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AC452E12-0191-9C46-9AA0-0BDB38230D1C}"/>
              </a:ext>
            </a:extLst>
          </p:cNvPr>
          <p:cNvSpPr txBox="1"/>
          <p:nvPr/>
        </p:nvSpPr>
        <p:spPr>
          <a:xfrm>
            <a:off x="3182562" y="1228760"/>
            <a:ext cx="1375185" cy="369332"/>
          </a:xfrm>
          <a:prstGeom prst="rect">
            <a:avLst/>
          </a:prstGeom>
          <a:noFill/>
        </p:spPr>
        <p:txBody>
          <a:bodyPr wrap="none" rtlCol="0">
            <a:spAutoFit/>
          </a:bodyPr>
          <a:lstStyle/>
          <a:p>
            <a:r>
              <a:rPr lang="en-US" dirty="0"/>
              <a:t>Approach #1</a:t>
            </a:r>
          </a:p>
        </p:txBody>
      </p:sp>
      <p:sp>
        <p:nvSpPr>
          <p:cNvPr id="23" name="TextBox 22">
            <a:extLst>
              <a:ext uri="{FF2B5EF4-FFF2-40B4-BE49-F238E27FC236}">
                <a16:creationId xmlns:a16="http://schemas.microsoft.com/office/drawing/2014/main" id="{15B286BA-C9BC-9445-8B08-0FB09332579C}"/>
              </a:ext>
            </a:extLst>
          </p:cNvPr>
          <p:cNvSpPr txBox="1"/>
          <p:nvPr/>
        </p:nvSpPr>
        <p:spPr>
          <a:xfrm>
            <a:off x="8544431" y="1173165"/>
            <a:ext cx="1375185" cy="369332"/>
          </a:xfrm>
          <a:prstGeom prst="rect">
            <a:avLst/>
          </a:prstGeom>
          <a:noFill/>
        </p:spPr>
        <p:txBody>
          <a:bodyPr wrap="none" rtlCol="0">
            <a:spAutoFit/>
          </a:bodyPr>
          <a:lstStyle/>
          <a:p>
            <a:r>
              <a:rPr lang="en-US" dirty="0"/>
              <a:t>Approach #2</a:t>
            </a:r>
          </a:p>
        </p:txBody>
      </p:sp>
      <p:sp>
        <p:nvSpPr>
          <p:cNvPr id="26" name="TextBox 25">
            <a:extLst>
              <a:ext uri="{FF2B5EF4-FFF2-40B4-BE49-F238E27FC236}">
                <a16:creationId xmlns:a16="http://schemas.microsoft.com/office/drawing/2014/main" id="{401BBC8F-EB0E-7C49-91CF-09F953AE00D8}"/>
              </a:ext>
            </a:extLst>
          </p:cNvPr>
          <p:cNvSpPr txBox="1"/>
          <p:nvPr/>
        </p:nvSpPr>
        <p:spPr>
          <a:xfrm>
            <a:off x="7214577" y="4476759"/>
            <a:ext cx="4074048" cy="2092881"/>
          </a:xfrm>
          <a:prstGeom prst="rect">
            <a:avLst/>
          </a:prstGeom>
          <a:noFill/>
          <a:ln>
            <a:solidFill>
              <a:schemeClr val="tx1"/>
            </a:solidFill>
          </a:ln>
        </p:spPr>
        <p:txBody>
          <a:bodyPr wrap="square" rtlCol="0">
            <a:spAutoFit/>
          </a:bodyPr>
          <a:lstStyle/>
          <a:p>
            <a:r>
              <a:rPr lang="en-US" sz="1000" b="1" dirty="0">
                <a:latin typeface="Arial" panose="020B0604020202020204" pitchFamily="34" charset="0"/>
                <a:cs typeface="Arial" panose="020B0604020202020204" pitchFamily="34" charset="0"/>
              </a:rPr>
              <a:t>SDS-PAGE:</a:t>
            </a:r>
          </a:p>
          <a:p>
            <a:r>
              <a:rPr lang="en-US" sz="1000" dirty="0">
                <a:latin typeface="Arial" panose="020B0604020202020204" pitchFamily="34" charset="0"/>
                <a:cs typeface="Arial" panose="020B0604020202020204" pitchFamily="34" charset="0"/>
              </a:rPr>
              <a:t>	Total protein per lane: 10 </a:t>
            </a:r>
            <a:r>
              <a:rPr lang="el-GR" sz="1000" dirty="0">
                <a:latin typeface="Arial" panose="020B0604020202020204" pitchFamily="34" charset="0"/>
                <a:cs typeface="Arial" panose="020B0604020202020204" pitchFamily="34" charset="0"/>
              </a:rPr>
              <a:t>μ</a:t>
            </a:r>
            <a:r>
              <a:rPr lang="en-US" sz="1000" dirty="0">
                <a:latin typeface="Arial" panose="020B0604020202020204" pitchFamily="34" charset="0"/>
                <a:cs typeface="Arial" panose="020B0604020202020204" pitchFamily="34" charset="0"/>
              </a:rPr>
              <a:t>g</a:t>
            </a:r>
            <a:br>
              <a:rPr lang="en-US" sz="1000" dirty="0">
                <a:latin typeface="Arial" panose="020B0604020202020204" pitchFamily="34" charset="0"/>
                <a:cs typeface="Arial" panose="020B0604020202020204" pitchFamily="34" charset="0"/>
              </a:rPr>
            </a:br>
            <a:r>
              <a:rPr lang="en-US" sz="1000" dirty="0">
                <a:latin typeface="Arial" panose="020B0604020202020204" pitchFamily="34" charset="0"/>
                <a:cs typeface="Arial" panose="020B0604020202020204" pitchFamily="34" charset="0"/>
              </a:rPr>
              <a:t>	Bi-Tris 10% </a:t>
            </a:r>
            <a:r>
              <a:rPr lang="en-US" sz="1000" dirty="0" err="1">
                <a:latin typeface="Arial" panose="020B0604020202020204" pitchFamily="34" charset="0"/>
                <a:cs typeface="Arial" panose="020B0604020202020204" pitchFamily="34" charset="0"/>
              </a:rPr>
              <a:t>NuPAGE</a:t>
            </a:r>
            <a:r>
              <a:rPr lang="en-US" sz="1000" dirty="0">
                <a:latin typeface="Arial" panose="020B0604020202020204" pitchFamily="34" charset="0"/>
                <a:cs typeface="Arial" panose="020B0604020202020204" pitchFamily="34" charset="0"/>
              </a:rPr>
              <a:t> gels</a:t>
            </a:r>
          </a:p>
          <a:p>
            <a:r>
              <a:rPr lang="en-US" sz="1000" dirty="0">
                <a:latin typeface="Arial" panose="020B0604020202020204" pitchFamily="34" charset="0"/>
                <a:cs typeface="Arial" panose="020B0604020202020204" pitchFamily="34" charset="0"/>
              </a:rPr>
              <a:t>	Run: 120V Constant Voltage</a:t>
            </a:r>
          </a:p>
          <a:p>
            <a:r>
              <a:rPr lang="en-US" sz="1000" dirty="0">
                <a:latin typeface="Arial" panose="020B0604020202020204" pitchFamily="34" charset="0"/>
                <a:cs typeface="Arial" panose="020B0604020202020204" pitchFamily="34" charset="0"/>
              </a:rPr>
              <a:t>	Time: 2hrs</a:t>
            </a:r>
          </a:p>
          <a:p>
            <a:endParaRPr lang="en-US" sz="1000"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Electro-transfer:</a:t>
            </a:r>
          </a:p>
          <a:p>
            <a:r>
              <a:rPr lang="en-US" sz="1000" dirty="0">
                <a:latin typeface="Arial" panose="020B0604020202020204" pitchFamily="34" charset="0"/>
                <a:cs typeface="Arial" panose="020B0604020202020204" pitchFamily="34" charset="0"/>
              </a:rPr>
              <a:t>	Run: 30V</a:t>
            </a:r>
          </a:p>
          <a:p>
            <a:r>
              <a:rPr lang="en-US" sz="1000" dirty="0">
                <a:latin typeface="Arial" panose="020B0604020202020204" pitchFamily="34" charset="0"/>
                <a:cs typeface="Arial" panose="020B0604020202020204" pitchFamily="34" charset="0"/>
              </a:rPr>
              <a:t>	Duration: 2hrs for all markers</a:t>
            </a:r>
          </a:p>
          <a:p>
            <a:r>
              <a:rPr lang="en-US" sz="1000" dirty="0">
                <a:latin typeface="Arial" panose="020B0604020202020204" pitchFamily="34" charset="0"/>
                <a:cs typeface="Arial" panose="020B0604020202020204" pitchFamily="34" charset="0"/>
              </a:rPr>
              <a:t>	except GAPDH (1hr)</a:t>
            </a:r>
          </a:p>
          <a:p>
            <a:endParaRPr lang="en-US" sz="1000" dirty="0">
              <a:latin typeface="Arial" panose="020B0604020202020204" pitchFamily="34" charset="0"/>
              <a:cs typeface="Arial" panose="020B0604020202020204" pitchFamily="34" charset="0"/>
            </a:endParaRPr>
          </a:p>
          <a:p>
            <a:r>
              <a:rPr lang="en-US" sz="1000" b="1" dirty="0">
                <a:latin typeface="Arial" panose="020B0604020202020204" pitchFamily="34" charset="0"/>
                <a:cs typeface="Arial" panose="020B0604020202020204" pitchFamily="34" charset="0"/>
              </a:rPr>
              <a:t>Imagine manipulation:</a:t>
            </a:r>
          </a:p>
          <a:p>
            <a:r>
              <a:rPr lang="en-US" sz="1000" dirty="0">
                <a:latin typeface="Arial" panose="020B0604020202020204" pitchFamily="34" charset="0"/>
                <a:cs typeface="Arial" panose="020B0604020202020204" pitchFamily="34" charset="0"/>
              </a:rPr>
              <a:t>	Images were corrected for brightness. </a:t>
            </a:r>
          </a:p>
        </p:txBody>
      </p:sp>
      <p:sp>
        <p:nvSpPr>
          <p:cNvPr id="27" name="TextBox 26">
            <a:extLst>
              <a:ext uri="{FF2B5EF4-FFF2-40B4-BE49-F238E27FC236}">
                <a16:creationId xmlns:a16="http://schemas.microsoft.com/office/drawing/2014/main" id="{9EF2F8BE-8E2A-3940-BAF8-6194113511B5}"/>
              </a:ext>
            </a:extLst>
          </p:cNvPr>
          <p:cNvSpPr txBox="1"/>
          <p:nvPr/>
        </p:nvSpPr>
        <p:spPr>
          <a:xfrm>
            <a:off x="954799" y="2027958"/>
            <a:ext cx="1122442" cy="600164"/>
          </a:xfrm>
          <a:prstGeom prst="rect">
            <a:avLst/>
          </a:prstGeom>
          <a:noFill/>
        </p:spPr>
        <p:txBody>
          <a:bodyPr wrap="square" rtlCol="0">
            <a:spAutoFit/>
          </a:bodyPr>
          <a:lstStyle/>
          <a:p>
            <a:r>
              <a:rPr lang="en-US" sz="1100" dirty="0">
                <a:latin typeface="Arial" panose="020B0604020202020204" pitchFamily="34" charset="0"/>
                <a:cs typeface="Arial" panose="020B0604020202020204" pitchFamily="34" charset="0"/>
              </a:rPr>
              <a:t>MW ~150 KD</a:t>
            </a:r>
          </a:p>
          <a:p>
            <a:r>
              <a:rPr lang="en-US" sz="1100" dirty="0">
                <a:latin typeface="Arial" panose="020B0604020202020204" pitchFamily="34" charset="0"/>
                <a:cs typeface="Arial" panose="020B0604020202020204" pitchFamily="34" charset="0"/>
              </a:rPr>
              <a:t>Ab179475</a:t>
            </a:r>
          </a:p>
          <a:p>
            <a:r>
              <a:rPr lang="en-US" sz="1100" dirty="0" err="1">
                <a:latin typeface="Arial" panose="020B0604020202020204" pitchFamily="34" charset="0"/>
                <a:cs typeface="Arial" panose="020B0604020202020204" pitchFamily="34" charset="0"/>
              </a:rPr>
              <a:t>Dil</a:t>
            </a:r>
            <a:r>
              <a:rPr lang="en-US" sz="1100" dirty="0">
                <a:latin typeface="Arial" panose="020B0604020202020204" pitchFamily="34" charset="0"/>
                <a:cs typeface="Arial" panose="020B0604020202020204" pitchFamily="34" charset="0"/>
              </a:rPr>
              <a:t>: 1/250</a:t>
            </a:r>
          </a:p>
        </p:txBody>
      </p:sp>
      <p:sp>
        <p:nvSpPr>
          <p:cNvPr id="29" name="Rectangle 28">
            <a:extLst>
              <a:ext uri="{FF2B5EF4-FFF2-40B4-BE49-F238E27FC236}">
                <a16:creationId xmlns:a16="http://schemas.microsoft.com/office/drawing/2014/main" id="{1C7DC524-3532-394C-BF96-4724F0D13C1F}"/>
              </a:ext>
            </a:extLst>
          </p:cNvPr>
          <p:cNvSpPr/>
          <p:nvPr/>
        </p:nvSpPr>
        <p:spPr>
          <a:xfrm>
            <a:off x="903375" y="5501056"/>
            <a:ext cx="1074333" cy="600164"/>
          </a:xfrm>
          <a:prstGeom prst="rect">
            <a:avLst/>
          </a:prstGeom>
        </p:spPr>
        <p:txBody>
          <a:bodyPr wrap="none">
            <a:spAutoFit/>
          </a:bodyPr>
          <a:lstStyle/>
          <a:p>
            <a:r>
              <a:rPr lang="en-US" sz="1100" dirty="0">
                <a:latin typeface="Arial" panose="020B0604020202020204" pitchFamily="34" charset="0"/>
                <a:cs typeface="Arial" panose="020B0604020202020204" pitchFamily="34" charset="0"/>
              </a:rPr>
              <a:t>MW~40-42KD</a:t>
            </a:r>
          </a:p>
          <a:p>
            <a:r>
              <a:rPr lang="en-US" sz="1100" dirty="0">
                <a:latin typeface="Arial" panose="020B0604020202020204" pitchFamily="34" charset="0"/>
                <a:cs typeface="Arial" panose="020B0604020202020204" pitchFamily="34" charset="0"/>
              </a:rPr>
              <a:t>Ab181602</a:t>
            </a:r>
          </a:p>
          <a:p>
            <a:r>
              <a:rPr lang="en-US" sz="1100" dirty="0" err="1">
                <a:latin typeface="Arial" panose="020B0604020202020204" pitchFamily="34" charset="0"/>
                <a:cs typeface="Arial" panose="020B0604020202020204" pitchFamily="34" charset="0"/>
              </a:rPr>
              <a:t>Dil</a:t>
            </a:r>
            <a:r>
              <a:rPr lang="en-US" sz="1100" dirty="0">
                <a:latin typeface="Arial" panose="020B0604020202020204" pitchFamily="34" charset="0"/>
                <a:cs typeface="Arial" panose="020B0604020202020204" pitchFamily="34" charset="0"/>
              </a:rPr>
              <a:t>: 1/2000</a:t>
            </a:r>
          </a:p>
        </p:txBody>
      </p:sp>
      <p:sp>
        <p:nvSpPr>
          <p:cNvPr id="2" name="Rectangle 1">
            <a:extLst>
              <a:ext uri="{FF2B5EF4-FFF2-40B4-BE49-F238E27FC236}">
                <a16:creationId xmlns:a16="http://schemas.microsoft.com/office/drawing/2014/main" id="{03902D34-79C3-485C-93EE-FEAEEF9E4172}"/>
              </a:ext>
            </a:extLst>
          </p:cNvPr>
          <p:cNvSpPr/>
          <p:nvPr/>
        </p:nvSpPr>
        <p:spPr>
          <a:xfrm>
            <a:off x="2419339" y="2202402"/>
            <a:ext cx="2927657" cy="399524"/>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190DB36-42B6-4611-853D-0090DFB7107C}"/>
              </a:ext>
            </a:extLst>
          </p:cNvPr>
          <p:cNvSpPr/>
          <p:nvPr/>
        </p:nvSpPr>
        <p:spPr>
          <a:xfrm>
            <a:off x="2452037" y="5153179"/>
            <a:ext cx="2927657" cy="399524"/>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A48F662C-8498-44BB-8A51-5F3532AE9CBF}"/>
              </a:ext>
            </a:extLst>
          </p:cNvPr>
          <p:cNvSpPr txBox="1"/>
          <p:nvPr/>
        </p:nvSpPr>
        <p:spPr>
          <a:xfrm rot="16200000">
            <a:off x="5083669" y="2934178"/>
            <a:ext cx="864917" cy="369332"/>
          </a:xfrm>
          <a:prstGeom prst="rect">
            <a:avLst/>
          </a:prstGeom>
          <a:noFill/>
        </p:spPr>
        <p:txBody>
          <a:bodyPr wrap="none" rtlCol="0">
            <a:spAutoFit/>
          </a:bodyPr>
          <a:lstStyle/>
          <a:p>
            <a:r>
              <a:rPr lang="en-US" dirty="0"/>
              <a:t>Marker</a:t>
            </a:r>
          </a:p>
        </p:txBody>
      </p:sp>
      <p:sp>
        <p:nvSpPr>
          <p:cNvPr id="32" name="TextBox 31">
            <a:extLst>
              <a:ext uri="{FF2B5EF4-FFF2-40B4-BE49-F238E27FC236}">
                <a16:creationId xmlns:a16="http://schemas.microsoft.com/office/drawing/2014/main" id="{D55282B3-32C9-4A10-A08A-D5BDB076E275}"/>
              </a:ext>
            </a:extLst>
          </p:cNvPr>
          <p:cNvSpPr txBox="1"/>
          <p:nvPr/>
        </p:nvSpPr>
        <p:spPr>
          <a:xfrm rot="16200000">
            <a:off x="5108436" y="5171397"/>
            <a:ext cx="864917" cy="369332"/>
          </a:xfrm>
          <a:prstGeom prst="rect">
            <a:avLst/>
          </a:prstGeom>
          <a:noFill/>
        </p:spPr>
        <p:txBody>
          <a:bodyPr wrap="none" rtlCol="0">
            <a:spAutoFit/>
          </a:bodyPr>
          <a:lstStyle/>
          <a:p>
            <a:r>
              <a:rPr lang="en-US" dirty="0"/>
              <a:t>Marker</a:t>
            </a:r>
          </a:p>
        </p:txBody>
      </p:sp>
      <p:sp>
        <p:nvSpPr>
          <p:cNvPr id="30" name="Rectangle 29">
            <a:extLst>
              <a:ext uri="{FF2B5EF4-FFF2-40B4-BE49-F238E27FC236}">
                <a16:creationId xmlns:a16="http://schemas.microsoft.com/office/drawing/2014/main" id="{76BEFA3C-F05D-E441-86F1-44C08E054728}"/>
              </a:ext>
            </a:extLst>
          </p:cNvPr>
          <p:cNvSpPr/>
          <p:nvPr/>
        </p:nvSpPr>
        <p:spPr>
          <a:xfrm>
            <a:off x="302488" y="308461"/>
            <a:ext cx="9298711" cy="307777"/>
          </a:xfrm>
          <a:prstGeom prst="rect">
            <a:avLst/>
          </a:prstGeom>
        </p:spPr>
        <p:txBody>
          <a:bodyPr wrap="square">
            <a:spAutoFit/>
          </a:bodyPr>
          <a:lstStyle/>
          <a:p>
            <a:r>
              <a:rPr lang="en-US" sz="1400" b="1" dirty="0">
                <a:latin typeface="Arial" panose="020B0604020202020204" pitchFamily="34" charset="0"/>
                <a:cs typeface="Arial" panose="020B0604020202020204" pitchFamily="34" charset="0"/>
              </a:rPr>
              <a:t>Supplementary Figure IIE</a:t>
            </a:r>
            <a:r>
              <a:rPr lang="en-US" sz="1400" dirty="0">
                <a:latin typeface="Arial" panose="020B0604020202020204" pitchFamily="34" charset="0"/>
                <a:cs typeface="Arial" panose="020B0604020202020204" pitchFamily="34" charset="0"/>
              </a:rPr>
              <a:t>. Western blotting technical conditions for human tissue (Figures 4-5) </a:t>
            </a:r>
          </a:p>
        </p:txBody>
      </p:sp>
    </p:spTree>
    <p:extLst>
      <p:ext uri="{BB962C8B-B14F-4D97-AF65-F5344CB8AC3E}">
        <p14:creationId xmlns:p14="http://schemas.microsoft.com/office/powerpoint/2010/main" val="2536507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672940-17FE-412A-BC7D-7730F100500D}"/>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55000"/>
                    </a14:imgEffect>
                  </a14:imgLayer>
                </a14:imgProps>
              </a:ext>
            </a:extLst>
          </a:blip>
          <a:stretch>
            <a:fillRect/>
          </a:stretch>
        </p:blipFill>
        <p:spPr>
          <a:xfrm>
            <a:off x="1221022" y="5276360"/>
            <a:ext cx="2327301" cy="776105"/>
          </a:xfrm>
          <a:prstGeom prst="rect">
            <a:avLst/>
          </a:prstGeom>
        </p:spPr>
      </p:pic>
      <p:pic>
        <p:nvPicPr>
          <p:cNvPr id="4" name="Picture 3">
            <a:extLst>
              <a:ext uri="{FF2B5EF4-FFF2-40B4-BE49-F238E27FC236}">
                <a16:creationId xmlns:a16="http://schemas.microsoft.com/office/drawing/2014/main" id="{D18AADC3-9139-40D2-8FFE-735AD12B2B92}"/>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58000" contrast="10000"/>
                    </a14:imgEffect>
                  </a14:imgLayer>
                </a14:imgProps>
              </a:ext>
            </a:extLst>
          </a:blip>
          <a:stretch>
            <a:fillRect/>
          </a:stretch>
        </p:blipFill>
        <p:spPr>
          <a:xfrm>
            <a:off x="4571758" y="5242706"/>
            <a:ext cx="2327301" cy="865823"/>
          </a:xfrm>
          <a:prstGeom prst="rect">
            <a:avLst/>
          </a:prstGeom>
        </p:spPr>
      </p:pic>
      <p:sp>
        <p:nvSpPr>
          <p:cNvPr id="5" name="TextBox 4">
            <a:extLst>
              <a:ext uri="{FF2B5EF4-FFF2-40B4-BE49-F238E27FC236}">
                <a16:creationId xmlns:a16="http://schemas.microsoft.com/office/drawing/2014/main" id="{B16E0817-3DAE-4B40-A8BA-41D6A0548816}"/>
              </a:ext>
            </a:extLst>
          </p:cNvPr>
          <p:cNvSpPr txBox="1"/>
          <p:nvPr/>
        </p:nvSpPr>
        <p:spPr>
          <a:xfrm>
            <a:off x="8922603" y="1842536"/>
            <a:ext cx="553358" cy="461665"/>
          </a:xfrm>
          <a:prstGeom prst="rect">
            <a:avLst/>
          </a:prstGeom>
          <a:noFill/>
        </p:spPr>
        <p:txBody>
          <a:bodyPr wrap="none" rtlCol="0">
            <a:spAutoFit/>
          </a:bodyPr>
          <a:lstStyle/>
          <a:p>
            <a:pPr algn="ctr"/>
            <a:r>
              <a:rPr lang="en-US" sz="1200" dirty="0">
                <a:latin typeface="Arial" panose="020B0604020202020204" pitchFamily="34" charset="0"/>
                <a:cs typeface="Arial" panose="020B0604020202020204" pitchFamily="34" charset="0"/>
              </a:rPr>
              <a:t>Mild</a:t>
            </a:r>
          </a:p>
          <a:p>
            <a:pPr algn="ctr"/>
            <a:r>
              <a:rPr lang="en-US" sz="1200" dirty="0">
                <a:latin typeface="Arial" panose="020B0604020202020204" pitchFamily="34" charset="0"/>
                <a:cs typeface="Arial" panose="020B0604020202020204" pitchFamily="34" charset="0"/>
              </a:rPr>
              <a:t> MFS</a:t>
            </a:r>
          </a:p>
        </p:txBody>
      </p:sp>
      <p:sp>
        <p:nvSpPr>
          <p:cNvPr id="6" name="TextBox 5">
            <a:extLst>
              <a:ext uri="{FF2B5EF4-FFF2-40B4-BE49-F238E27FC236}">
                <a16:creationId xmlns:a16="http://schemas.microsoft.com/office/drawing/2014/main" id="{B61B1841-2797-4C66-BE04-12704EF33169}"/>
              </a:ext>
            </a:extLst>
          </p:cNvPr>
          <p:cNvSpPr txBox="1"/>
          <p:nvPr/>
        </p:nvSpPr>
        <p:spPr>
          <a:xfrm>
            <a:off x="9382266" y="1820636"/>
            <a:ext cx="670376" cy="461665"/>
          </a:xfrm>
          <a:prstGeom prst="rect">
            <a:avLst/>
          </a:prstGeom>
          <a:noFill/>
        </p:spPr>
        <p:txBody>
          <a:bodyPr wrap="none" rtlCol="0">
            <a:spAutoFit/>
          </a:bodyPr>
          <a:lstStyle/>
          <a:p>
            <a:pPr algn="ctr"/>
            <a:r>
              <a:rPr lang="en-US" sz="1200" dirty="0">
                <a:latin typeface="Arial" panose="020B0604020202020204" pitchFamily="34" charset="0"/>
                <a:cs typeface="Arial" panose="020B0604020202020204" pitchFamily="34" charset="0"/>
              </a:rPr>
              <a:t>Severe</a:t>
            </a:r>
          </a:p>
          <a:p>
            <a:pPr algn="ctr"/>
            <a:r>
              <a:rPr lang="en-US" sz="1200" dirty="0">
                <a:latin typeface="Arial" panose="020B0604020202020204" pitchFamily="34" charset="0"/>
                <a:cs typeface="Arial" panose="020B0604020202020204" pitchFamily="34" charset="0"/>
              </a:rPr>
              <a:t> MFS</a:t>
            </a:r>
          </a:p>
        </p:txBody>
      </p:sp>
      <p:sp>
        <p:nvSpPr>
          <p:cNvPr id="7" name="TextBox 6">
            <a:extLst>
              <a:ext uri="{FF2B5EF4-FFF2-40B4-BE49-F238E27FC236}">
                <a16:creationId xmlns:a16="http://schemas.microsoft.com/office/drawing/2014/main" id="{99B561BC-5F2C-4159-B351-C5BABAED4A4E}"/>
              </a:ext>
            </a:extLst>
          </p:cNvPr>
          <p:cNvSpPr txBox="1"/>
          <p:nvPr/>
        </p:nvSpPr>
        <p:spPr>
          <a:xfrm>
            <a:off x="8451402" y="1842536"/>
            <a:ext cx="500458" cy="461665"/>
          </a:xfrm>
          <a:prstGeom prst="rect">
            <a:avLst/>
          </a:prstGeom>
          <a:noFill/>
        </p:spPr>
        <p:txBody>
          <a:bodyPr wrap="none" rtlCol="0">
            <a:spAutoFit/>
          </a:bodyPr>
          <a:lstStyle/>
          <a:p>
            <a:pPr algn="ctr"/>
            <a:r>
              <a:rPr lang="en-US" sz="1200" dirty="0">
                <a:latin typeface="Arial" panose="020B0604020202020204" pitchFamily="34" charset="0"/>
                <a:cs typeface="Arial" panose="020B0604020202020204" pitchFamily="34" charset="0"/>
              </a:rPr>
              <a:t>CTR</a:t>
            </a:r>
          </a:p>
          <a:p>
            <a:pPr algn="ctr"/>
            <a:r>
              <a:rPr lang="en-US" sz="1200" dirty="0">
                <a:latin typeface="Arial" panose="020B0604020202020204" pitchFamily="34" charset="0"/>
                <a:cs typeface="Arial" panose="020B0604020202020204" pitchFamily="34" charset="0"/>
              </a:rPr>
              <a:t> </a:t>
            </a:r>
          </a:p>
        </p:txBody>
      </p:sp>
      <p:sp>
        <p:nvSpPr>
          <p:cNvPr id="8" name="TextBox 7">
            <a:extLst>
              <a:ext uri="{FF2B5EF4-FFF2-40B4-BE49-F238E27FC236}">
                <a16:creationId xmlns:a16="http://schemas.microsoft.com/office/drawing/2014/main" id="{9EB60EE1-77F1-4BDC-9EE6-7117BB1B99F6}"/>
              </a:ext>
            </a:extLst>
          </p:cNvPr>
          <p:cNvSpPr txBox="1"/>
          <p:nvPr/>
        </p:nvSpPr>
        <p:spPr>
          <a:xfrm>
            <a:off x="7767706" y="1829207"/>
            <a:ext cx="662362" cy="461665"/>
          </a:xfrm>
          <a:prstGeom prst="rect">
            <a:avLst/>
          </a:prstGeom>
          <a:noFill/>
        </p:spPr>
        <p:txBody>
          <a:bodyPr wrap="none" rtlCol="0">
            <a:spAutoFit/>
          </a:bodyPr>
          <a:lstStyle/>
          <a:p>
            <a:pPr algn="ctr"/>
            <a:r>
              <a:rPr lang="en-US" sz="1200" dirty="0">
                <a:latin typeface="Arial" panose="020B0604020202020204" pitchFamily="34" charset="0"/>
                <a:cs typeface="Arial" panose="020B0604020202020204" pitchFamily="34" charset="0"/>
              </a:rPr>
              <a:t>MW</a:t>
            </a:r>
          </a:p>
          <a:p>
            <a:pPr algn="ctr"/>
            <a:r>
              <a:rPr lang="en-US" sz="1200" dirty="0">
                <a:latin typeface="Arial" panose="020B0604020202020204" pitchFamily="34" charset="0"/>
                <a:cs typeface="Arial" panose="020B0604020202020204" pitchFamily="34" charset="0"/>
              </a:rPr>
              <a:t>Marker</a:t>
            </a:r>
          </a:p>
        </p:txBody>
      </p:sp>
      <p:sp>
        <p:nvSpPr>
          <p:cNvPr id="9" name="TextBox 8">
            <a:extLst>
              <a:ext uri="{FF2B5EF4-FFF2-40B4-BE49-F238E27FC236}">
                <a16:creationId xmlns:a16="http://schemas.microsoft.com/office/drawing/2014/main" id="{33318B8E-806C-4C2A-AEF4-C90A2084186B}"/>
              </a:ext>
            </a:extLst>
          </p:cNvPr>
          <p:cNvSpPr txBox="1"/>
          <p:nvPr/>
        </p:nvSpPr>
        <p:spPr>
          <a:xfrm>
            <a:off x="1875744" y="6108529"/>
            <a:ext cx="944490" cy="461665"/>
          </a:xfrm>
          <a:prstGeom prst="rect">
            <a:avLst/>
          </a:prstGeom>
          <a:noFill/>
        </p:spPr>
        <p:txBody>
          <a:bodyPr wrap="none" rtlCol="0">
            <a:spAutoFit/>
          </a:bodyPr>
          <a:lstStyle/>
          <a:p>
            <a:pPr algn="ctr"/>
            <a:r>
              <a:rPr lang="en-US" sz="1200" b="1" dirty="0">
                <a:solidFill>
                  <a:srgbClr val="0070C0"/>
                </a:solidFill>
                <a:latin typeface="Arial" panose="020B0604020202020204" pitchFamily="34" charset="0"/>
                <a:cs typeface="Arial" panose="020B0604020202020204" pitchFamily="34" charset="0"/>
              </a:rPr>
              <a:t>SOX1</a:t>
            </a:r>
          </a:p>
          <a:p>
            <a:pPr algn="ctr"/>
            <a:r>
              <a:rPr lang="en-US" sz="1200" dirty="0">
                <a:latin typeface="Arial" panose="020B0604020202020204" pitchFamily="34" charset="0"/>
                <a:cs typeface="Arial" panose="020B0604020202020204" pitchFamily="34" charset="0"/>
              </a:rPr>
              <a:t>(Ectoderm)</a:t>
            </a:r>
          </a:p>
        </p:txBody>
      </p:sp>
      <p:sp>
        <p:nvSpPr>
          <p:cNvPr id="10" name="TextBox 9">
            <a:extLst>
              <a:ext uri="{FF2B5EF4-FFF2-40B4-BE49-F238E27FC236}">
                <a16:creationId xmlns:a16="http://schemas.microsoft.com/office/drawing/2014/main" id="{588A0DEA-4C8E-453A-AA3E-04C74DB0101E}"/>
              </a:ext>
            </a:extLst>
          </p:cNvPr>
          <p:cNvSpPr txBox="1"/>
          <p:nvPr/>
        </p:nvSpPr>
        <p:spPr>
          <a:xfrm>
            <a:off x="5111407" y="6139225"/>
            <a:ext cx="1011816" cy="461665"/>
          </a:xfrm>
          <a:prstGeom prst="rect">
            <a:avLst/>
          </a:prstGeom>
          <a:noFill/>
        </p:spPr>
        <p:txBody>
          <a:bodyPr wrap="none" rtlCol="0">
            <a:spAutoFit/>
          </a:bodyPr>
          <a:lstStyle/>
          <a:p>
            <a:pPr algn="ctr"/>
            <a:r>
              <a:rPr lang="en-US" sz="1200" b="1" dirty="0">
                <a:solidFill>
                  <a:srgbClr val="FF0000"/>
                </a:solidFill>
                <a:latin typeface="Arial" panose="020B0604020202020204" pitchFamily="34" charset="0"/>
                <a:cs typeface="Arial" panose="020B0604020202020204" pitchFamily="34" charset="0"/>
              </a:rPr>
              <a:t>Brachyury</a:t>
            </a:r>
          </a:p>
          <a:p>
            <a:pPr algn="ctr"/>
            <a:r>
              <a:rPr lang="en-US" sz="1200" dirty="0">
                <a:latin typeface="Arial" panose="020B0604020202020204" pitchFamily="34" charset="0"/>
                <a:cs typeface="Arial" panose="020B0604020202020204" pitchFamily="34" charset="0"/>
              </a:rPr>
              <a:t>(Mesoderm)</a:t>
            </a:r>
          </a:p>
        </p:txBody>
      </p:sp>
      <p:sp>
        <p:nvSpPr>
          <p:cNvPr id="11" name="TextBox 10">
            <a:extLst>
              <a:ext uri="{FF2B5EF4-FFF2-40B4-BE49-F238E27FC236}">
                <a16:creationId xmlns:a16="http://schemas.microsoft.com/office/drawing/2014/main" id="{2D0A35D7-49E6-468A-B208-C8548BF9EA0D}"/>
              </a:ext>
            </a:extLst>
          </p:cNvPr>
          <p:cNvSpPr txBox="1"/>
          <p:nvPr/>
        </p:nvSpPr>
        <p:spPr>
          <a:xfrm>
            <a:off x="8987459" y="6177835"/>
            <a:ext cx="994183" cy="461665"/>
          </a:xfrm>
          <a:prstGeom prst="rect">
            <a:avLst/>
          </a:prstGeom>
          <a:noFill/>
        </p:spPr>
        <p:txBody>
          <a:bodyPr wrap="none" rtlCol="0">
            <a:spAutoFit/>
          </a:bodyPr>
          <a:lstStyle/>
          <a:p>
            <a:pPr algn="ctr"/>
            <a:r>
              <a:rPr lang="en-US" sz="1200" b="1" dirty="0">
                <a:latin typeface="Arial" panose="020B0604020202020204" pitchFamily="34" charset="0"/>
                <a:cs typeface="Arial" panose="020B0604020202020204" pitchFamily="34" charset="0"/>
              </a:rPr>
              <a:t>Sox17</a:t>
            </a:r>
          </a:p>
          <a:p>
            <a:pPr algn="ctr"/>
            <a:r>
              <a:rPr lang="en-US" sz="1200" dirty="0">
                <a:latin typeface="Arial" panose="020B0604020202020204" pitchFamily="34" charset="0"/>
                <a:cs typeface="Arial" panose="020B0604020202020204" pitchFamily="34" charset="0"/>
              </a:rPr>
              <a:t>(Endoderm)</a:t>
            </a:r>
          </a:p>
        </p:txBody>
      </p:sp>
      <p:pic>
        <p:nvPicPr>
          <p:cNvPr id="12" name="Picture 11">
            <a:extLst>
              <a:ext uri="{FF2B5EF4-FFF2-40B4-BE49-F238E27FC236}">
                <a16:creationId xmlns:a16="http://schemas.microsoft.com/office/drawing/2014/main" id="{6C0A1EF5-D615-4A99-8CF5-436202933180}"/>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contrast="40000"/>
                    </a14:imgEffect>
                  </a14:imgLayer>
                </a14:imgProps>
              </a:ext>
            </a:extLst>
          </a:blip>
          <a:stretch>
            <a:fillRect/>
          </a:stretch>
        </p:blipFill>
        <p:spPr>
          <a:xfrm>
            <a:off x="8536399" y="5281318"/>
            <a:ext cx="1988078" cy="832590"/>
          </a:xfrm>
          <a:prstGeom prst="rect">
            <a:avLst/>
          </a:prstGeom>
        </p:spPr>
      </p:pic>
      <p:pic>
        <p:nvPicPr>
          <p:cNvPr id="14" name="Picture 13">
            <a:extLst>
              <a:ext uri="{FF2B5EF4-FFF2-40B4-BE49-F238E27FC236}">
                <a16:creationId xmlns:a16="http://schemas.microsoft.com/office/drawing/2014/main" id="{19D59758-48FA-43F0-8E01-1DCA9D12D73C}"/>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66000"/>
                    </a14:imgEffect>
                  </a14:imgLayer>
                </a14:imgProps>
              </a:ext>
            </a:extLst>
          </a:blip>
          <a:stretch>
            <a:fillRect/>
          </a:stretch>
        </p:blipFill>
        <p:spPr>
          <a:xfrm>
            <a:off x="1335868" y="2187104"/>
            <a:ext cx="6363655" cy="2636867"/>
          </a:xfrm>
          <a:prstGeom prst="rect">
            <a:avLst/>
          </a:prstGeom>
        </p:spPr>
      </p:pic>
      <p:sp>
        <p:nvSpPr>
          <p:cNvPr id="15" name="Rectangle 14">
            <a:extLst>
              <a:ext uri="{FF2B5EF4-FFF2-40B4-BE49-F238E27FC236}">
                <a16:creationId xmlns:a16="http://schemas.microsoft.com/office/drawing/2014/main" id="{D6AB76D6-2C0D-43E7-B2EC-326AABCCC449}"/>
              </a:ext>
            </a:extLst>
          </p:cNvPr>
          <p:cNvSpPr/>
          <p:nvPr/>
        </p:nvSpPr>
        <p:spPr>
          <a:xfrm>
            <a:off x="1545005" y="3625463"/>
            <a:ext cx="1605968" cy="757932"/>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DC8DD380-29E3-4CA6-9412-AD87A5DE18DA}"/>
              </a:ext>
            </a:extLst>
          </p:cNvPr>
          <p:cNvSpPr/>
          <p:nvPr/>
        </p:nvSpPr>
        <p:spPr>
          <a:xfrm>
            <a:off x="1221022" y="4413633"/>
            <a:ext cx="2327301" cy="798378"/>
          </a:xfrm>
          <a:prstGeom prst="triangle">
            <a:avLst>
              <a:gd name="adj" fmla="val 48699"/>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49E20B-366E-4173-8FD2-8BD53D40D5E5}"/>
              </a:ext>
            </a:extLst>
          </p:cNvPr>
          <p:cNvSpPr/>
          <p:nvPr/>
        </p:nvSpPr>
        <p:spPr>
          <a:xfrm>
            <a:off x="4995839" y="3334296"/>
            <a:ext cx="1605968" cy="575868"/>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B9EEFD80-A425-4AAE-8580-4E7F81DBEEF0}"/>
              </a:ext>
            </a:extLst>
          </p:cNvPr>
          <p:cNvSpPr/>
          <p:nvPr/>
        </p:nvSpPr>
        <p:spPr>
          <a:xfrm>
            <a:off x="4599016" y="3958148"/>
            <a:ext cx="2300043" cy="1253862"/>
          </a:xfrm>
          <a:prstGeom prst="triangle">
            <a:avLst>
              <a:gd name="adj" fmla="val 48699"/>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09511931-61F7-4BCF-AE0F-7150E5972776}"/>
              </a:ext>
            </a:extLst>
          </p:cNvPr>
          <p:cNvSpPr txBox="1"/>
          <p:nvPr/>
        </p:nvSpPr>
        <p:spPr>
          <a:xfrm>
            <a:off x="2197891" y="1663799"/>
            <a:ext cx="553358" cy="461665"/>
          </a:xfrm>
          <a:prstGeom prst="rect">
            <a:avLst/>
          </a:prstGeom>
          <a:noFill/>
        </p:spPr>
        <p:txBody>
          <a:bodyPr wrap="none" rtlCol="0">
            <a:spAutoFit/>
          </a:bodyPr>
          <a:lstStyle/>
          <a:p>
            <a:pPr algn="ctr"/>
            <a:r>
              <a:rPr lang="en-US" sz="1200" dirty="0">
                <a:latin typeface="Arial" panose="020B0604020202020204" pitchFamily="34" charset="0"/>
                <a:cs typeface="Arial" panose="020B0604020202020204" pitchFamily="34" charset="0"/>
              </a:rPr>
              <a:t>Mild</a:t>
            </a:r>
          </a:p>
          <a:p>
            <a:pPr algn="ctr"/>
            <a:r>
              <a:rPr lang="en-US" sz="1200" dirty="0">
                <a:latin typeface="Arial" panose="020B0604020202020204" pitchFamily="34" charset="0"/>
                <a:cs typeface="Arial" panose="020B0604020202020204" pitchFamily="34" charset="0"/>
              </a:rPr>
              <a:t> MFS</a:t>
            </a:r>
          </a:p>
        </p:txBody>
      </p:sp>
      <p:sp>
        <p:nvSpPr>
          <p:cNvPr id="20" name="TextBox 19">
            <a:extLst>
              <a:ext uri="{FF2B5EF4-FFF2-40B4-BE49-F238E27FC236}">
                <a16:creationId xmlns:a16="http://schemas.microsoft.com/office/drawing/2014/main" id="{50895401-B727-4369-952C-6955E2193E33}"/>
              </a:ext>
            </a:extLst>
          </p:cNvPr>
          <p:cNvSpPr txBox="1"/>
          <p:nvPr/>
        </p:nvSpPr>
        <p:spPr>
          <a:xfrm>
            <a:off x="2573392" y="1642557"/>
            <a:ext cx="670376" cy="461665"/>
          </a:xfrm>
          <a:prstGeom prst="rect">
            <a:avLst/>
          </a:prstGeom>
          <a:noFill/>
        </p:spPr>
        <p:txBody>
          <a:bodyPr wrap="none" rtlCol="0">
            <a:spAutoFit/>
          </a:bodyPr>
          <a:lstStyle/>
          <a:p>
            <a:pPr algn="ctr"/>
            <a:r>
              <a:rPr lang="en-US" sz="1200" dirty="0">
                <a:latin typeface="Arial" panose="020B0604020202020204" pitchFamily="34" charset="0"/>
                <a:cs typeface="Arial" panose="020B0604020202020204" pitchFamily="34" charset="0"/>
              </a:rPr>
              <a:t>Severe</a:t>
            </a:r>
          </a:p>
          <a:p>
            <a:pPr algn="ctr"/>
            <a:r>
              <a:rPr lang="en-US" sz="1200" dirty="0">
                <a:latin typeface="Arial" panose="020B0604020202020204" pitchFamily="34" charset="0"/>
                <a:cs typeface="Arial" panose="020B0604020202020204" pitchFamily="34" charset="0"/>
              </a:rPr>
              <a:t> MFS</a:t>
            </a:r>
          </a:p>
        </p:txBody>
      </p:sp>
      <p:sp>
        <p:nvSpPr>
          <p:cNvPr id="21" name="TextBox 20">
            <a:extLst>
              <a:ext uri="{FF2B5EF4-FFF2-40B4-BE49-F238E27FC236}">
                <a16:creationId xmlns:a16="http://schemas.microsoft.com/office/drawing/2014/main" id="{861A63EA-60EF-4024-BE60-00F19784104F}"/>
              </a:ext>
            </a:extLst>
          </p:cNvPr>
          <p:cNvSpPr txBox="1"/>
          <p:nvPr/>
        </p:nvSpPr>
        <p:spPr>
          <a:xfrm>
            <a:off x="1840143" y="1667787"/>
            <a:ext cx="500458" cy="461665"/>
          </a:xfrm>
          <a:prstGeom prst="rect">
            <a:avLst/>
          </a:prstGeom>
          <a:noFill/>
        </p:spPr>
        <p:txBody>
          <a:bodyPr wrap="none" rtlCol="0">
            <a:spAutoFit/>
          </a:bodyPr>
          <a:lstStyle/>
          <a:p>
            <a:pPr algn="ctr"/>
            <a:r>
              <a:rPr lang="en-US" sz="1200" dirty="0">
                <a:latin typeface="Arial" panose="020B0604020202020204" pitchFamily="34" charset="0"/>
                <a:cs typeface="Arial" panose="020B0604020202020204" pitchFamily="34" charset="0"/>
              </a:rPr>
              <a:t>CTR</a:t>
            </a:r>
          </a:p>
          <a:p>
            <a:pPr algn="ctr"/>
            <a:r>
              <a:rPr lang="en-US" sz="1200" dirty="0">
                <a:latin typeface="Arial" panose="020B0604020202020204" pitchFamily="34" charset="0"/>
                <a:cs typeface="Arial" panose="020B0604020202020204" pitchFamily="34" charset="0"/>
              </a:rPr>
              <a:t> </a:t>
            </a:r>
          </a:p>
        </p:txBody>
      </p:sp>
      <p:sp>
        <p:nvSpPr>
          <p:cNvPr id="22" name="TextBox 21">
            <a:extLst>
              <a:ext uri="{FF2B5EF4-FFF2-40B4-BE49-F238E27FC236}">
                <a16:creationId xmlns:a16="http://schemas.microsoft.com/office/drawing/2014/main" id="{B0EBD2CB-EF31-42CD-9ECD-4DC834E32147}"/>
              </a:ext>
            </a:extLst>
          </p:cNvPr>
          <p:cNvSpPr txBox="1"/>
          <p:nvPr/>
        </p:nvSpPr>
        <p:spPr>
          <a:xfrm>
            <a:off x="1378198" y="1678103"/>
            <a:ext cx="662362" cy="461665"/>
          </a:xfrm>
          <a:prstGeom prst="rect">
            <a:avLst/>
          </a:prstGeom>
          <a:noFill/>
        </p:spPr>
        <p:txBody>
          <a:bodyPr wrap="none" rtlCol="0">
            <a:spAutoFit/>
          </a:bodyPr>
          <a:lstStyle/>
          <a:p>
            <a:pPr algn="ctr"/>
            <a:r>
              <a:rPr lang="en-US" sz="1200" dirty="0">
                <a:latin typeface="Arial" panose="020B0604020202020204" pitchFamily="34" charset="0"/>
                <a:cs typeface="Arial" panose="020B0604020202020204" pitchFamily="34" charset="0"/>
              </a:rPr>
              <a:t>MW</a:t>
            </a:r>
          </a:p>
          <a:p>
            <a:pPr algn="ctr"/>
            <a:r>
              <a:rPr lang="en-US" sz="1200" dirty="0">
                <a:latin typeface="Arial" panose="020B0604020202020204" pitchFamily="34" charset="0"/>
                <a:cs typeface="Arial" panose="020B0604020202020204" pitchFamily="34" charset="0"/>
              </a:rPr>
              <a:t>Marker</a:t>
            </a:r>
          </a:p>
        </p:txBody>
      </p:sp>
      <p:sp>
        <p:nvSpPr>
          <p:cNvPr id="23" name="TextBox 22">
            <a:extLst>
              <a:ext uri="{FF2B5EF4-FFF2-40B4-BE49-F238E27FC236}">
                <a16:creationId xmlns:a16="http://schemas.microsoft.com/office/drawing/2014/main" id="{C5453C77-53AB-4AE8-ACAE-C4007C384E8E}"/>
              </a:ext>
            </a:extLst>
          </p:cNvPr>
          <p:cNvSpPr txBox="1"/>
          <p:nvPr/>
        </p:nvSpPr>
        <p:spPr>
          <a:xfrm>
            <a:off x="5846544" y="1692377"/>
            <a:ext cx="553358" cy="461665"/>
          </a:xfrm>
          <a:prstGeom prst="rect">
            <a:avLst/>
          </a:prstGeom>
          <a:noFill/>
        </p:spPr>
        <p:txBody>
          <a:bodyPr wrap="none" rtlCol="0">
            <a:spAutoFit/>
          </a:bodyPr>
          <a:lstStyle/>
          <a:p>
            <a:pPr algn="ctr"/>
            <a:r>
              <a:rPr lang="en-US" sz="1200" dirty="0">
                <a:latin typeface="Arial" panose="020B0604020202020204" pitchFamily="34" charset="0"/>
                <a:cs typeface="Arial" panose="020B0604020202020204" pitchFamily="34" charset="0"/>
              </a:rPr>
              <a:t>Mild</a:t>
            </a:r>
          </a:p>
          <a:p>
            <a:pPr algn="ctr"/>
            <a:r>
              <a:rPr lang="en-US" sz="1200" dirty="0">
                <a:latin typeface="Arial" panose="020B0604020202020204" pitchFamily="34" charset="0"/>
                <a:cs typeface="Arial" panose="020B0604020202020204" pitchFamily="34" charset="0"/>
              </a:rPr>
              <a:t> MFS</a:t>
            </a:r>
          </a:p>
        </p:txBody>
      </p:sp>
      <p:sp>
        <p:nvSpPr>
          <p:cNvPr id="24" name="TextBox 23">
            <a:extLst>
              <a:ext uri="{FF2B5EF4-FFF2-40B4-BE49-F238E27FC236}">
                <a16:creationId xmlns:a16="http://schemas.microsoft.com/office/drawing/2014/main" id="{1A327ED2-BE1D-4042-9803-CC07359B691C}"/>
              </a:ext>
            </a:extLst>
          </p:cNvPr>
          <p:cNvSpPr txBox="1"/>
          <p:nvPr/>
        </p:nvSpPr>
        <p:spPr>
          <a:xfrm>
            <a:off x="6222045" y="1671135"/>
            <a:ext cx="670376" cy="461665"/>
          </a:xfrm>
          <a:prstGeom prst="rect">
            <a:avLst/>
          </a:prstGeom>
          <a:noFill/>
        </p:spPr>
        <p:txBody>
          <a:bodyPr wrap="none" rtlCol="0">
            <a:spAutoFit/>
          </a:bodyPr>
          <a:lstStyle/>
          <a:p>
            <a:pPr algn="ctr"/>
            <a:r>
              <a:rPr lang="en-US" sz="1200" dirty="0">
                <a:latin typeface="Arial" panose="020B0604020202020204" pitchFamily="34" charset="0"/>
                <a:cs typeface="Arial" panose="020B0604020202020204" pitchFamily="34" charset="0"/>
              </a:rPr>
              <a:t>Severe</a:t>
            </a:r>
          </a:p>
          <a:p>
            <a:pPr algn="ctr"/>
            <a:r>
              <a:rPr lang="en-US" sz="1200" dirty="0">
                <a:latin typeface="Arial" panose="020B0604020202020204" pitchFamily="34" charset="0"/>
                <a:cs typeface="Arial" panose="020B0604020202020204" pitchFamily="34" charset="0"/>
              </a:rPr>
              <a:t> MFS</a:t>
            </a:r>
          </a:p>
        </p:txBody>
      </p:sp>
      <p:sp>
        <p:nvSpPr>
          <p:cNvPr id="25" name="TextBox 24">
            <a:extLst>
              <a:ext uri="{FF2B5EF4-FFF2-40B4-BE49-F238E27FC236}">
                <a16:creationId xmlns:a16="http://schemas.microsoft.com/office/drawing/2014/main" id="{FCB0B744-1A8D-4CC6-9A77-90133094535B}"/>
              </a:ext>
            </a:extLst>
          </p:cNvPr>
          <p:cNvSpPr txBox="1"/>
          <p:nvPr/>
        </p:nvSpPr>
        <p:spPr>
          <a:xfrm>
            <a:off x="5488796" y="1696365"/>
            <a:ext cx="500458" cy="461665"/>
          </a:xfrm>
          <a:prstGeom prst="rect">
            <a:avLst/>
          </a:prstGeom>
          <a:noFill/>
        </p:spPr>
        <p:txBody>
          <a:bodyPr wrap="none" rtlCol="0">
            <a:spAutoFit/>
          </a:bodyPr>
          <a:lstStyle/>
          <a:p>
            <a:pPr algn="ctr"/>
            <a:r>
              <a:rPr lang="en-US" sz="1200" dirty="0">
                <a:latin typeface="Arial" panose="020B0604020202020204" pitchFamily="34" charset="0"/>
                <a:cs typeface="Arial" panose="020B0604020202020204" pitchFamily="34" charset="0"/>
              </a:rPr>
              <a:t>CTR</a:t>
            </a:r>
          </a:p>
          <a:p>
            <a:pPr algn="ctr"/>
            <a:r>
              <a:rPr lang="en-US" sz="1200" dirty="0">
                <a:latin typeface="Arial" panose="020B0604020202020204" pitchFamily="34" charset="0"/>
                <a:cs typeface="Arial" panose="020B0604020202020204" pitchFamily="34" charset="0"/>
              </a:rPr>
              <a:t> </a:t>
            </a:r>
          </a:p>
        </p:txBody>
      </p:sp>
      <p:sp>
        <p:nvSpPr>
          <p:cNvPr id="26" name="TextBox 25">
            <a:extLst>
              <a:ext uri="{FF2B5EF4-FFF2-40B4-BE49-F238E27FC236}">
                <a16:creationId xmlns:a16="http://schemas.microsoft.com/office/drawing/2014/main" id="{4679CD33-F1A2-4660-BE47-8326B02E3600}"/>
              </a:ext>
            </a:extLst>
          </p:cNvPr>
          <p:cNvSpPr txBox="1"/>
          <p:nvPr/>
        </p:nvSpPr>
        <p:spPr>
          <a:xfrm>
            <a:off x="5026851" y="1706681"/>
            <a:ext cx="662362" cy="461665"/>
          </a:xfrm>
          <a:prstGeom prst="rect">
            <a:avLst/>
          </a:prstGeom>
          <a:noFill/>
        </p:spPr>
        <p:txBody>
          <a:bodyPr wrap="none" rtlCol="0">
            <a:spAutoFit/>
          </a:bodyPr>
          <a:lstStyle/>
          <a:p>
            <a:pPr algn="ctr"/>
            <a:r>
              <a:rPr lang="en-US" sz="1200" dirty="0">
                <a:latin typeface="Arial" panose="020B0604020202020204" pitchFamily="34" charset="0"/>
                <a:cs typeface="Arial" panose="020B0604020202020204" pitchFamily="34" charset="0"/>
              </a:rPr>
              <a:t>MW</a:t>
            </a:r>
          </a:p>
          <a:p>
            <a:pPr algn="ctr"/>
            <a:r>
              <a:rPr lang="en-US" sz="1200" dirty="0">
                <a:latin typeface="Arial" panose="020B0604020202020204" pitchFamily="34" charset="0"/>
                <a:cs typeface="Arial" panose="020B0604020202020204" pitchFamily="34" charset="0"/>
              </a:rPr>
              <a:t>Marker</a:t>
            </a:r>
          </a:p>
        </p:txBody>
      </p:sp>
      <p:sp>
        <p:nvSpPr>
          <p:cNvPr id="27" name="TextBox 26">
            <a:extLst>
              <a:ext uri="{FF2B5EF4-FFF2-40B4-BE49-F238E27FC236}">
                <a16:creationId xmlns:a16="http://schemas.microsoft.com/office/drawing/2014/main" id="{39DF9591-3F74-4BED-8AE3-D4C5986D8196}"/>
              </a:ext>
            </a:extLst>
          </p:cNvPr>
          <p:cNvSpPr txBox="1"/>
          <p:nvPr/>
        </p:nvSpPr>
        <p:spPr>
          <a:xfrm rot="16200000">
            <a:off x="2634485" y="2913457"/>
            <a:ext cx="1463862" cy="430887"/>
          </a:xfrm>
          <a:prstGeom prst="rect">
            <a:avLst/>
          </a:prstGeom>
          <a:noFill/>
        </p:spPr>
        <p:txBody>
          <a:bodyPr wrap="none" rtlCol="0">
            <a:spAutoFit/>
          </a:bodyPr>
          <a:lstStyle/>
          <a:p>
            <a:r>
              <a:rPr lang="en-US" sz="1100" dirty="0">
                <a:solidFill>
                  <a:schemeClr val="bg1"/>
                </a:solidFill>
                <a:latin typeface="Arial" panose="020B0604020202020204" pitchFamily="34" charset="0"/>
                <a:cs typeface="Arial" panose="020B0604020202020204" pitchFamily="34" charset="0"/>
              </a:rPr>
              <a:t>Sample not included</a:t>
            </a:r>
          </a:p>
          <a:p>
            <a:r>
              <a:rPr lang="en-US" sz="1100" dirty="0">
                <a:solidFill>
                  <a:schemeClr val="bg1"/>
                </a:solidFill>
                <a:latin typeface="Arial" panose="020B0604020202020204" pitchFamily="34" charset="0"/>
                <a:cs typeface="Arial" panose="020B0604020202020204" pitchFamily="34" charset="0"/>
              </a:rPr>
              <a:t>in the study</a:t>
            </a:r>
          </a:p>
        </p:txBody>
      </p:sp>
      <p:sp>
        <p:nvSpPr>
          <p:cNvPr id="28" name="TextBox 27">
            <a:extLst>
              <a:ext uri="{FF2B5EF4-FFF2-40B4-BE49-F238E27FC236}">
                <a16:creationId xmlns:a16="http://schemas.microsoft.com/office/drawing/2014/main" id="{66D1D44D-83FC-4541-A0D3-1C07287099F3}"/>
              </a:ext>
            </a:extLst>
          </p:cNvPr>
          <p:cNvSpPr txBox="1"/>
          <p:nvPr/>
        </p:nvSpPr>
        <p:spPr>
          <a:xfrm rot="16200000">
            <a:off x="6085320" y="2779833"/>
            <a:ext cx="1463862" cy="430887"/>
          </a:xfrm>
          <a:prstGeom prst="rect">
            <a:avLst/>
          </a:prstGeom>
          <a:noFill/>
        </p:spPr>
        <p:txBody>
          <a:bodyPr wrap="none" rtlCol="0">
            <a:spAutoFit/>
          </a:bodyPr>
          <a:lstStyle/>
          <a:p>
            <a:r>
              <a:rPr lang="en-US" sz="1100" dirty="0">
                <a:solidFill>
                  <a:schemeClr val="bg1"/>
                </a:solidFill>
                <a:latin typeface="Arial" panose="020B0604020202020204" pitchFamily="34" charset="0"/>
                <a:cs typeface="Arial" panose="020B0604020202020204" pitchFamily="34" charset="0"/>
              </a:rPr>
              <a:t>Sample not included</a:t>
            </a:r>
          </a:p>
          <a:p>
            <a:r>
              <a:rPr lang="en-US" sz="1100" dirty="0">
                <a:solidFill>
                  <a:schemeClr val="bg1"/>
                </a:solidFill>
                <a:latin typeface="Arial" panose="020B0604020202020204" pitchFamily="34" charset="0"/>
                <a:cs typeface="Arial" panose="020B0604020202020204" pitchFamily="34" charset="0"/>
              </a:rPr>
              <a:t>in the study</a:t>
            </a:r>
          </a:p>
        </p:txBody>
      </p:sp>
      <p:sp>
        <p:nvSpPr>
          <p:cNvPr id="33" name="Rectangle 32">
            <a:extLst>
              <a:ext uri="{FF2B5EF4-FFF2-40B4-BE49-F238E27FC236}">
                <a16:creationId xmlns:a16="http://schemas.microsoft.com/office/drawing/2014/main" id="{794272E1-AD55-4E2F-B315-B2667FF33713}"/>
              </a:ext>
            </a:extLst>
          </p:cNvPr>
          <p:cNvSpPr/>
          <p:nvPr/>
        </p:nvSpPr>
        <p:spPr>
          <a:xfrm>
            <a:off x="528718" y="998266"/>
            <a:ext cx="7170805" cy="499047"/>
          </a:xfrm>
          <a:prstGeom prst="rect">
            <a:avLst/>
          </a:prstGeom>
        </p:spPr>
        <p:txBody>
          <a:bodyPr wrap="square">
            <a:spAutoFit/>
          </a:bodyPr>
          <a:lstStyle/>
          <a:p>
            <a:pPr marL="342900" marR="0" lvl="0" indent="-342900" algn="just">
              <a:lnSpc>
                <a:spcPct val="115000"/>
              </a:lnSpc>
              <a:spcBef>
                <a:spcPts val="0"/>
              </a:spcBef>
              <a:spcAft>
                <a:spcPts val="0"/>
              </a:spcAft>
              <a:buFont typeface="Symbol" panose="05050102010706020507" pitchFamily="18" charset="2"/>
              <a:buChar char=""/>
            </a:pPr>
            <a:r>
              <a:rPr lang="en-US" sz="1200" dirty="0">
                <a:latin typeface="Arial" panose="020B0604020202020204" pitchFamily="34" charset="0"/>
                <a:ea typeface="Calibri" panose="020F0502020204030204" pitchFamily="34" charset="0"/>
                <a:cs typeface="Arial" panose="020B0604020202020204" pitchFamily="34" charset="0"/>
              </a:rPr>
              <a:t>RT-PCR products were separated in TBE polyacrylamide gels (</a:t>
            </a:r>
            <a:r>
              <a:rPr lang="en-US" sz="1200" dirty="0" err="1">
                <a:latin typeface="Arial" panose="020B0604020202020204" pitchFamily="34" charset="0"/>
                <a:ea typeface="Calibri" panose="020F0502020204030204" pitchFamily="34" charset="0"/>
                <a:cs typeface="Arial" panose="020B0604020202020204" pitchFamily="34" charset="0"/>
              </a:rPr>
              <a:t>Novex,Thermo</a:t>
            </a:r>
            <a:r>
              <a:rPr lang="en-US" sz="1200" dirty="0">
                <a:latin typeface="Arial" panose="020B0604020202020204" pitchFamily="34" charset="0"/>
                <a:ea typeface="Calibri" panose="020F0502020204030204" pitchFamily="34" charset="0"/>
                <a:cs typeface="Arial" panose="020B0604020202020204" pitchFamily="34" charset="0"/>
              </a:rPr>
              <a:t> Scientific).</a:t>
            </a:r>
          </a:p>
          <a:p>
            <a:pPr marL="342900" marR="0" lvl="0" indent="-342900" algn="just">
              <a:lnSpc>
                <a:spcPct val="115000"/>
              </a:lnSpc>
              <a:spcBef>
                <a:spcPts val="0"/>
              </a:spcBef>
              <a:spcAft>
                <a:spcPts val="0"/>
              </a:spcAft>
              <a:buFont typeface="Symbol" panose="05050102010706020507" pitchFamily="18" charset="2"/>
              <a:buChar char=""/>
            </a:pPr>
            <a:r>
              <a:rPr lang="en-US" sz="1200" dirty="0">
                <a:latin typeface="Arial" panose="020B0604020202020204" pitchFamily="34" charset="0"/>
                <a:ea typeface="Calibri" panose="020F0502020204030204" pitchFamily="34" charset="0"/>
                <a:cs typeface="Arial" panose="020B0604020202020204" pitchFamily="34" charset="0"/>
              </a:rPr>
              <a:t>Ethidium Bromide was used for staining of the amplicons.</a:t>
            </a:r>
          </a:p>
        </p:txBody>
      </p:sp>
      <p:pic>
        <p:nvPicPr>
          <p:cNvPr id="35" name="Picture 34">
            <a:extLst>
              <a:ext uri="{FF2B5EF4-FFF2-40B4-BE49-F238E27FC236}">
                <a16:creationId xmlns:a16="http://schemas.microsoft.com/office/drawing/2014/main" id="{3C2E0600-B562-4111-A4FC-5B3A67A9138A}"/>
              </a:ext>
            </a:extLst>
          </p:cNvPr>
          <p:cNvPicPr>
            <a:picLocks noChangeAspect="1"/>
          </p:cNvPicPr>
          <p:nvPr/>
        </p:nvPicPr>
        <p:blipFill>
          <a:blip r:embed="rId10">
            <a:extLst>
              <a:ext uri="{BEBA8EAE-BF5A-486C-A8C5-ECC9F3942E4B}">
                <a14:imgProps xmlns:a14="http://schemas.microsoft.com/office/drawing/2010/main">
                  <a14:imgLayer r:embed="rId11">
                    <a14:imgEffect>
                      <a14:brightnessContrast bright="67000"/>
                    </a14:imgEffect>
                  </a14:imgLayer>
                </a14:imgProps>
              </a:ext>
            </a:extLst>
          </a:blip>
          <a:stretch>
            <a:fillRect/>
          </a:stretch>
        </p:blipFill>
        <p:spPr>
          <a:xfrm>
            <a:off x="7767706" y="2281142"/>
            <a:ext cx="3805586" cy="2540601"/>
          </a:xfrm>
          <a:prstGeom prst="rect">
            <a:avLst/>
          </a:prstGeom>
        </p:spPr>
      </p:pic>
      <p:sp>
        <p:nvSpPr>
          <p:cNvPr id="37" name="TextBox 36">
            <a:extLst>
              <a:ext uri="{FF2B5EF4-FFF2-40B4-BE49-F238E27FC236}">
                <a16:creationId xmlns:a16="http://schemas.microsoft.com/office/drawing/2014/main" id="{94F2EC7C-D972-4365-BF0D-2021117FC0B3}"/>
              </a:ext>
            </a:extLst>
          </p:cNvPr>
          <p:cNvSpPr txBox="1"/>
          <p:nvPr/>
        </p:nvSpPr>
        <p:spPr>
          <a:xfrm rot="16200000">
            <a:off x="10124201" y="2830695"/>
            <a:ext cx="1463862" cy="430887"/>
          </a:xfrm>
          <a:prstGeom prst="rect">
            <a:avLst/>
          </a:prstGeom>
          <a:noFill/>
        </p:spPr>
        <p:txBody>
          <a:bodyPr wrap="none" rtlCol="0">
            <a:spAutoFit/>
          </a:bodyPr>
          <a:lstStyle/>
          <a:p>
            <a:r>
              <a:rPr lang="en-US" sz="1100" dirty="0">
                <a:solidFill>
                  <a:schemeClr val="bg1"/>
                </a:solidFill>
                <a:latin typeface="Arial" panose="020B0604020202020204" pitchFamily="34" charset="0"/>
                <a:cs typeface="Arial" panose="020B0604020202020204" pitchFamily="34" charset="0"/>
              </a:rPr>
              <a:t>Sample not included</a:t>
            </a:r>
          </a:p>
          <a:p>
            <a:r>
              <a:rPr lang="en-US" sz="1100" dirty="0">
                <a:solidFill>
                  <a:schemeClr val="bg1"/>
                </a:solidFill>
                <a:latin typeface="Arial" panose="020B0604020202020204" pitchFamily="34" charset="0"/>
                <a:cs typeface="Arial" panose="020B0604020202020204" pitchFamily="34" charset="0"/>
              </a:rPr>
              <a:t>in the study</a:t>
            </a:r>
          </a:p>
        </p:txBody>
      </p:sp>
      <p:sp>
        <p:nvSpPr>
          <p:cNvPr id="38" name="Rectangle 37">
            <a:extLst>
              <a:ext uri="{FF2B5EF4-FFF2-40B4-BE49-F238E27FC236}">
                <a16:creationId xmlns:a16="http://schemas.microsoft.com/office/drawing/2014/main" id="{1D7D67CE-EEF6-4FEC-9C67-57D3E08AD313}"/>
              </a:ext>
            </a:extLst>
          </p:cNvPr>
          <p:cNvSpPr/>
          <p:nvPr/>
        </p:nvSpPr>
        <p:spPr>
          <a:xfrm>
            <a:off x="8416912" y="3606368"/>
            <a:ext cx="2155593" cy="703559"/>
          </a:xfrm>
          <a:prstGeom prst="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38">
            <a:extLst>
              <a:ext uri="{FF2B5EF4-FFF2-40B4-BE49-F238E27FC236}">
                <a16:creationId xmlns:a16="http://schemas.microsoft.com/office/drawing/2014/main" id="{D4BD580D-1F7B-4374-A999-65225C10566A}"/>
              </a:ext>
            </a:extLst>
          </p:cNvPr>
          <p:cNvSpPr/>
          <p:nvPr/>
        </p:nvSpPr>
        <p:spPr>
          <a:xfrm>
            <a:off x="8563657" y="4309322"/>
            <a:ext cx="1960820" cy="941299"/>
          </a:xfrm>
          <a:prstGeom prst="triangle">
            <a:avLst>
              <a:gd name="adj" fmla="val 48699"/>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432006AF-2175-4C4B-883C-48F72F6C44FB}"/>
              </a:ext>
            </a:extLst>
          </p:cNvPr>
          <p:cNvSpPr/>
          <p:nvPr/>
        </p:nvSpPr>
        <p:spPr>
          <a:xfrm>
            <a:off x="243088" y="141703"/>
            <a:ext cx="9298711" cy="523220"/>
          </a:xfrm>
          <a:prstGeom prst="rect">
            <a:avLst/>
          </a:prstGeom>
        </p:spPr>
        <p:txBody>
          <a:bodyPr wrap="square">
            <a:spAutoFit/>
          </a:bodyPr>
          <a:lstStyle/>
          <a:p>
            <a:r>
              <a:rPr lang="en-US" sz="1400" b="1" dirty="0">
                <a:latin typeface="Arial" panose="020B0604020202020204" pitchFamily="34" charset="0"/>
                <a:cs typeface="Arial" panose="020B0604020202020204" pitchFamily="34" charset="0"/>
              </a:rPr>
              <a:t>Supplementary Figure III</a:t>
            </a:r>
            <a:r>
              <a:rPr lang="en-US" sz="1400" dirty="0">
                <a:latin typeface="Arial" panose="020B0604020202020204" pitchFamily="34" charset="0"/>
                <a:cs typeface="Arial" panose="020B0604020202020204" pitchFamily="34" charset="0"/>
              </a:rPr>
              <a:t>. Technical notes for PCR data (Figure 1C)</a:t>
            </a:r>
          </a:p>
          <a:p>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95420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389</TotalTime>
  <Words>1236</Words>
  <Application>Microsoft Macintosh PowerPoint</Application>
  <PresentationFormat>Widescreen</PresentationFormat>
  <Paragraphs>271</Paragraphs>
  <Slides>11</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7" baseType="lpstr">
      <vt:lpstr>Arial</vt:lpstr>
      <vt:lpstr>Calibri</vt:lpstr>
      <vt:lpstr>Calibri Light</vt:lpstr>
      <vt:lpstr>Symbol</vt:lpstr>
      <vt:lpstr>Office Theme</vt:lpstr>
      <vt:lpstr>Prism 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Cristiana Iosef</dc:creator>
  <cp:lastModifiedBy>Albert James Pedroza MD</cp:lastModifiedBy>
  <cp:revision>39</cp:revision>
  <dcterms:created xsi:type="dcterms:W3CDTF">2020-07-04T17:16:29Z</dcterms:created>
  <dcterms:modified xsi:type="dcterms:W3CDTF">2020-10-11T22:51:10Z</dcterms:modified>
</cp:coreProperties>
</file>