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94" r:id="rId2"/>
    <p:sldId id="293" r:id="rId3"/>
    <p:sldId id="278" r:id="rId4"/>
    <p:sldId id="299" r:id="rId5"/>
    <p:sldId id="291" r:id="rId6"/>
    <p:sldId id="295" r:id="rId7"/>
  </p:sldIdLst>
  <p:sldSz cx="12192000" cy="6858000"/>
  <p:notesSz cx="6761163" cy="99425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80"/>
    <a:srgbClr val="9900CC"/>
    <a:srgbClr val="FFFFFF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567" autoAdjust="0"/>
    <p:restoredTop sz="78560" autoAdjust="0"/>
  </p:normalViewPr>
  <p:slideViewPr>
    <p:cSldViewPr snapToGrid="0">
      <p:cViewPr varScale="1">
        <p:scale>
          <a:sx n="78" d="100"/>
          <a:sy n="78" d="100"/>
        </p:scale>
        <p:origin x="90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D4101D-E323-458F-A6B8-12CDD688F9AF}" type="datetimeFigureOut">
              <a:rPr lang="zh-CN" altLang="en-US" smtClean="0"/>
              <a:t>2020/10/8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81DDD1-1AD0-439C-BF15-32A9AA142CE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81DDD1-1AD0-439C-BF15-32A9AA142CE3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81DDD1-1AD0-439C-BF15-32A9AA142CE3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81DDD1-1AD0-439C-BF15-32A9AA142CE3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F0627-A992-4FBB-A708-2ABC2497306D}" type="datetimeFigureOut">
              <a:rPr lang="zh-CN" altLang="en-US" smtClean="0"/>
              <a:t>2020/10/8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DF925-CE18-426A-BA73-DFB58C0C7B3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F0627-A992-4FBB-A708-2ABC2497306D}" type="datetimeFigureOut">
              <a:rPr lang="zh-CN" altLang="en-US" smtClean="0"/>
              <a:t>2020/10/8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DF925-CE18-426A-BA73-DFB58C0C7B3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F0627-A992-4FBB-A708-2ABC2497306D}" type="datetimeFigureOut">
              <a:rPr lang="zh-CN" altLang="en-US" smtClean="0"/>
              <a:t>2020/10/8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DF925-CE18-426A-BA73-DFB58C0C7B3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F0627-A992-4FBB-A708-2ABC2497306D}" type="datetimeFigureOut">
              <a:rPr lang="zh-CN" altLang="en-US" smtClean="0"/>
              <a:t>2020/10/8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DF925-CE18-426A-BA73-DFB58C0C7B3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F0627-A992-4FBB-A708-2ABC2497306D}" type="datetimeFigureOut">
              <a:rPr lang="zh-CN" altLang="en-US" smtClean="0"/>
              <a:t>2020/10/8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DF925-CE18-426A-BA73-DFB58C0C7B3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F0627-A992-4FBB-A708-2ABC2497306D}" type="datetimeFigureOut">
              <a:rPr lang="zh-CN" altLang="en-US" smtClean="0"/>
              <a:t>2020/10/8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DF925-CE18-426A-BA73-DFB58C0C7B3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F0627-A992-4FBB-A708-2ABC2497306D}" type="datetimeFigureOut">
              <a:rPr lang="zh-CN" altLang="en-US" smtClean="0"/>
              <a:t>2020/10/8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DF925-CE18-426A-BA73-DFB58C0C7B3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F0627-A992-4FBB-A708-2ABC2497306D}" type="datetimeFigureOut">
              <a:rPr lang="zh-CN" altLang="en-US" smtClean="0"/>
              <a:t>2020/10/8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DF925-CE18-426A-BA73-DFB58C0C7B3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F0627-A992-4FBB-A708-2ABC2497306D}" type="datetimeFigureOut">
              <a:rPr lang="zh-CN" altLang="en-US" smtClean="0"/>
              <a:t>2020/10/8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DF925-CE18-426A-BA73-DFB58C0C7B3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F0627-A992-4FBB-A708-2ABC2497306D}" type="datetimeFigureOut">
              <a:rPr lang="zh-CN" altLang="en-US" smtClean="0"/>
              <a:t>2020/10/8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DF925-CE18-426A-BA73-DFB58C0C7B3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F0627-A992-4FBB-A708-2ABC2497306D}" type="datetimeFigureOut">
              <a:rPr lang="zh-CN" altLang="en-US" smtClean="0"/>
              <a:t>2020/10/8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DF925-CE18-426A-BA73-DFB58C0C7B3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F0627-A992-4FBB-A708-2ABC2497306D}" type="datetimeFigureOut">
              <a:rPr lang="zh-CN" altLang="en-US" smtClean="0"/>
              <a:t>2020/10/8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FDF925-CE18-426A-BA73-DFB58C0C7B3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11" Type="http://schemas.openxmlformats.org/officeDocument/2006/relationships/image" Target="../media/image5.emf"/><Relationship Id="rId5" Type="http://schemas.openxmlformats.org/officeDocument/2006/relationships/image" Target="../media/image3.wmf"/><Relationship Id="rId10" Type="http://schemas.openxmlformats.org/officeDocument/2006/relationships/oleObject" Target="../embeddings/oleObject3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tif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2.tif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tiff"/><Relationship Id="rId5" Type="http://schemas.openxmlformats.org/officeDocument/2006/relationships/image" Target="../media/image10.emf"/><Relationship Id="rId10" Type="http://schemas.openxmlformats.org/officeDocument/2006/relationships/image" Target="../media/image15.tiff"/><Relationship Id="rId4" Type="http://schemas.openxmlformats.org/officeDocument/2006/relationships/oleObject" Target="../embeddings/oleObject6.bin"/><Relationship Id="rId9" Type="http://schemas.openxmlformats.org/officeDocument/2006/relationships/image" Target="../media/image14.tif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226437" y="147412"/>
            <a:ext cx="26513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/>
              <a:t>Supplementary Figure 1. </a:t>
            </a:r>
            <a:endParaRPr lang="zh-CN" altLang="en-US" b="1" dirty="0"/>
          </a:p>
        </p:txBody>
      </p:sp>
      <p:sp>
        <p:nvSpPr>
          <p:cNvPr id="28" name="TextBox 15"/>
          <p:cNvSpPr txBox="1">
            <a:spLocks noChangeArrowheads="1"/>
          </p:cNvSpPr>
          <p:nvPr/>
        </p:nvSpPr>
        <p:spPr bwMode="auto">
          <a:xfrm>
            <a:off x="226129" y="842923"/>
            <a:ext cx="360469" cy="3385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15"/>
          <p:cNvSpPr txBox="1">
            <a:spLocks noChangeArrowheads="1"/>
          </p:cNvSpPr>
          <p:nvPr/>
        </p:nvSpPr>
        <p:spPr bwMode="auto">
          <a:xfrm>
            <a:off x="6057250" y="838952"/>
            <a:ext cx="360469" cy="3385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直接箭头连接符 6"/>
          <p:cNvCxnSpPr/>
          <p:nvPr/>
        </p:nvCxnSpPr>
        <p:spPr>
          <a:xfrm>
            <a:off x="2037469" y="2454949"/>
            <a:ext cx="37982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2401548" y="1617921"/>
            <a:ext cx="1139483" cy="10691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979147" y="2034377"/>
            <a:ext cx="442470" cy="354308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2642043" y="2629145"/>
            <a:ext cx="852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CD34</a:t>
            </a: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 rot="16200000">
            <a:off x="1759939" y="1692590"/>
            <a:ext cx="105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CD38</a:t>
            </a:r>
            <a:endParaRPr lang="zh-CN" altLang="en-US" dirty="0"/>
          </a:p>
        </p:txBody>
      </p:sp>
      <p:cxnSp>
        <p:nvCxnSpPr>
          <p:cNvPr id="12" name="直接箭头连接符 11"/>
          <p:cNvCxnSpPr/>
          <p:nvPr/>
        </p:nvCxnSpPr>
        <p:spPr>
          <a:xfrm flipV="1">
            <a:off x="3407195" y="1838940"/>
            <a:ext cx="413509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2909490" y="2011057"/>
            <a:ext cx="626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HSC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2979147" y="1665019"/>
            <a:ext cx="442470" cy="36933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2907128" y="1669167"/>
            <a:ext cx="626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HPC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3822751" y="1597027"/>
            <a:ext cx="1139483" cy="10691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4443219" y="1849685"/>
            <a:ext cx="460772" cy="31764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3926934" y="2623019"/>
            <a:ext cx="1118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CD45RA</a:t>
            </a:r>
            <a:endParaRPr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 rot="16200000">
            <a:off x="3148775" y="1921774"/>
            <a:ext cx="105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CD123</a:t>
            </a:r>
            <a:endParaRPr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>
            <a:off x="4359598" y="1815542"/>
            <a:ext cx="699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GMP</a:t>
            </a:r>
            <a:endParaRPr lang="zh-CN" altLang="en-US" dirty="0"/>
          </a:p>
        </p:txBody>
      </p:sp>
      <p:sp>
        <p:nvSpPr>
          <p:cNvPr id="21" name="矩形 20"/>
          <p:cNvSpPr/>
          <p:nvPr/>
        </p:nvSpPr>
        <p:spPr>
          <a:xfrm>
            <a:off x="3958985" y="2195252"/>
            <a:ext cx="460772" cy="31764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3893662" y="2150486"/>
            <a:ext cx="626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MEP</a:t>
            </a:r>
            <a:endParaRPr lang="zh-CN" altLang="en-US" dirty="0"/>
          </a:p>
        </p:txBody>
      </p:sp>
      <p:sp>
        <p:nvSpPr>
          <p:cNvPr id="23" name="矩形 22"/>
          <p:cNvSpPr/>
          <p:nvPr/>
        </p:nvSpPr>
        <p:spPr>
          <a:xfrm>
            <a:off x="3949815" y="1852726"/>
            <a:ext cx="460772" cy="31764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3866283" y="1813478"/>
            <a:ext cx="699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CMP</a:t>
            </a:r>
            <a:endParaRPr lang="zh-CN" altLang="en-US" dirty="0"/>
          </a:p>
        </p:txBody>
      </p:sp>
      <p:sp>
        <p:nvSpPr>
          <p:cNvPr id="30" name="矩形 29"/>
          <p:cNvSpPr/>
          <p:nvPr/>
        </p:nvSpPr>
        <p:spPr>
          <a:xfrm>
            <a:off x="982392" y="1617921"/>
            <a:ext cx="1139483" cy="10691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1536285" y="2133618"/>
            <a:ext cx="525639" cy="54641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1068582" y="2643913"/>
            <a:ext cx="806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CD34</a:t>
            </a:r>
            <a:endParaRPr lang="zh-CN" altLang="en-US" dirty="0"/>
          </a:p>
        </p:txBody>
      </p:sp>
      <p:sp>
        <p:nvSpPr>
          <p:cNvPr id="33" name="文本框 32"/>
          <p:cNvSpPr txBox="1"/>
          <p:nvPr/>
        </p:nvSpPr>
        <p:spPr>
          <a:xfrm rot="16200000">
            <a:off x="277476" y="2029093"/>
            <a:ext cx="105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Lineage</a:t>
            </a:r>
            <a:endParaRPr lang="zh-CN" altLang="en-US" dirty="0"/>
          </a:p>
        </p:txBody>
      </p:sp>
      <p:sp>
        <p:nvSpPr>
          <p:cNvPr id="34" name="文本框 33"/>
          <p:cNvSpPr txBox="1"/>
          <p:nvPr/>
        </p:nvSpPr>
        <p:spPr>
          <a:xfrm>
            <a:off x="1422987" y="2131600"/>
            <a:ext cx="7528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HSPC</a:t>
            </a:r>
            <a:endParaRPr lang="zh-CN" altLang="en-US" sz="1600" dirty="0"/>
          </a:p>
        </p:txBody>
      </p:sp>
      <p:sp>
        <p:nvSpPr>
          <p:cNvPr id="35" name="文本框 34"/>
          <p:cNvSpPr txBox="1"/>
          <p:nvPr/>
        </p:nvSpPr>
        <p:spPr>
          <a:xfrm rot="16200000">
            <a:off x="8601625" y="1848129"/>
            <a:ext cx="105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CD135</a:t>
            </a:r>
            <a:endParaRPr lang="zh-CN" altLang="en-US" dirty="0"/>
          </a:p>
        </p:txBody>
      </p:sp>
      <p:sp>
        <p:nvSpPr>
          <p:cNvPr id="36" name="矩形 35"/>
          <p:cNvSpPr/>
          <p:nvPr/>
        </p:nvSpPr>
        <p:spPr>
          <a:xfrm>
            <a:off x="6421332" y="1534647"/>
            <a:ext cx="1139483" cy="10691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6632347" y="2146593"/>
            <a:ext cx="844062" cy="45016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6507522" y="2560639"/>
            <a:ext cx="626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FSC</a:t>
            </a:r>
            <a:endParaRPr lang="zh-CN" altLang="en-US" dirty="0"/>
          </a:p>
        </p:txBody>
      </p:sp>
      <p:sp>
        <p:nvSpPr>
          <p:cNvPr id="39" name="文本框 38"/>
          <p:cNvSpPr txBox="1"/>
          <p:nvPr/>
        </p:nvSpPr>
        <p:spPr>
          <a:xfrm rot="16200000">
            <a:off x="5716416" y="1945819"/>
            <a:ext cx="105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Lineage</a:t>
            </a:r>
            <a:endParaRPr lang="zh-CN" altLang="en-US" dirty="0"/>
          </a:p>
        </p:txBody>
      </p:sp>
      <p:cxnSp>
        <p:nvCxnSpPr>
          <p:cNvPr id="40" name="直接箭头连接符 39"/>
          <p:cNvCxnSpPr>
            <a:stCxn id="37" idx="3"/>
          </p:cNvCxnSpPr>
          <p:nvPr/>
        </p:nvCxnSpPr>
        <p:spPr>
          <a:xfrm>
            <a:off x="7476409" y="2371675"/>
            <a:ext cx="37982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/>
          <p:cNvSpPr txBox="1"/>
          <p:nvPr/>
        </p:nvSpPr>
        <p:spPr>
          <a:xfrm>
            <a:off x="6765990" y="2195830"/>
            <a:ext cx="626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Lin-</a:t>
            </a:r>
            <a:endParaRPr lang="zh-CN" altLang="en-US" dirty="0"/>
          </a:p>
        </p:txBody>
      </p:sp>
      <p:sp>
        <p:nvSpPr>
          <p:cNvPr id="42" name="矩形 41"/>
          <p:cNvSpPr/>
          <p:nvPr/>
        </p:nvSpPr>
        <p:spPr>
          <a:xfrm>
            <a:off x="7840488" y="1534647"/>
            <a:ext cx="1139483" cy="10691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8466501" y="1640158"/>
            <a:ext cx="460772" cy="253218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/>
        </p:nvSpPr>
        <p:spPr>
          <a:xfrm>
            <a:off x="8257383" y="2540759"/>
            <a:ext cx="852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Sca-1</a:t>
            </a:r>
            <a:endParaRPr lang="zh-CN" altLang="en-US" dirty="0"/>
          </a:p>
        </p:txBody>
      </p:sp>
      <p:sp>
        <p:nvSpPr>
          <p:cNvPr id="45" name="文本框 44"/>
          <p:cNvSpPr txBox="1"/>
          <p:nvPr/>
        </p:nvSpPr>
        <p:spPr>
          <a:xfrm rot="16200000">
            <a:off x="7198879" y="1609316"/>
            <a:ext cx="105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c-kit</a:t>
            </a:r>
            <a:endParaRPr lang="zh-CN" altLang="en-US" dirty="0"/>
          </a:p>
        </p:txBody>
      </p:sp>
      <p:cxnSp>
        <p:nvCxnSpPr>
          <p:cNvPr id="46" name="直接箭头连接符 45"/>
          <p:cNvCxnSpPr/>
          <p:nvPr/>
        </p:nvCxnSpPr>
        <p:spPr>
          <a:xfrm flipV="1">
            <a:off x="8948375" y="1764423"/>
            <a:ext cx="363417" cy="234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/>
          <p:cNvSpPr txBox="1"/>
          <p:nvPr/>
        </p:nvSpPr>
        <p:spPr>
          <a:xfrm>
            <a:off x="8410229" y="1582101"/>
            <a:ext cx="626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LSK</a:t>
            </a:r>
            <a:endParaRPr lang="zh-CN" altLang="en-US" dirty="0"/>
          </a:p>
        </p:txBody>
      </p:sp>
      <p:sp>
        <p:nvSpPr>
          <p:cNvPr id="48" name="矩形 47"/>
          <p:cNvSpPr/>
          <p:nvPr/>
        </p:nvSpPr>
        <p:spPr>
          <a:xfrm>
            <a:off x="7977593" y="1641946"/>
            <a:ext cx="460772" cy="253218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/>
        </p:nvSpPr>
        <p:spPr>
          <a:xfrm>
            <a:off x="7876897" y="1566897"/>
            <a:ext cx="738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LSK-</a:t>
            </a:r>
            <a:endParaRPr lang="zh-CN" altLang="en-US" dirty="0"/>
          </a:p>
        </p:txBody>
      </p:sp>
      <p:sp>
        <p:nvSpPr>
          <p:cNvPr id="50" name="矩形 49"/>
          <p:cNvSpPr/>
          <p:nvPr/>
        </p:nvSpPr>
        <p:spPr>
          <a:xfrm>
            <a:off x="9251948" y="1532303"/>
            <a:ext cx="1139483" cy="10691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/>
        </p:nvSpPr>
        <p:spPr>
          <a:xfrm>
            <a:off x="9245818" y="2555951"/>
            <a:ext cx="852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CD34</a:t>
            </a:r>
            <a:endParaRPr lang="zh-CN" altLang="en-US" dirty="0"/>
          </a:p>
        </p:txBody>
      </p:sp>
      <p:sp>
        <p:nvSpPr>
          <p:cNvPr id="52" name="文本框 51"/>
          <p:cNvSpPr txBox="1"/>
          <p:nvPr/>
        </p:nvSpPr>
        <p:spPr>
          <a:xfrm>
            <a:off x="10011097" y="2144553"/>
            <a:ext cx="626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ST</a:t>
            </a:r>
            <a:endParaRPr lang="zh-CN" altLang="en-US" dirty="0"/>
          </a:p>
        </p:txBody>
      </p:sp>
      <p:sp>
        <p:nvSpPr>
          <p:cNvPr id="53" name="文本框 52"/>
          <p:cNvSpPr txBox="1"/>
          <p:nvPr/>
        </p:nvSpPr>
        <p:spPr>
          <a:xfrm>
            <a:off x="9195677" y="2146593"/>
            <a:ext cx="626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LT</a:t>
            </a:r>
            <a:endParaRPr lang="zh-CN" altLang="en-US" dirty="0"/>
          </a:p>
        </p:txBody>
      </p:sp>
      <p:sp>
        <p:nvSpPr>
          <p:cNvPr id="54" name="文本框 53"/>
          <p:cNvSpPr txBox="1"/>
          <p:nvPr/>
        </p:nvSpPr>
        <p:spPr>
          <a:xfrm>
            <a:off x="9760168" y="1532303"/>
            <a:ext cx="725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MPP</a:t>
            </a:r>
            <a:endParaRPr lang="zh-CN" altLang="en-US" dirty="0"/>
          </a:p>
        </p:txBody>
      </p:sp>
      <p:cxnSp>
        <p:nvCxnSpPr>
          <p:cNvPr id="55" name="直接连接符 54"/>
          <p:cNvCxnSpPr>
            <a:stCxn id="50" idx="1"/>
            <a:endCxn id="50" idx="3"/>
          </p:cNvCxnSpPr>
          <p:nvPr/>
        </p:nvCxnSpPr>
        <p:spPr>
          <a:xfrm>
            <a:off x="9251948" y="2066876"/>
            <a:ext cx="113948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直接连接符 55"/>
          <p:cNvCxnSpPr>
            <a:stCxn id="50" idx="0"/>
            <a:endCxn id="50" idx="2"/>
          </p:cNvCxnSpPr>
          <p:nvPr/>
        </p:nvCxnSpPr>
        <p:spPr>
          <a:xfrm>
            <a:off x="9821690" y="1532303"/>
            <a:ext cx="0" cy="106914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直接箭头连接符 56"/>
          <p:cNvCxnSpPr/>
          <p:nvPr/>
        </p:nvCxnSpPr>
        <p:spPr>
          <a:xfrm flipH="1">
            <a:off x="8217124" y="1893376"/>
            <a:ext cx="1410" cy="91980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矩形 57"/>
          <p:cNvSpPr/>
          <p:nvPr/>
        </p:nvSpPr>
        <p:spPr>
          <a:xfrm>
            <a:off x="7840488" y="2869957"/>
            <a:ext cx="1139483" cy="10691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8508705" y="2975468"/>
            <a:ext cx="460772" cy="31764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文本框 59"/>
          <p:cNvSpPr txBox="1"/>
          <p:nvPr/>
        </p:nvSpPr>
        <p:spPr>
          <a:xfrm>
            <a:off x="8082319" y="3895949"/>
            <a:ext cx="852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CD34</a:t>
            </a:r>
            <a:endParaRPr lang="zh-CN" altLang="en-US" dirty="0"/>
          </a:p>
        </p:txBody>
      </p:sp>
      <p:sp>
        <p:nvSpPr>
          <p:cNvPr id="61" name="文本框 60"/>
          <p:cNvSpPr txBox="1"/>
          <p:nvPr/>
        </p:nvSpPr>
        <p:spPr>
          <a:xfrm rot="16200000">
            <a:off x="7188750" y="3258245"/>
            <a:ext cx="105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CD16/32</a:t>
            </a:r>
            <a:endParaRPr lang="zh-CN" altLang="en-US" dirty="0"/>
          </a:p>
        </p:txBody>
      </p:sp>
      <p:sp>
        <p:nvSpPr>
          <p:cNvPr id="62" name="文本框 61"/>
          <p:cNvSpPr txBox="1"/>
          <p:nvPr/>
        </p:nvSpPr>
        <p:spPr>
          <a:xfrm>
            <a:off x="8438365" y="2942262"/>
            <a:ext cx="699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GMP</a:t>
            </a:r>
            <a:endParaRPr lang="zh-CN" altLang="en-US" dirty="0"/>
          </a:p>
        </p:txBody>
      </p:sp>
      <p:sp>
        <p:nvSpPr>
          <p:cNvPr id="63" name="矩形 62"/>
          <p:cNvSpPr/>
          <p:nvPr/>
        </p:nvSpPr>
        <p:spPr>
          <a:xfrm>
            <a:off x="8217124" y="3384407"/>
            <a:ext cx="283706" cy="524567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文本框 63"/>
          <p:cNvSpPr txBox="1"/>
          <p:nvPr/>
        </p:nvSpPr>
        <p:spPr>
          <a:xfrm>
            <a:off x="8003157" y="3469838"/>
            <a:ext cx="626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MEP</a:t>
            </a:r>
            <a:endParaRPr lang="zh-CN" altLang="en-US" dirty="0"/>
          </a:p>
        </p:txBody>
      </p:sp>
      <p:sp>
        <p:nvSpPr>
          <p:cNvPr id="65" name="矩形 64"/>
          <p:cNvSpPr/>
          <p:nvPr/>
        </p:nvSpPr>
        <p:spPr>
          <a:xfrm>
            <a:off x="8508704" y="3291956"/>
            <a:ext cx="460772" cy="31764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文本框 65"/>
          <p:cNvSpPr txBox="1"/>
          <p:nvPr/>
        </p:nvSpPr>
        <p:spPr>
          <a:xfrm>
            <a:off x="8438365" y="3257555"/>
            <a:ext cx="699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CMP</a:t>
            </a:r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237088" y="1154014"/>
            <a:ext cx="5118583" cy="4045474"/>
            <a:chOff x="1220051" y="958072"/>
            <a:chExt cx="5118583" cy="4045474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20051" y="958072"/>
              <a:ext cx="5118583" cy="4045474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/>
          </p:nvSpPr>
          <p:spPr>
            <a:xfrm>
              <a:off x="2866175" y="1313230"/>
              <a:ext cx="17447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chemeClr val="accent5">
                      <a:lumMod val="75000"/>
                    </a:schemeClr>
                  </a:solidFill>
                </a:rPr>
                <a:t>                 </a:t>
              </a:r>
              <a:r>
                <a:rPr lang="en-US" altLang="zh-CN" sz="1600" dirty="0"/>
                <a:t>Events/N</a:t>
              </a:r>
            </a:p>
            <a:p>
              <a:r>
                <a:rPr lang="en-US" altLang="zh-CN" sz="1600" dirty="0">
                  <a:solidFill>
                    <a:schemeClr val="accent5">
                      <a:lumMod val="75000"/>
                    </a:schemeClr>
                  </a:solidFill>
                </a:rPr>
                <a:t>HGB&gt;60    567/909</a:t>
              </a:r>
            </a:p>
            <a:p>
              <a:r>
                <a:rPr lang="en-US" altLang="zh-CN" sz="1600" dirty="0">
                  <a:solidFill>
                    <a:srgbClr val="FF0000"/>
                  </a:solidFill>
                </a:rPr>
                <a:t>HGB≤60    72/95</a:t>
              </a:r>
              <a:endParaRPr lang="zh-CN" altLang="en-US" sz="1600" dirty="0">
                <a:solidFill>
                  <a:srgbClr val="FF0000"/>
                </a:solidFill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2550915" y="1714876"/>
              <a:ext cx="315259" cy="0"/>
            </a:xfrm>
            <a:prstGeom prst="line">
              <a:avLst/>
            </a:prstGeom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H="1">
              <a:off x="2706968" y="1646078"/>
              <a:ext cx="1576" cy="68780"/>
            </a:xfrm>
            <a:prstGeom prst="line">
              <a:avLst/>
            </a:prstGeom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2547890" y="1930399"/>
              <a:ext cx="315259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>
              <a:off x="2703943" y="1861601"/>
              <a:ext cx="1576" cy="6878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/>
            <p:cNvSpPr txBox="1"/>
            <p:nvPr/>
          </p:nvSpPr>
          <p:spPr>
            <a:xfrm>
              <a:off x="3039435" y="3144346"/>
              <a:ext cx="194244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accent5">
                      <a:lumMod val="75000"/>
                    </a:schemeClr>
                  </a:solidFill>
                </a:rPr>
                <a:t>Median survival time 24</a:t>
              </a:r>
              <a:endParaRPr lang="zh-CN" altLang="en-US" sz="1400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355061" y="4144465"/>
              <a:ext cx="22570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rgbClr val="FF0000"/>
                  </a:solidFill>
                </a:rPr>
                <a:t>Median survival time 17</a:t>
              </a:r>
              <a:endParaRPr lang="zh-CN" altLang="en-US" sz="1400" dirty="0">
                <a:solidFill>
                  <a:srgbClr val="FF0000"/>
                </a:solidFill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765806" y="3858311"/>
              <a:ext cx="11785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p&lt; 0.0001</a:t>
              </a:r>
              <a:endParaRPr lang="zh-CN" altLang="en-US" dirty="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157793" y="1154014"/>
            <a:ext cx="5258139" cy="4045475"/>
            <a:chOff x="6125617" y="1026366"/>
            <a:chExt cx="4878353" cy="3908887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25617" y="1026366"/>
              <a:ext cx="4878353" cy="3908887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6748782" y="3802085"/>
              <a:ext cx="11785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p&lt; 0.0001</a:t>
              </a:r>
              <a:endParaRPr lang="zh-CN" altLang="en-US" dirty="0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777866" y="3054096"/>
              <a:ext cx="19618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accent5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Median survival time 38</a:t>
              </a:r>
              <a:endParaRPr lang="zh-CN" altLang="en-US" sz="12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7482368" y="4108097"/>
              <a:ext cx="19618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Median survival time 29</a:t>
              </a:r>
              <a:endParaRPr lang="zh-CN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7167807" y="1765409"/>
              <a:ext cx="317609" cy="0"/>
            </a:xfrm>
            <a:prstGeom prst="line">
              <a:avLst/>
            </a:prstGeom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H="1">
              <a:off x="7325024" y="1687572"/>
              <a:ext cx="1587" cy="77817"/>
            </a:xfrm>
            <a:prstGeom prst="line">
              <a:avLst/>
            </a:prstGeom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7164759" y="2009249"/>
              <a:ext cx="317609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H="1">
              <a:off x="7321976" y="1931412"/>
              <a:ext cx="1587" cy="7781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文本框 23"/>
            <p:cNvSpPr txBox="1"/>
            <p:nvPr/>
          </p:nvSpPr>
          <p:spPr>
            <a:xfrm>
              <a:off x="7553931" y="1303814"/>
              <a:ext cx="196188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chemeClr val="accent5">
                      <a:lumMod val="75000"/>
                    </a:schemeClr>
                  </a:solidFill>
                </a:rPr>
                <a:t>                  </a:t>
              </a:r>
              <a:r>
                <a:rPr lang="en-US" altLang="zh-CN" sz="1600" dirty="0"/>
                <a:t>Death/N</a:t>
              </a:r>
            </a:p>
            <a:p>
              <a:r>
                <a:rPr lang="en-US" altLang="zh-CN" sz="1600" dirty="0">
                  <a:solidFill>
                    <a:schemeClr val="accent5">
                      <a:lumMod val="75000"/>
                    </a:schemeClr>
                  </a:solidFill>
                </a:rPr>
                <a:t>HGB&gt;60    568/1191</a:t>
              </a:r>
            </a:p>
            <a:p>
              <a:r>
                <a:rPr lang="en-US" altLang="zh-CN" sz="1600" dirty="0">
                  <a:solidFill>
                    <a:srgbClr val="FF0000"/>
                  </a:solidFill>
                </a:rPr>
                <a:t>HGB≤60    95/172</a:t>
              </a:r>
              <a:endParaRPr lang="zh-CN" altLang="en-US" sz="16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447636" y="307679"/>
            <a:ext cx="26513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/>
              <a:t>Supplementary Figure 2. </a:t>
            </a:r>
            <a:endParaRPr lang="zh-CN" altLang="en-US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对象 11"/>
          <p:cNvGraphicFramePr>
            <a:graphicFrameLocks noChangeAspect="1"/>
          </p:cNvGraphicFramePr>
          <p:nvPr/>
        </p:nvGraphicFramePr>
        <p:xfrm>
          <a:off x="6986588" y="990600"/>
          <a:ext cx="2097087" cy="324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5" name="Prism 6" r:id="rId4" imgW="16068675" imgH="23393400" progId="Prism6.Document">
                  <p:embed/>
                </p:oleObj>
              </mc:Choice>
              <mc:Fallback>
                <p:oleObj name="Prism 6" r:id="rId4" imgW="16068675" imgH="23393400" progId="Prism6.Document">
                  <p:embed/>
                  <p:pic>
                    <p:nvPicPr>
                      <p:cNvPr id="0" name="对象 1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986588" y="990600"/>
                        <a:ext cx="2097087" cy="3240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365" y="1602864"/>
            <a:ext cx="1808163" cy="1842441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21374" y="3457784"/>
            <a:ext cx="1089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mCD138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 rot="16200000">
            <a:off x="22879" y="2512458"/>
            <a:ext cx="857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APC</a:t>
            </a:r>
            <a:endParaRPr lang="zh-CN" altLang="en-US" dirty="0"/>
          </a:p>
        </p:txBody>
      </p:sp>
      <p:cxnSp>
        <p:nvCxnSpPr>
          <p:cNvPr id="7" name="直接箭头连接符 6"/>
          <p:cNvCxnSpPr/>
          <p:nvPr/>
        </p:nvCxnSpPr>
        <p:spPr>
          <a:xfrm>
            <a:off x="658893" y="3448723"/>
            <a:ext cx="1712968" cy="783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 flipV="1">
            <a:off x="658143" y="1951669"/>
            <a:ext cx="11359" cy="150506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81279" y="1605721"/>
            <a:ext cx="1808163" cy="1839584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796782" y="1273412"/>
            <a:ext cx="16023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Con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806175" y="1273411"/>
            <a:ext cx="15832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MM-5TGM1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对象 13"/>
          <p:cNvGraphicFramePr>
            <a:graphicFrameLocks noChangeAspect="1"/>
          </p:cNvGraphicFramePr>
          <p:nvPr/>
        </p:nvGraphicFramePr>
        <p:xfrm>
          <a:off x="9436100" y="996950"/>
          <a:ext cx="2012950" cy="316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6" name="Prism 6" r:id="rId8" imgW="2152650" imgH="3543300" progId="Prism6.Document">
                  <p:embed/>
                </p:oleObj>
              </mc:Choice>
              <mc:Fallback>
                <p:oleObj name="Prism 6" r:id="rId8" imgW="2152650" imgH="3543300" progId="Prism6.Document">
                  <p:embed/>
                  <p:pic>
                    <p:nvPicPr>
                      <p:cNvPr id="0" name="图片 1537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436100" y="996950"/>
                        <a:ext cx="2012950" cy="3163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5"/>
          <p:cNvSpPr txBox="1">
            <a:spLocks noChangeArrowheads="1"/>
          </p:cNvSpPr>
          <p:nvPr/>
        </p:nvSpPr>
        <p:spPr bwMode="auto">
          <a:xfrm>
            <a:off x="375570" y="934857"/>
            <a:ext cx="360469" cy="3385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15"/>
          <p:cNvSpPr txBox="1">
            <a:spLocks noChangeArrowheads="1"/>
          </p:cNvSpPr>
          <p:nvPr/>
        </p:nvSpPr>
        <p:spPr bwMode="auto">
          <a:xfrm>
            <a:off x="6747961" y="934857"/>
            <a:ext cx="360469" cy="3385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15"/>
          <p:cNvSpPr txBox="1">
            <a:spLocks noChangeArrowheads="1"/>
          </p:cNvSpPr>
          <p:nvPr/>
        </p:nvSpPr>
        <p:spPr bwMode="auto">
          <a:xfrm>
            <a:off x="9370507" y="934857"/>
            <a:ext cx="360469" cy="3385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C.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8" name="对象 17"/>
          <p:cNvGraphicFramePr>
            <a:graphicFrameLocks noChangeAspect="1"/>
          </p:cNvGraphicFramePr>
          <p:nvPr/>
        </p:nvGraphicFramePr>
        <p:xfrm>
          <a:off x="4438650" y="992188"/>
          <a:ext cx="2090738" cy="317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7" name="Prism 6" r:id="rId10" imgW="2571750" imgH="4067175" progId="Prism6.Document">
                  <p:embed/>
                </p:oleObj>
              </mc:Choice>
              <mc:Fallback>
                <p:oleObj name="Prism 6" r:id="rId10" imgW="2571750" imgH="4067175" progId="Prism6.Document">
                  <p:embed/>
                  <p:pic>
                    <p:nvPicPr>
                      <p:cNvPr id="0" name="图片 15372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438650" y="992188"/>
                        <a:ext cx="2090738" cy="3171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矩形 22"/>
          <p:cNvSpPr/>
          <p:nvPr/>
        </p:nvSpPr>
        <p:spPr>
          <a:xfrm>
            <a:off x="272247" y="155552"/>
            <a:ext cx="26513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/>
              <a:t>Supplementary Figure 3. </a:t>
            </a:r>
            <a:endParaRPr lang="zh-CN" altLang="en-US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矩形 46"/>
          <p:cNvSpPr/>
          <p:nvPr/>
        </p:nvSpPr>
        <p:spPr>
          <a:xfrm>
            <a:off x="570257" y="169097"/>
            <a:ext cx="2651391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/>
              <a:t>Supplementary Figure 4. </a:t>
            </a:r>
            <a:endParaRPr lang="zh-CN" altLang="en-US" b="1" dirty="0"/>
          </a:p>
        </p:txBody>
      </p:sp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5A2DFAC2-A86F-43FD-A1E7-641018AAE96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2105874"/>
              </p:ext>
            </p:extLst>
          </p:nvPr>
        </p:nvGraphicFramePr>
        <p:xfrm>
          <a:off x="5955305" y="1576882"/>
          <a:ext cx="3720839" cy="39909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0" name="Prism 6" r:id="rId3" imgW="2959235" imgH="3206451" progId="Prism6.Document">
                  <p:embed/>
                </p:oleObj>
              </mc:Choice>
              <mc:Fallback>
                <p:oleObj name="Prism 6" r:id="rId3" imgW="2959235" imgH="3206451" progId="Prism6.Document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id="{73E9863E-B405-4CB4-95E9-AD23CBA9E10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955305" y="1576882"/>
                        <a:ext cx="3720839" cy="39909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0683EDA0-8FEC-42B0-8178-FD9DADF8D96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5365133"/>
              </p:ext>
            </p:extLst>
          </p:nvPr>
        </p:nvGraphicFramePr>
        <p:xfrm>
          <a:off x="1968215" y="1605457"/>
          <a:ext cx="3812662" cy="39623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1" name="Prism 6" r:id="rId5" imgW="3032343" imgH="2876910" progId="Prism6.Document">
                  <p:embed/>
                </p:oleObj>
              </mc:Choice>
              <mc:Fallback>
                <p:oleObj name="Prism 6" r:id="rId5" imgW="3032343" imgH="2876910" progId="Prism6.Document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46E8F0ED-0EB3-4763-8418-F405B9004A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68215" y="1605457"/>
                        <a:ext cx="3812662" cy="39623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15">
            <a:extLst>
              <a:ext uri="{FF2B5EF4-FFF2-40B4-BE49-F238E27FC236}">
                <a16:creationId xmlns:a16="http://schemas.microsoft.com/office/drawing/2014/main" id="{7A6602F7-5207-4311-BD77-BDD6E34F1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8074" y="1435818"/>
            <a:ext cx="59483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5">
            <a:extLst>
              <a:ext uri="{FF2B5EF4-FFF2-40B4-BE49-F238E27FC236}">
                <a16:creationId xmlns:a16="http://schemas.microsoft.com/office/drawing/2014/main" id="{4464F493-87B7-4A46-838D-04092CF6F0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8150" y="1435818"/>
            <a:ext cx="59483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矩形 46"/>
          <p:cNvSpPr/>
          <p:nvPr/>
        </p:nvSpPr>
        <p:spPr>
          <a:xfrm>
            <a:off x="570257" y="169097"/>
            <a:ext cx="2651391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/>
              <a:t>Supplementary Figure 5. </a:t>
            </a:r>
            <a:endParaRPr lang="zh-CN" altLang="en-US" b="1" dirty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1368294" y="1608671"/>
          <a:ext cx="4185332" cy="34083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1" name="Prism 6" r:id="rId4" imgW="4162425" imgH="3257550" progId="Prism6.Document">
                  <p:embed/>
                </p:oleObj>
              </mc:Choice>
              <mc:Fallback>
                <p:oleObj name="Prism 6" r:id="rId4" imgW="4162425" imgH="3257550" progId="Prism6.Document">
                  <p:embed/>
                  <p:pic>
                    <p:nvPicPr>
                      <p:cNvPr id="0" name="对象 7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68294" y="1608671"/>
                        <a:ext cx="4185332" cy="34083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15"/>
          <p:cNvSpPr txBox="1">
            <a:spLocks noChangeArrowheads="1"/>
          </p:cNvSpPr>
          <p:nvPr/>
        </p:nvSpPr>
        <p:spPr bwMode="auto">
          <a:xfrm>
            <a:off x="1368056" y="958249"/>
            <a:ext cx="360469" cy="3385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5"/>
          <p:cNvSpPr txBox="1">
            <a:spLocks noChangeArrowheads="1"/>
          </p:cNvSpPr>
          <p:nvPr/>
        </p:nvSpPr>
        <p:spPr bwMode="auto">
          <a:xfrm>
            <a:off x="5735531" y="934857"/>
            <a:ext cx="360469" cy="3385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640382" y="3677233"/>
            <a:ext cx="9070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GATA1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5551857" y="4284293"/>
            <a:ext cx="10609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(GATA1)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6862395" y="3956408"/>
            <a:ext cx="2303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1.0           1.0            0.7</a:t>
            </a:r>
            <a:endParaRPr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159" y="4349878"/>
            <a:ext cx="2858666" cy="4018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425" y="3657906"/>
            <a:ext cx="2858666" cy="3678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文本框 15"/>
          <p:cNvSpPr txBox="1"/>
          <p:nvPr/>
        </p:nvSpPr>
        <p:spPr>
          <a:xfrm>
            <a:off x="8438741" y="1203003"/>
            <a:ext cx="1037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CCL3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367012" y="1203003"/>
            <a:ext cx="993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Ctrl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227545" y="962340"/>
            <a:ext cx="1344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CCL3/ BX471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339571" y="1687024"/>
            <a:ext cx="1207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Phos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p38   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544637" y="2926977"/>
            <a:ext cx="10054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GAPDH</a:t>
            </a: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 (P38)</a:t>
            </a:r>
            <a:endParaRPr lang="zh-CN" altLang="en-US" dirty="0"/>
          </a:p>
        </p:txBody>
      </p:sp>
      <p:sp>
        <p:nvSpPr>
          <p:cNvPr id="21" name="文本框 20"/>
          <p:cNvSpPr txBox="1"/>
          <p:nvPr/>
        </p:nvSpPr>
        <p:spPr>
          <a:xfrm>
            <a:off x="5829454" y="2334668"/>
            <a:ext cx="1207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p38   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6547425" y="1568288"/>
            <a:ext cx="285866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6748000" y="1967872"/>
            <a:ext cx="2567453" cy="375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1.0              1.0             1.3</a:t>
            </a:r>
            <a:endParaRPr lang="zh-CN" altLang="en-US" dirty="0"/>
          </a:p>
        </p:txBody>
      </p:sp>
      <p:sp>
        <p:nvSpPr>
          <p:cNvPr id="24" name="文本框 23"/>
          <p:cNvSpPr txBox="1"/>
          <p:nvPr/>
        </p:nvSpPr>
        <p:spPr>
          <a:xfrm>
            <a:off x="6748000" y="2611009"/>
            <a:ext cx="2567453" cy="375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1.0              1.0             1.0</a:t>
            </a:r>
            <a:endParaRPr lang="zh-CN" altLang="en-US" dirty="0"/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425" y="2957738"/>
            <a:ext cx="2858666" cy="41157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718" y="1652541"/>
            <a:ext cx="2858666" cy="39871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425" y="2300600"/>
            <a:ext cx="2858666" cy="38324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3841640" y="3359914"/>
            <a:ext cx="791110" cy="585627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1746909" y="3359914"/>
            <a:ext cx="791110" cy="585627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5762090" y="4214481"/>
            <a:ext cx="791110" cy="58562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7600798" y="4214481"/>
            <a:ext cx="791110" cy="585627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5748113" y="2357430"/>
            <a:ext cx="791110" cy="585627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746910" y="3911977"/>
            <a:ext cx="7911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/>
              <a:t>HSC</a:t>
            </a:r>
            <a:endParaRPr lang="zh-CN" altLang="en-US" sz="2000" b="1" dirty="0"/>
          </a:p>
        </p:txBody>
      </p:sp>
      <p:sp>
        <p:nvSpPr>
          <p:cNvPr id="10" name="文本框 9"/>
          <p:cNvSpPr txBox="1"/>
          <p:nvPr/>
        </p:nvSpPr>
        <p:spPr>
          <a:xfrm>
            <a:off x="3841640" y="3911977"/>
            <a:ext cx="7911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/>
              <a:t>CMP</a:t>
            </a:r>
            <a:endParaRPr lang="zh-CN" altLang="en-US" sz="2000" b="1" dirty="0"/>
          </a:p>
        </p:txBody>
      </p:sp>
      <p:sp>
        <p:nvSpPr>
          <p:cNvPr id="11" name="文本框 10"/>
          <p:cNvSpPr txBox="1"/>
          <p:nvPr/>
        </p:nvSpPr>
        <p:spPr>
          <a:xfrm>
            <a:off x="5748113" y="2902262"/>
            <a:ext cx="7911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/>
              <a:t>GMP</a:t>
            </a:r>
            <a:endParaRPr lang="zh-CN" altLang="en-US" sz="2000" b="1" dirty="0"/>
          </a:p>
        </p:txBody>
      </p:sp>
      <p:sp>
        <p:nvSpPr>
          <p:cNvPr id="12" name="文本框 11"/>
          <p:cNvSpPr txBox="1"/>
          <p:nvPr/>
        </p:nvSpPr>
        <p:spPr>
          <a:xfrm>
            <a:off x="5801901" y="4811904"/>
            <a:ext cx="7911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/>
              <a:t>MEP</a:t>
            </a:r>
            <a:endParaRPr lang="zh-CN" altLang="en-US" sz="2000" b="1" dirty="0"/>
          </a:p>
        </p:txBody>
      </p:sp>
      <p:sp>
        <p:nvSpPr>
          <p:cNvPr id="13" name="文本框 12"/>
          <p:cNvSpPr txBox="1"/>
          <p:nvPr/>
        </p:nvSpPr>
        <p:spPr>
          <a:xfrm>
            <a:off x="7077103" y="4811904"/>
            <a:ext cx="18659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/>
              <a:t>Erythroblasts</a:t>
            </a:r>
            <a:endParaRPr lang="zh-CN" altLang="en-US" sz="2000" b="1" dirty="0"/>
          </a:p>
        </p:txBody>
      </p:sp>
      <p:cxnSp>
        <p:nvCxnSpPr>
          <p:cNvPr id="15" name="直接箭头连接符 14"/>
          <p:cNvCxnSpPr>
            <a:stCxn id="5" idx="6"/>
            <a:endCxn id="4" idx="2"/>
          </p:cNvCxnSpPr>
          <p:nvPr/>
        </p:nvCxnSpPr>
        <p:spPr>
          <a:xfrm>
            <a:off x="2538019" y="3652728"/>
            <a:ext cx="1303621" cy="0"/>
          </a:xfrm>
          <a:prstGeom prst="straightConnector1">
            <a:avLst/>
          </a:prstGeom>
          <a:ln w="38100"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>
            <a:stCxn id="4" idx="7"/>
            <a:endCxn id="8" idx="2"/>
          </p:cNvCxnSpPr>
          <p:nvPr/>
        </p:nvCxnSpPr>
        <p:spPr>
          <a:xfrm flipV="1">
            <a:off x="4516895" y="2650244"/>
            <a:ext cx="1231218" cy="795433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>
            <a:stCxn id="6" idx="6"/>
          </p:cNvCxnSpPr>
          <p:nvPr/>
        </p:nvCxnSpPr>
        <p:spPr>
          <a:xfrm>
            <a:off x="6553200" y="4507295"/>
            <a:ext cx="1007787" cy="580"/>
          </a:xfrm>
          <a:prstGeom prst="straightConnector1">
            <a:avLst/>
          </a:prstGeom>
          <a:ln w="38100"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>
            <a:stCxn id="4" idx="5"/>
            <a:endCxn id="6" idx="2"/>
          </p:cNvCxnSpPr>
          <p:nvPr/>
        </p:nvCxnSpPr>
        <p:spPr>
          <a:xfrm>
            <a:off x="4516895" y="3859778"/>
            <a:ext cx="1245195" cy="647517"/>
          </a:xfrm>
          <a:prstGeom prst="straightConnector1">
            <a:avLst/>
          </a:prstGeom>
          <a:ln w="38100"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乘号 27"/>
          <p:cNvSpPr/>
          <p:nvPr/>
        </p:nvSpPr>
        <p:spPr>
          <a:xfrm>
            <a:off x="2727039" y="3492134"/>
            <a:ext cx="791110" cy="321185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 w="3175">
                <a:solidFill>
                  <a:schemeClr val="tx1"/>
                </a:solidFill>
              </a:ln>
            </a:endParaRPr>
          </a:p>
        </p:txBody>
      </p:sp>
      <p:sp>
        <p:nvSpPr>
          <p:cNvPr id="29" name="乘号 28"/>
          <p:cNvSpPr/>
          <p:nvPr/>
        </p:nvSpPr>
        <p:spPr>
          <a:xfrm>
            <a:off x="4821770" y="4049494"/>
            <a:ext cx="791110" cy="321185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 w="3175">
                <a:solidFill>
                  <a:schemeClr val="tx1"/>
                </a:solidFill>
              </a:ln>
            </a:endParaRPr>
          </a:p>
        </p:txBody>
      </p:sp>
      <p:sp>
        <p:nvSpPr>
          <p:cNvPr id="31" name="乘号 30"/>
          <p:cNvSpPr/>
          <p:nvPr/>
        </p:nvSpPr>
        <p:spPr>
          <a:xfrm>
            <a:off x="6681548" y="4346701"/>
            <a:ext cx="791110" cy="321185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 w="3175">
                <a:solidFill>
                  <a:schemeClr val="tx1"/>
                </a:solidFill>
              </a:ln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7614509" y="2348092"/>
            <a:ext cx="791110" cy="585627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7077102" y="2867108"/>
            <a:ext cx="18659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/>
              <a:t>Monocytes</a:t>
            </a:r>
            <a:endParaRPr lang="zh-CN" altLang="en-US" sz="2000" b="1" dirty="0"/>
          </a:p>
        </p:txBody>
      </p:sp>
      <p:cxnSp>
        <p:nvCxnSpPr>
          <p:cNvPr id="39" name="直接箭头连接符 38"/>
          <p:cNvCxnSpPr>
            <a:stCxn id="8" idx="6"/>
            <a:endCxn id="35" idx="2"/>
          </p:cNvCxnSpPr>
          <p:nvPr/>
        </p:nvCxnSpPr>
        <p:spPr>
          <a:xfrm flipV="1">
            <a:off x="6539223" y="2640906"/>
            <a:ext cx="1075286" cy="9338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stealth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1059879" y="6034705"/>
            <a:ext cx="10275154" cy="464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b="1" dirty="0"/>
              <a:t>The schematic model of our hypothesis for HSPCs in response to elevated  CCL3 in MM bone marrow. </a:t>
            </a:r>
            <a:endParaRPr lang="zh-CN" altLang="zh-CN" b="1" dirty="0"/>
          </a:p>
        </p:txBody>
      </p:sp>
      <p:grpSp>
        <p:nvGrpSpPr>
          <p:cNvPr id="66" name="组合 65"/>
          <p:cNvGrpSpPr/>
          <p:nvPr/>
        </p:nvGrpSpPr>
        <p:grpSpPr>
          <a:xfrm>
            <a:off x="3294054" y="1983508"/>
            <a:ext cx="394700" cy="358631"/>
            <a:chOff x="3294054" y="1735858"/>
            <a:chExt cx="394700" cy="358631"/>
          </a:xfrm>
        </p:grpSpPr>
        <p:sp>
          <p:nvSpPr>
            <p:cNvPr id="54" name="椭圆 53"/>
            <p:cNvSpPr/>
            <p:nvPr/>
          </p:nvSpPr>
          <p:spPr>
            <a:xfrm>
              <a:off x="3326804" y="1735858"/>
              <a:ext cx="361950" cy="3586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b="1" dirty="0">
                  <a:solidFill>
                    <a:schemeClr val="tx1"/>
                  </a:solidFill>
                </a:rPr>
                <a:t> </a:t>
              </a:r>
              <a:endParaRPr lang="el-GR" altLang="zh-CN" sz="800" b="1" dirty="0">
                <a:solidFill>
                  <a:schemeClr val="tx1"/>
                </a:solidFill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3294054" y="1797920"/>
              <a:ext cx="38824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CCL3</a:t>
              </a:r>
              <a:endParaRPr kumimoji="0" lang="el-GR" altLang="zh-CN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3" name="椭圆 22"/>
          <p:cNvSpPr/>
          <p:nvPr/>
        </p:nvSpPr>
        <p:spPr>
          <a:xfrm>
            <a:off x="1427972" y="842935"/>
            <a:ext cx="8746426" cy="5077418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5478079" y="1248981"/>
            <a:ext cx="27172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/>
              <a:t>Myeloma Bone Marrow</a:t>
            </a:r>
            <a:endParaRPr lang="zh-CN" altLang="en-US" sz="2000" dirty="0"/>
          </a:p>
        </p:txBody>
      </p:sp>
      <p:sp>
        <p:nvSpPr>
          <p:cNvPr id="47" name="矩形 46"/>
          <p:cNvSpPr/>
          <p:nvPr/>
        </p:nvSpPr>
        <p:spPr>
          <a:xfrm>
            <a:off x="576845" y="197572"/>
            <a:ext cx="2651391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/>
              <a:t>Supplementary Figure 6. </a:t>
            </a:r>
            <a:endParaRPr lang="zh-CN" altLang="en-US" b="1" dirty="0"/>
          </a:p>
        </p:txBody>
      </p:sp>
      <p:grpSp>
        <p:nvGrpSpPr>
          <p:cNvPr id="63" name="组合 62"/>
          <p:cNvGrpSpPr/>
          <p:nvPr/>
        </p:nvGrpSpPr>
        <p:grpSpPr>
          <a:xfrm>
            <a:off x="2988941" y="2137754"/>
            <a:ext cx="420270" cy="399971"/>
            <a:chOff x="3268484" y="1735858"/>
            <a:chExt cx="420270" cy="399971"/>
          </a:xfrm>
        </p:grpSpPr>
        <p:sp>
          <p:nvSpPr>
            <p:cNvPr id="64" name="椭圆 63"/>
            <p:cNvSpPr/>
            <p:nvPr/>
          </p:nvSpPr>
          <p:spPr>
            <a:xfrm>
              <a:off x="3326804" y="1735858"/>
              <a:ext cx="361950" cy="3586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b="1" dirty="0">
                  <a:solidFill>
                    <a:schemeClr val="tx1"/>
                  </a:solidFill>
                </a:rPr>
                <a:t> </a:t>
              </a:r>
              <a:endParaRPr lang="el-GR" altLang="zh-CN" sz="800" b="1" dirty="0">
                <a:solidFill>
                  <a:schemeClr val="tx1"/>
                </a:solidFill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3268484" y="1797275"/>
              <a:ext cx="41069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 CCL3</a:t>
              </a:r>
              <a:endParaRPr lang="el-GR" altLang="zh-CN" sz="800" b="1" dirty="0"/>
            </a:p>
            <a:p>
              <a:endParaRPr lang="el-GR" altLang="zh-CN" sz="800" b="1" dirty="0"/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3050125" y="2641909"/>
            <a:ext cx="474631" cy="400957"/>
            <a:chOff x="3214123" y="1693532"/>
            <a:chExt cx="474631" cy="400957"/>
          </a:xfrm>
        </p:grpSpPr>
        <p:sp>
          <p:nvSpPr>
            <p:cNvPr id="83" name="椭圆 82"/>
            <p:cNvSpPr/>
            <p:nvPr/>
          </p:nvSpPr>
          <p:spPr>
            <a:xfrm>
              <a:off x="3326804" y="1735858"/>
              <a:ext cx="361950" cy="3586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b="1" dirty="0">
                  <a:solidFill>
                    <a:schemeClr val="tx1"/>
                  </a:solidFill>
                </a:rPr>
                <a:t> </a:t>
              </a:r>
              <a:endParaRPr lang="el-GR" altLang="zh-CN" sz="800" b="1" dirty="0">
                <a:solidFill>
                  <a:schemeClr val="tx1"/>
                </a:solidFill>
              </a:endParaRPr>
            </a:p>
          </p:txBody>
        </p:sp>
        <p:sp>
          <p:nvSpPr>
            <p:cNvPr id="84" name="矩形 83"/>
            <p:cNvSpPr/>
            <p:nvPr/>
          </p:nvSpPr>
          <p:spPr>
            <a:xfrm>
              <a:off x="3214123" y="1693532"/>
              <a:ext cx="44114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/>
                <a:t> </a:t>
              </a:r>
              <a:r>
                <a:rPr lang="en-US" altLang="zh-CN" sz="800" b="1" dirty="0"/>
                <a:t>CCL3</a:t>
              </a:r>
              <a:endParaRPr lang="el-GR" altLang="zh-CN" sz="800" b="1" dirty="0"/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4129329" y="2980687"/>
            <a:ext cx="474631" cy="492443"/>
            <a:chOff x="3214123" y="1693532"/>
            <a:chExt cx="474631" cy="492443"/>
          </a:xfrm>
        </p:grpSpPr>
        <p:sp>
          <p:nvSpPr>
            <p:cNvPr id="86" name="椭圆 85"/>
            <p:cNvSpPr/>
            <p:nvPr/>
          </p:nvSpPr>
          <p:spPr>
            <a:xfrm>
              <a:off x="3326804" y="1735858"/>
              <a:ext cx="361950" cy="3586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b="1" dirty="0">
                  <a:solidFill>
                    <a:schemeClr val="tx1"/>
                  </a:solidFill>
                </a:rPr>
                <a:t> </a:t>
              </a:r>
              <a:endParaRPr lang="el-GR" altLang="zh-CN" sz="800" b="1" dirty="0">
                <a:solidFill>
                  <a:schemeClr val="tx1"/>
                </a:solidFill>
              </a:endParaRPr>
            </a:p>
          </p:txBody>
        </p:sp>
        <p:sp>
          <p:nvSpPr>
            <p:cNvPr id="87" name="矩形 86"/>
            <p:cNvSpPr/>
            <p:nvPr/>
          </p:nvSpPr>
          <p:spPr>
            <a:xfrm>
              <a:off x="3214123" y="1693532"/>
              <a:ext cx="441146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/>
                <a:t> </a:t>
              </a:r>
              <a:r>
                <a:rPr lang="en-US" altLang="zh-CN" sz="800" b="1" dirty="0"/>
                <a:t>CCL3</a:t>
              </a:r>
              <a:endParaRPr lang="el-GR" altLang="zh-CN" sz="800" b="1" dirty="0"/>
            </a:p>
            <a:p>
              <a:endParaRPr lang="el-GR" altLang="zh-CN" sz="800" b="1" dirty="0"/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5524507" y="3904094"/>
            <a:ext cx="474631" cy="492443"/>
            <a:chOff x="3214123" y="1693532"/>
            <a:chExt cx="474631" cy="492443"/>
          </a:xfrm>
        </p:grpSpPr>
        <p:sp>
          <p:nvSpPr>
            <p:cNvPr id="89" name="椭圆 88"/>
            <p:cNvSpPr/>
            <p:nvPr/>
          </p:nvSpPr>
          <p:spPr>
            <a:xfrm>
              <a:off x="3326804" y="1735858"/>
              <a:ext cx="361950" cy="3586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b="1" dirty="0">
                  <a:solidFill>
                    <a:schemeClr val="tx1"/>
                  </a:solidFill>
                </a:rPr>
                <a:t> </a:t>
              </a:r>
              <a:endParaRPr lang="el-GR" altLang="zh-CN" sz="800" b="1" dirty="0">
                <a:solidFill>
                  <a:schemeClr val="tx1"/>
                </a:solidFill>
              </a:endParaRPr>
            </a:p>
          </p:txBody>
        </p:sp>
        <p:sp>
          <p:nvSpPr>
            <p:cNvPr id="90" name="矩形 89"/>
            <p:cNvSpPr/>
            <p:nvPr/>
          </p:nvSpPr>
          <p:spPr>
            <a:xfrm>
              <a:off x="3214123" y="1693532"/>
              <a:ext cx="441146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/>
                <a:t> </a:t>
              </a:r>
              <a:r>
                <a:rPr lang="en-US" altLang="zh-CN" sz="800" b="1" dirty="0"/>
                <a:t>CCL3</a:t>
              </a:r>
              <a:endParaRPr lang="el-GR" altLang="zh-CN" sz="800" b="1" dirty="0"/>
            </a:p>
            <a:p>
              <a:endParaRPr lang="el-GR" altLang="zh-CN" sz="800" b="1" dirty="0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3801818" y="2376343"/>
            <a:ext cx="474631" cy="400957"/>
            <a:chOff x="3214123" y="1693532"/>
            <a:chExt cx="474631" cy="400957"/>
          </a:xfrm>
        </p:grpSpPr>
        <p:sp>
          <p:nvSpPr>
            <p:cNvPr id="57" name="椭圆 56"/>
            <p:cNvSpPr/>
            <p:nvPr/>
          </p:nvSpPr>
          <p:spPr>
            <a:xfrm>
              <a:off x="3326804" y="1735858"/>
              <a:ext cx="361950" cy="3586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b="1" dirty="0">
                  <a:solidFill>
                    <a:schemeClr val="tx1"/>
                  </a:solidFill>
                </a:rPr>
                <a:t> </a:t>
              </a:r>
              <a:endParaRPr lang="el-GR" altLang="zh-CN" sz="800" b="1" dirty="0">
                <a:solidFill>
                  <a:schemeClr val="tx1"/>
                </a:solidFill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3214123" y="1693532"/>
              <a:ext cx="44114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/>
                <a:t> </a:t>
              </a:r>
              <a:r>
                <a:rPr lang="en-US" altLang="zh-CN" sz="800" b="1" dirty="0"/>
                <a:t>CCL3</a:t>
              </a:r>
              <a:endParaRPr lang="el-GR" altLang="zh-CN" sz="800" b="1" dirty="0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3954218" y="2528743"/>
            <a:ext cx="474631" cy="400957"/>
            <a:chOff x="3214123" y="1693532"/>
            <a:chExt cx="474631" cy="400957"/>
          </a:xfrm>
        </p:grpSpPr>
        <p:sp>
          <p:nvSpPr>
            <p:cNvPr id="60" name="椭圆 59"/>
            <p:cNvSpPr/>
            <p:nvPr/>
          </p:nvSpPr>
          <p:spPr>
            <a:xfrm>
              <a:off x="3326804" y="1735858"/>
              <a:ext cx="361950" cy="3586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b="1" dirty="0">
                  <a:solidFill>
                    <a:schemeClr val="tx1"/>
                  </a:solidFill>
                </a:rPr>
                <a:t> </a:t>
              </a:r>
              <a:endParaRPr lang="el-GR" altLang="zh-CN" sz="800" b="1" dirty="0">
                <a:solidFill>
                  <a:schemeClr val="tx1"/>
                </a:solidFill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3214123" y="1693532"/>
              <a:ext cx="44114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/>
                <a:t> </a:t>
              </a:r>
              <a:r>
                <a:rPr lang="en-US" altLang="zh-CN" sz="800" b="1" dirty="0"/>
                <a:t>CCL3</a:t>
              </a:r>
              <a:endParaRPr lang="el-GR" altLang="zh-CN" sz="800" b="1" dirty="0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3457021" y="1738730"/>
            <a:ext cx="400747" cy="358631"/>
            <a:chOff x="3288007" y="1735858"/>
            <a:chExt cx="400747" cy="358631"/>
          </a:xfrm>
        </p:grpSpPr>
        <p:sp>
          <p:nvSpPr>
            <p:cNvPr id="68" name="椭圆 67"/>
            <p:cNvSpPr/>
            <p:nvPr/>
          </p:nvSpPr>
          <p:spPr>
            <a:xfrm>
              <a:off x="3326804" y="1735858"/>
              <a:ext cx="361950" cy="3586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b="1" dirty="0">
                  <a:solidFill>
                    <a:schemeClr val="tx1"/>
                  </a:solidFill>
                </a:rPr>
                <a:t> </a:t>
              </a:r>
              <a:endParaRPr lang="el-GR" altLang="zh-CN" sz="800" b="1" dirty="0">
                <a:solidFill>
                  <a:schemeClr val="tx1"/>
                </a:solidFill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3288007" y="1793398"/>
              <a:ext cx="38824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800" b="1" dirty="0"/>
                <a:t>CCL3</a:t>
              </a:r>
              <a:endParaRPr lang="el-GR" altLang="zh-CN" sz="800" b="1" dirty="0"/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4247296" y="2540465"/>
            <a:ext cx="474631" cy="492443"/>
            <a:chOff x="3214123" y="1693532"/>
            <a:chExt cx="474631" cy="492443"/>
          </a:xfrm>
        </p:grpSpPr>
        <p:sp>
          <p:nvSpPr>
            <p:cNvPr id="71" name="椭圆 70"/>
            <p:cNvSpPr/>
            <p:nvPr/>
          </p:nvSpPr>
          <p:spPr>
            <a:xfrm>
              <a:off x="3326804" y="1735858"/>
              <a:ext cx="361950" cy="3586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b="1" dirty="0">
                  <a:solidFill>
                    <a:schemeClr val="tx1"/>
                  </a:solidFill>
                </a:rPr>
                <a:t> </a:t>
              </a:r>
              <a:endParaRPr lang="el-GR" altLang="zh-CN" sz="800" b="1" dirty="0">
                <a:solidFill>
                  <a:schemeClr val="tx1"/>
                </a:solidFill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3214123" y="1693532"/>
              <a:ext cx="441146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/>
                <a:t> </a:t>
              </a:r>
              <a:r>
                <a:rPr lang="en-US" altLang="zh-CN" sz="800" b="1" dirty="0"/>
                <a:t>CCL3</a:t>
              </a:r>
              <a:endParaRPr lang="el-GR" altLang="zh-CN" sz="800" b="1" dirty="0"/>
            </a:p>
            <a:p>
              <a:endParaRPr lang="el-GR" altLang="zh-CN" sz="800" b="1" dirty="0"/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2719945" y="2691192"/>
            <a:ext cx="474631" cy="492443"/>
            <a:chOff x="3214123" y="1693532"/>
            <a:chExt cx="474631" cy="492443"/>
          </a:xfrm>
        </p:grpSpPr>
        <p:sp>
          <p:nvSpPr>
            <p:cNvPr id="74" name="椭圆 73"/>
            <p:cNvSpPr/>
            <p:nvPr/>
          </p:nvSpPr>
          <p:spPr>
            <a:xfrm>
              <a:off x="3326804" y="1735858"/>
              <a:ext cx="361950" cy="3586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b="1" dirty="0">
                  <a:solidFill>
                    <a:schemeClr val="tx1"/>
                  </a:solidFill>
                </a:rPr>
                <a:t> </a:t>
              </a:r>
              <a:endParaRPr lang="el-GR" altLang="zh-CN" sz="800" b="1" dirty="0">
                <a:solidFill>
                  <a:schemeClr val="tx1"/>
                </a:solidFill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3214123" y="1693532"/>
              <a:ext cx="441146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/>
                <a:t> </a:t>
              </a:r>
              <a:r>
                <a:rPr lang="en-US" altLang="zh-CN" sz="800" b="1" dirty="0"/>
                <a:t>CCL3</a:t>
              </a:r>
              <a:endParaRPr lang="el-GR" altLang="zh-CN" sz="800" b="1" dirty="0"/>
            </a:p>
            <a:p>
              <a:endParaRPr lang="el-GR" altLang="zh-CN" sz="800" b="1" dirty="0"/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3203941" y="2522044"/>
            <a:ext cx="474631" cy="492443"/>
            <a:chOff x="3214123" y="1693532"/>
            <a:chExt cx="474631" cy="492443"/>
          </a:xfrm>
        </p:grpSpPr>
        <p:sp>
          <p:nvSpPr>
            <p:cNvPr id="97" name="椭圆 96"/>
            <p:cNvSpPr/>
            <p:nvPr/>
          </p:nvSpPr>
          <p:spPr>
            <a:xfrm>
              <a:off x="3326804" y="1735858"/>
              <a:ext cx="361950" cy="3586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b="1" dirty="0">
                  <a:solidFill>
                    <a:schemeClr val="tx1"/>
                  </a:solidFill>
                </a:rPr>
                <a:t> </a:t>
              </a:r>
              <a:endParaRPr lang="el-GR" altLang="zh-CN" sz="800" b="1" dirty="0">
                <a:solidFill>
                  <a:schemeClr val="tx1"/>
                </a:solidFill>
              </a:endParaRPr>
            </a:p>
          </p:txBody>
        </p:sp>
        <p:sp>
          <p:nvSpPr>
            <p:cNvPr id="98" name="矩形 97"/>
            <p:cNvSpPr/>
            <p:nvPr/>
          </p:nvSpPr>
          <p:spPr>
            <a:xfrm>
              <a:off x="3214123" y="1693532"/>
              <a:ext cx="441146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/>
                <a:t> </a:t>
              </a:r>
              <a:r>
                <a:rPr lang="en-US" altLang="zh-CN" sz="800" b="1" dirty="0"/>
                <a:t>CCL3</a:t>
              </a:r>
              <a:endParaRPr lang="el-GR" altLang="zh-CN" sz="800" b="1" dirty="0"/>
            </a:p>
            <a:p>
              <a:endParaRPr lang="el-GR" altLang="zh-CN" sz="800" b="1" dirty="0"/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2261340" y="3110312"/>
            <a:ext cx="474631" cy="492443"/>
            <a:chOff x="3214123" y="1693532"/>
            <a:chExt cx="474631" cy="492443"/>
          </a:xfrm>
        </p:grpSpPr>
        <p:sp>
          <p:nvSpPr>
            <p:cNvPr id="92" name="椭圆 91"/>
            <p:cNvSpPr/>
            <p:nvPr/>
          </p:nvSpPr>
          <p:spPr>
            <a:xfrm>
              <a:off x="3326804" y="1735858"/>
              <a:ext cx="361950" cy="3586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b="1" dirty="0">
                  <a:solidFill>
                    <a:schemeClr val="tx1"/>
                  </a:solidFill>
                </a:rPr>
                <a:t> </a:t>
              </a:r>
              <a:endParaRPr lang="el-GR" altLang="zh-CN" sz="800" b="1" dirty="0">
                <a:solidFill>
                  <a:schemeClr val="tx1"/>
                </a:solidFill>
              </a:endParaRPr>
            </a:p>
          </p:txBody>
        </p:sp>
        <p:sp>
          <p:nvSpPr>
            <p:cNvPr id="93" name="矩形 92"/>
            <p:cNvSpPr/>
            <p:nvPr/>
          </p:nvSpPr>
          <p:spPr>
            <a:xfrm>
              <a:off x="3214123" y="1693532"/>
              <a:ext cx="441146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/>
                <a:t> </a:t>
              </a:r>
              <a:r>
                <a:rPr lang="en-US" altLang="zh-CN" sz="800" b="1" dirty="0"/>
                <a:t>CCL3</a:t>
              </a:r>
              <a:endParaRPr lang="el-GR" altLang="zh-CN" sz="800" b="1" dirty="0"/>
            </a:p>
            <a:p>
              <a:endParaRPr lang="el-GR" altLang="zh-CN" sz="800" b="1" dirty="0"/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3773328" y="1092482"/>
            <a:ext cx="1619674" cy="1446962"/>
            <a:chOff x="9631678" y="643095"/>
            <a:chExt cx="1619674" cy="1446962"/>
          </a:xfrm>
          <a:solidFill>
            <a:srgbClr val="FF0000">
              <a:alpha val="44000"/>
            </a:srgbClr>
          </a:solidFill>
          <a:effectLst>
            <a:reflection endPos="0" dist="50800" dir="5400000" sy="-100000" algn="bl" rotWithShape="0"/>
          </a:effectLst>
        </p:grpSpPr>
        <p:sp>
          <p:nvSpPr>
            <p:cNvPr id="101" name="椭圆 100"/>
            <p:cNvSpPr/>
            <p:nvPr/>
          </p:nvSpPr>
          <p:spPr>
            <a:xfrm>
              <a:off x="9716755" y="643095"/>
              <a:ext cx="1487156" cy="1446962"/>
            </a:xfrm>
            <a:prstGeom prst="ellipse">
              <a:avLst/>
            </a:prstGeom>
            <a:solidFill>
              <a:srgbClr val="9900CC"/>
            </a:solidFill>
            <a:ln>
              <a:solidFill>
                <a:srgbClr val="99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文本框 35"/>
            <p:cNvSpPr txBox="1"/>
            <p:nvPr/>
          </p:nvSpPr>
          <p:spPr>
            <a:xfrm>
              <a:off x="9631678" y="1148464"/>
              <a:ext cx="16196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</a:rPr>
                <a:t>Myeloma cell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215</Words>
  <Application>Microsoft Office PowerPoint</Application>
  <PresentationFormat>宽屏</PresentationFormat>
  <Paragraphs>109</Paragraphs>
  <Slides>6</Slides>
  <Notes>3</Notes>
  <HiddenSlides>0</HiddenSlides>
  <MMClips>0</MMClips>
  <ScaleCrop>false</ScaleCrop>
  <HeadingPairs>
    <vt:vector size="8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Office 主题</vt:lpstr>
      <vt:lpstr>Prism 6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bone marrow microenvironment of multiple myeloma suppressed hematopoietic stem cells differentiation and promote myeloma related anemia by CCL3 upregulation</dc:title>
  <dc:creator>TUTU</dc:creator>
  <cp:lastModifiedBy>TUTU</cp:lastModifiedBy>
  <cp:revision>547</cp:revision>
  <cp:lastPrinted>2020-07-11T02:04:00Z</cp:lastPrinted>
  <dcterms:created xsi:type="dcterms:W3CDTF">2019-03-11T01:20:00Z</dcterms:created>
  <dcterms:modified xsi:type="dcterms:W3CDTF">2020-10-08T12:06:07Z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2052-11.1.0.9999</vt:lpwstr>
  </property>
</Properties>
</file>