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6C-40E1-808E-157E38881386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6C-40E1-808E-157E38881386}"/>
              </c:ext>
            </c:extLst>
          </c:dPt>
          <c:val>
            <c:numRef>
              <c:f>Planilha1!$D$4:$E$4</c:f>
              <c:numCache>
                <c:formatCode>General</c:formatCode>
                <c:ptCount val="2"/>
                <c:pt idx="0">
                  <c:v>870</c:v>
                </c:pt>
                <c:pt idx="1">
                  <c:v>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6C-40E1-808E-157E388813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5F1DA5-6730-4F5F-93C4-77A930A70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E48E2B-830C-4472-8946-9F30B2CF5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44D66A-FA5A-4406-ABFD-908D0DCB5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0C0D89-DBC3-480C-8F61-0CBEE42E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75A3E9-F5F7-4AD0-A86D-A4C72F98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09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B4A1A5-BB2C-4CF8-A607-6307C8B2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9BAFC21-63F2-49D2-B4A7-50882FFF3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398B68-E190-4AD2-A4B5-76555CF59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66A848-1DE1-4A59-879F-8E64F0F6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F13CF3-1F0B-48DD-92EA-DE9EB105F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488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4A3B21-B5D0-4BDE-BA9B-A2CD4B76D1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31611F-FD4E-4E9C-BFF9-3F0834EA7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EEB471-DE3E-4CF1-B45E-64ED970A1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E6F189-CC90-4A0E-9442-A260AA3FC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B7C8AB-6604-44C2-ABD9-6C5F5F3A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267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C0C63-2328-4424-9418-4DBA63748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9E6040-1273-415A-982D-959947BD3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86EAC8-A2DD-476F-8C50-AE2D607E3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06B69F-E510-4613-BA09-DE21F7096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64B782-97B3-4C07-ACFA-4FD9223EC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5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FC796A-DA55-439D-B359-3D035A82D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BC77ED1-D9C4-4F50-898E-59F8B4BA1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238A8D-2012-46F2-A94E-C20279A1C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5E5BCE-FE24-4C4D-8865-07B26667C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E8EBBF-E641-43EE-85F4-44AF17ACE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14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6966E-B759-4724-817B-EE6EC2DAA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5614B8-F358-43D1-AD78-C8CE4C635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ED25835-7B9A-4A87-A96D-6CB6FD3D21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AFF747-D6F0-4E82-98B9-F815ADA5E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E07C56A-F30C-486D-BF77-1F32C1945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ECF534-E91E-4A86-8928-8C29D1F5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544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23ECF-358B-444F-99AB-C257ADB3C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C209A78-404B-49C4-90E4-F6395FE01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1D3FA80-A935-48EE-83FE-C06F14BA2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9D5FF58-E51E-464B-9FEE-884941BD0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21900EB-A309-4289-8CB8-AFC92BF74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9B0320E-C2BB-4B9B-9AD2-9E11CDAD8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AA88AF2-E5C5-4E2E-BB81-490BF274C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B90B1CD-F066-44E6-ADF8-168C7648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69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26894B-1D2D-4037-97F6-B873C586D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29B3D61-3B09-408F-A6B3-F4E915C60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072ACD4-552D-423A-B375-C04B46E01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2CFB5BD-DBEC-4C00-81C9-9892FBAA1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50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BBBF96-6E36-4A37-86DF-A1D10C130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CA6C2FC-FE4B-4A0D-9C88-6B2844A56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9B11236-9935-4B3C-8C36-1F272BEA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901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A00D71-22D4-4A0A-A19E-970D9A0CE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9B9794-EA35-4008-805B-54248218B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7952877-30F0-4C8E-A8EF-EFC93CF23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CC71A8-B333-4B6F-877C-DAA544AF8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45B7933-885E-43AE-A1D7-B53977EC5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1511A0-657F-4EB3-A604-FA1F7F7E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02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D928C3-7068-4EB0-A021-8BF93AB2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B8A134F-C5FA-46BE-ACFA-912645D444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B577788-3E48-4733-A4FB-B351C4547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78A2E0-F963-4350-BC8A-50369C8FA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201BD10-B005-463F-B4FC-556D6E873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7C4B58-2556-40CE-901E-84781E013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80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C027282-6B88-4243-A7ED-1E20EFAEA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D6DFD4-4DE1-4F00-BB6A-2C5BB6B5A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818168-1CFF-4F55-942C-8C2774FB58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DFAC5-A838-4A81-A791-F3D0608E0BEE}" type="datetimeFigureOut">
              <a:rPr lang="pt-BR" smtClean="0"/>
              <a:t>05/05/2021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9604D7-2AB2-4517-A339-BD372BED42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66C840-DAAD-4E3B-ACE6-9C44A87C32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40C75-F986-45AE-A7DD-D2271E615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342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tângulo: Cantos Arredondados 58">
            <a:extLst>
              <a:ext uri="{FF2B5EF4-FFF2-40B4-BE49-F238E27FC236}">
                <a16:creationId xmlns:a16="http://schemas.microsoft.com/office/drawing/2014/main" id="{3E34B99C-6030-45FD-AA43-803838AAB421}"/>
              </a:ext>
            </a:extLst>
          </p:cNvPr>
          <p:cNvSpPr/>
          <p:nvPr/>
        </p:nvSpPr>
        <p:spPr>
          <a:xfrm>
            <a:off x="8088743" y="3844174"/>
            <a:ext cx="3957847" cy="85663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id="{0F3B6CDD-F412-48E9-B7C3-7AF1FF502055}"/>
              </a:ext>
            </a:extLst>
          </p:cNvPr>
          <p:cNvSpPr/>
          <p:nvPr/>
        </p:nvSpPr>
        <p:spPr>
          <a:xfrm>
            <a:off x="8088744" y="4772614"/>
            <a:ext cx="4019945" cy="17388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607B8B27-7792-4870-AE4B-3FA93D57FF94}"/>
              </a:ext>
            </a:extLst>
          </p:cNvPr>
          <p:cNvSpPr/>
          <p:nvPr/>
        </p:nvSpPr>
        <p:spPr>
          <a:xfrm>
            <a:off x="417401" y="1755233"/>
            <a:ext cx="3928929" cy="119117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4F7F5E1-9C5C-4501-AB27-E29890A5B1A6}"/>
              </a:ext>
            </a:extLst>
          </p:cNvPr>
          <p:cNvSpPr/>
          <p:nvPr/>
        </p:nvSpPr>
        <p:spPr>
          <a:xfrm>
            <a:off x="8282984" y="1719317"/>
            <a:ext cx="3667678" cy="122708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662B363A-5279-43B9-913F-03B5299F13F8}"/>
              </a:ext>
            </a:extLst>
          </p:cNvPr>
          <p:cNvSpPr/>
          <p:nvPr/>
        </p:nvSpPr>
        <p:spPr>
          <a:xfrm>
            <a:off x="4506352" y="1719317"/>
            <a:ext cx="3696746" cy="122708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65C6891-E2BC-46C6-9953-97BBB3B86ECC}"/>
              </a:ext>
            </a:extLst>
          </p:cNvPr>
          <p:cNvSpPr txBox="1"/>
          <p:nvPr/>
        </p:nvSpPr>
        <p:spPr>
          <a:xfrm>
            <a:off x="9111415" y="2394921"/>
            <a:ext cx="33079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err="1"/>
              <a:t>Outcome</a:t>
            </a:r>
            <a:r>
              <a:rPr lang="pt-BR" sz="1600" b="1" dirty="0"/>
              <a:t>: Death </a:t>
            </a:r>
            <a:r>
              <a:rPr lang="pt-BR" sz="1600" b="1" dirty="0" err="1"/>
              <a:t>in-hospital</a:t>
            </a:r>
            <a:endParaRPr lang="pt-BR" sz="1600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D265C02-81B1-4136-B3A8-D2F49E4BAD56}"/>
              </a:ext>
            </a:extLst>
          </p:cNvPr>
          <p:cNvSpPr txBox="1"/>
          <p:nvPr/>
        </p:nvSpPr>
        <p:spPr>
          <a:xfrm>
            <a:off x="0" y="0"/>
            <a:ext cx="12192000" cy="117346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eta: Pentágono 12">
            <a:extLst>
              <a:ext uri="{FF2B5EF4-FFF2-40B4-BE49-F238E27FC236}">
                <a16:creationId xmlns:a16="http://schemas.microsoft.com/office/drawing/2014/main" id="{1C83E7D7-94D4-4BBC-85EB-CF5AB992D1BA}"/>
              </a:ext>
            </a:extLst>
          </p:cNvPr>
          <p:cNvSpPr/>
          <p:nvPr/>
        </p:nvSpPr>
        <p:spPr>
          <a:xfrm>
            <a:off x="0" y="1320668"/>
            <a:ext cx="12108690" cy="324142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err="1">
                <a:effectLst/>
                <a:latin typeface="Calibri" panose="020F0502020204030204" pitchFamily="34" charset="0"/>
                <a:ea typeface="TimesNewRomanPSMT"/>
              </a:rPr>
              <a:t>Latin</a:t>
            </a:r>
            <a:r>
              <a:rPr lang="pt-BR" sz="2000" b="1" dirty="0">
                <a:effectLst/>
                <a:latin typeface="Calibri" panose="020F0502020204030204" pitchFamily="34" charset="0"/>
                <a:ea typeface="TimesNewRomanPSMT"/>
              </a:rPr>
              <a:t> </a:t>
            </a:r>
            <a:r>
              <a:rPr lang="pt-BR" sz="2000" b="1" dirty="0" err="1">
                <a:effectLst/>
                <a:latin typeface="Calibri" panose="020F0502020204030204" pitchFamily="34" charset="0"/>
                <a:ea typeface="TimesNewRomanPSMT"/>
              </a:rPr>
              <a:t>America</a:t>
            </a:r>
            <a:r>
              <a:rPr lang="pt-BR" sz="2000" b="1" dirty="0">
                <a:effectLst/>
                <a:latin typeface="Calibri" panose="020F0502020204030204" pitchFamily="34" charset="0"/>
                <a:ea typeface="TimesNewRomanPSMT"/>
              </a:rPr>
              <a:t> COVID-AKI Register</a:t>
            </a:r>
            <a:endParaRPr lang="pt-BR" sz="20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77E6C02-2E1C-4C92-A7CB-3B1BB931E474}"/>
              </a:ext>
            </a:extLst>
          </p:cNvPr>
          <p:cNvSpPr txBox="1"/>
          <p:nvPr/>
        </p:nvSpPr>
        <p:spPr>
          <a:xfrm>
            <a:off x="1477620" y="2069218"/>
            <a:ext cx="2824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870 AKI </a:t>
            </a:r>
            <a:r>
              <a:rPr lang="pt-BR" sz="1600" b="1" dirty="0" err="1"/>
              <a:t>patients</a:t>
            </a:r>
            <a:r>
              <a:rPr lang="pt-BR" sz="1600" b="1" dirty="0"/>
              <a:t> </a:t>
            </a:r>
            <a:r>
              <a:rPr lang="pt-BR" sz="1600" b="1" dirty="0" err="1"/>
              <a:t>with</a:t>
            </a:r>
            <a:r>
              <a:rPr lang="pt-BR" sz="1600" b="1" dirty="0"/>
              <a:t> </a:t>
            </a:r>
            <a:r>
              <a:rPr lang="pt-BR" sz="1600" b="1" dirty="0" err="1"/>
              <a:t>confirmed</a:t>
            </a:r>
            <a:r>
              <a:rPr lang="pt-BR" sz="1600" b="1" dirty="0"/>
              <a:t> COVID-19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1E4561B-B92A-42AF-AF47-72B526FE04B8}"/>
              </a:ext>
            </a:extLst>
          </p:cNvPr>
          <p:cNvSpPr txBox="1"/>
          <p:nvPr/>
        </p:nvSpPr>
        <p:spPr>
          <a:xfrm>
            <a:off x="5656907" y="2105118"/>
            <a:ext cx="23475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57 cities in 12 countries from Latin America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pt-BR" sz="1400" b="1" dirty="0">
              <a:solidFill>
                <a:srgbClr val="002060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3B8C9A5-2E78-4256-B942-71BC61676456}"/>
              </a:ext>
            </a:extLst>
          </p:cNvPr>
          <p:cNvSpPr txBox="1"/>
          <p:nvPr/>
        </p:nvSpPr>
        <p:spPr>
          <a:xfrm>
            <a:off x="6848667" y="6602091"/>
            <a:ext cx="6437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Model accuracy in a validation cohort</a:t>
            </a:r>
            <a:r>
              <a:rPr lang="pt-BR" sz="1200" b="1" dirty="0"/>
              <a:t>: AUC ROC 0.821 [0.75-0.88]</a:t>
            </a:r>
          </a:p>
        </p:txBody>
      </p:sp>
      <p:sp>
        <p:nvSpPr>
          <p:cNvPr id="30" name="Seta: Pentágono 29">
            <a:extLst>
              <a:ext uri="{FF2B5EF4-FFF2-40B4-BE49-F238E27FC236}">
                <a16:creationId xmlns:a16="http://schemas.microsoft.com/office/drawing/2014/main" id="{B1069C0E-2BC6-4801-91A4-C160DDC5BE2D}"/>
              </a:ext>
            </a:extLst>
          </p:cNvPr>
          <p:cNvSpPr/>
          <p:nvPr/>
        </p:nvSpPr>
        <p:spPr>
          <a:xfrm>
            <a:off x="8088743" y="3461741"/>
            <a:ext cx="4019945" cy="324142"/>
          </a:xfrm>
          <a:prstGeom prst="homePlat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Score-Based Prediction </a:t>
            </a:r>
            <a:endParaRPr lang="pt-BR" dirty="0"/>
          </a:p>
        </p:txBody>
      </p:sp>
      <p:pic>
        <p:nvPicPr>
          <p:cNvPr id="1026" name="Picture 2" descr="Check out Machine Learning icon created by Angela | Machine learning, Free  icons, Proje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233" y="5471297"/>
            <a:ext cx="924925" cy="92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167712" y="5396455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&gt; 0.5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9174798" y="5890955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&lt; 0.5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8215515" y="4813148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/>
              <a:t>MODEL</a:t>
            </a:r>
          </a:p>
          <a:p>
            <a:pPr algn="ctr"/>
            <a:r>
              <a:rPr lang="pt-BR" sz="1600" b="1" dirty="0"/>
              <a:t> score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9673939" y="4748008"/>
            <a:ext cx="1115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err="1"/>
              <a:t>Probability</a:t>
            </a:r>
            <a:endParaRPr lang="pt-BR" sz="1600" b="1" dirty="0"/>
          </a:p>
          <a:p>
            <a:pPr algn="ctr"/>
            <a:r>
              <a:rPr lang="pt-BR" sz="1600" b="1" dirty="0"/>
              <a:t> Death</a:t>
            </a:r>
          </a:p>
        </p:txBody>
      </p:sp>
      <p:sp>
        <p:nvSpPr>
          <p:cNvPr id="37" name="Seta: Pentágono 36">
            <a:extLst>
              <a:ext uri="{FF2B5EF4-FFF2-40B4-BE49-F238E27FC236}">
                <a16:creationId xmlns:a16="http://schemas.microsoft.com/office/drawing/2014/main" id="{7F1C7A22-B57D-4DA9-ACED-C99064D8D740}"/>
              </a:ext>
            </a:extLst>
          </p:cNvPr>
          <p:cNvSpPr/>
          <p:nvPr/>
        </p:nvSpPr>
        <p:spPr>
          <a:xfrm>
            <a:off x="20827" y="3073660"/>
            <a:ext cx="12150345" cy="324142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AKI-COV score: </a:t>
            </a:r>
            <a:r>
              <a:rPr lang="pt-BR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COVID-19 </a:t>
            </a:r>
            <a:r>
              <a:rPr lang="pt-BR" sz="18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pt-BR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stratification</a:t>
            </a:r>
            <a:r>
              <a:rPr lang="pt-BR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among</a:t>
            </a:r>
            <a:r>
              <a:rPr lang="pt-BR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AKI </a:t>
            </a:r>
            <a:r>
              <a:rPr lang="pt-BR" sz="18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endParaRPr lang="pt-BR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DB0CDC5-F849-43D4-BA3F-7F621A390162}"/>
              </a:ext>
            </a:extLst>
          </p:cNvPr>
          <p:cNvSpPr txBox="1"/>
          <p:nvPr/>
        </p:nvSpPr>
        <p:spPr>
          <a:xfrm>
            <a:off x="-11240" y="217482"/>
            <a:ext cx="7994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pt-BR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pt-BR" sz="20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prediction</a:t>
            </a:r>
            <a:r>
              <a:rPr lang="pt-BR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score for COVID-19 </a:t>
            </a:r>
            <a:r>
              <a:rPr lang="pt-BR" sz="20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associated</a:t>
            </a:r>
            <a:r>
              <a:rPr lang="pt-BR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mortality</a:t>
            </a:r>
            <a:r>
              <a:rPr lang="pt-BR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AKI </a:t>
            </a:r>
            <a:r>
              <a:rPr lang="pt-BR" sz="20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endParaRPr lang="pt-BR" sz="2000" dirty="0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1AC42C3-8FAB-4CFD-9A36-FCF42890C997}"/>
              </a:ext>
            </a:extLst>
          </p:cNvPr>
          <p:cNvSpPr/>
          <p:nvPr/>
        </p:nvSpPr>
        <p:spPr>
          <a:xfrm>
            <a:off x="330091" y="3892508"/>
            <a:ext cx="4664037" cy="43690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260169C7-F946-4E14-A599-43EBBDCEBE9F}"/>
              </a:ext>
            </a:extLst>
          </p:cNvPr>
          <p:cNvSpPr/>
          <p:nvPr/>
        </p:nvSpPr>
        <p:spPr>
          <a:xfrm>
            <a:off x="330092" y="4333180"/>
            <a:ext cx="4664036" cy="4369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FCEA1052-602B-4228-B843-2047C3E4EAF6}"/>
              </a:ext>
            </a:extLst>
          </p:cNvPr>
          <p:cNvSpPr/>
          <p:nvPr/>
        </p:nvSpPr>
        <p:spPr>
          <a:xfrm>
            <a:off x="330092" y="4770084"/>
            <a:ext cx="4664036" cy="43690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33DD96D7-8377-46E2-8892-E5EF2C956670}"/>
              </a:ext>
            </a:extLst>
          </p:cNvPr>
          <p:cNvSpPr/>
          <p:nvPr/>
        </p:nvSpPr>
        <p:spPr>
          <a:xfrm>
            <a:off x="330092" y="5221757"/>
            <a:ext cx="4664036" cy="4369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EE4757F-8AA4-4AF9-A595-BBFD9EF33764}"/>
              </a:ext>
            </a:extLst>
          </p:cNvPr>
          <p:cNvSpPr txBox="1"/>
          <p:nvPr/>
        </p:nvSpPr>
        <p:spPr>
          <a:xfrm>
            <a:off x="1485795" y="3476077"/>
            <a:ext cx="2077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Predictors</a:t>
            </a:r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Available</a:t>
            </a:r>
            <a:endParaRPr lang="pt-BR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3E59F54C-47B4-48EB-953E-317F425BE30D}"/>
              </a:ext>
            </a:extLst>
          </p:cNvPr>
          <p:cNvSpPr txBox="1"/>
          <p:nvPr/>
        </p:nvSpPr>
        <p:spPr>
          <a:xfrm>
            <a:off x="367635" y="5268296"/>
            <a:ext cx="1948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/>
              <a:t>Laboratory</a:t>
            </a:r>
            <a:r>
              <a:rPr lang="pt-BR" b="1" dirty="0"/>
              <a:t> </a:t>
            </a:r>
            <a:r>
              <a:rPr lang="pt-BR" b="1" dirty="0" err="1"/>
              <a:t>Exams</a:t>
            </a:r>
            <a:r>
              <a:rPr lang="pt-BR" b="1" dirty="0"/>
              <a:t>: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F241792-4B68-4323-B7F9-43C8DF01EA98}"/>
              </a:ext>
            </a:extLst>
          </p:cNvPr>
          <p:cNvSpPr txBox="1"/>
          <p:nvPr/>
        </p:nvSpPr>
        <p:spPr>
          <a:xfrm>
            <a:off x="315505" y="4800585"/>
            <a:ext cx="2476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/>
              <a:t>Condition</a:t>
            </a:r>
            <a:r>
              <a:rPr lang="pt-BR" b="1" dirty="0" smtClean="0"/>
              <a:t> </a:t>
            </a:r>
            <a:r>
              <a:rPr lang="pt-BR" b="1" dirty="0" err="1"/>
              <a:t>at</a:t>
            </a:r>
            <a:r>
              <a:rPr lang="pt-BR" b="1" dirty="0"/>
              <a:t> </a:t>
            </a:r>
            <a:r>
              <a:rPr lang="pt-BR" b="1" dirty="0" err="1"/>
              <a:t>Admission</a:t>
            </a:r>
            <a:r>
              <a:rPr lang="pt-BR" sz="2000" b="1" dirty="0"/>
              <a:t>: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8BD2851D-EC15-4CC4-A268-D5308688302C}"/>
              </a:ext>
            </a:extLst>
          </p:cNvPr>
          <p:cNvSpPr txBox="1"/>
          <p:nvPr/>
        </p:nvSpPr>
        <p:spPr>
          <a:xfrm>
            <a:off x="2385930" y="5317409"/>
            <a:ext cx="1711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AST; WBC; </a:t>
            </a:r>
            <a:r>
              <a:rPr lang="pt-BR" sz="1400" dirty="0" err="1"/>
              <a:t>creatinine</a:t>
            </a:r>
            <a:endParaRPr lang="pt-BR" sz="14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3A777E58-53DC-4590-9ED9-62023821CB91}"/>
              </a:ext>
            </a:extLst>
          </p:cNvPr>
          <p:cNvSpPr txBox="1"/>
          <p:nvPr/>
        </p:nvSpPr>
        <p:spPr>
          <a:xfrm>
            <a:off x="2329160" y="4413132"/>
            <a:ext cx="19097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/>
              <a:t>Hypertesion</a:t>
            </a:r>
            <a:r>
              <a:rPr lang="pt-BR" sz="1200" dirty="0"/>
              <a:t>; </a:t>
            </a:r>
            <a:r>
              <a:rPr lang="pt-BR" sz="1200" dirty="0" err="1"/>
              <a:t>Dehydratation</a:t>
            </a:r>
            <a:endParaRPr lang="pt-BR" sz="1200" dirty="0"/>
          </a:p>
        </p:txBody>
      </p:sp>
      <p:sp>
        <p:nvSpPr>
          <p:cNvPr id="51" name="Retângulo: Cantos Arredondados 50">
            <a:extLst>
              <a:ext uri="{FF2B5EF4-FFF2-40B4-BE49-F238E27FC236}">
                <a16:creationId xmlns:a16="http://schemas.microsoft.com/office/drawing/2014/main" id="{F684F844-B8D1-4B98-AABC-C58DF2811553}"/>
              </a:ext>
            </a:extLst>
          </p:cNvPr>
          <p:cNvSpPr/>
          <p:nvPr/>
        </p:nvSpPr>
        <p:spPr>
          <a:xfrm>
            <a:off x="330092" y="5655862"/>
            <a:ext cx="4664036" cy="43690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DC02D19A-2A3B-47B8-A16E-576079140172}"/>
              </a:ext>
            </a:extLst>
          </p:cNvPr>
          <p:cNvSpPr txBox="1"/>
          <p:nvPr/>
        </p:nvSpPr>
        <p:spPr>
          <a:xfrm>
            <a:off x="367635" y="3920236"/>
            <a:ext cx="1519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/>
              <a:t>Demographic</a:t>
            </a:r>
            <a:r>
              <a:rPr lang="pt-BR" b="1" dirty="0"/>
              <a:t>: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D02888EC-F7C8-47B0-A69D-40F5267B65F7}"/>
              </a:ext>
            </a:extLst>
          </p:cNvPr>
          <p:cNvSpPr txBox="1"/>
          <p:nvPr/>
        </p:nvSpPr>
        <p:spPr>
          <a:xfrm>
            <a:off x="2317529" y="3982399"/>
            <a:ext cx="11871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Age; male sex</a:t>
            </a: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27D3F5C5-0837-451E-96BA-3C8038C93E3D}"/>
              </a:ext>
            </a:extLst>
          </p:cNvPr>
          <p:cNvSpPr/>
          <p:nvPr/>
        </p:nvSpPr>
        <p:spPr>
          <a:xfrm>
            <a:off x="5156199" y="3864731"/>
            <a:ext cx="2847997" cy="140356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0A63B899-1601-41B1-9EC3-4E42C9150C62}"/>
              </a:ext>
            </a:extLst>
          </p:cNvPr>
          <p:cNvSpPr txBox="1"/>
          <p:nvPr/>
        </p:nvSpPr>
        <p:spPr>
          <a:xfrm>
            <a:off x="6136652" y="3854698"/>
            <a:ext cx="1430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err="1"/>
              <a:t>Mild</a:t>
            </a:r>
            <a:endParaRPr lang="pt-BR" sz="1600" b="1" dirty="0"/>
          </a:p>
          <a:p>
            <a:r>
              <a:rPr lang="pt-BR" sz="1200" dirty="0"/>
              <a:t>(</a:t>
            </a:r>
            <a:r>
              <a:rPr lang="pt-BR" sz="1200" dirty="0" err="1"/>
              <a:t>conventional</a:t>
            </a:r>
            <a:r>
              <a:rPr lang="pt-BR" sz="1200" dirty="0"/>
              <a:t> </a:t>
            </a:r>
            <a:r>
              <a:rPr lang="pt-BR" sz="1200" dirty="0" err="1"/>
              <a:t>ward</a:t>
            </a:r>
            <a:r>
              <a:rPr lang="pt-BR" sz="1200" dirty="0"/>
              <a:t>)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37F22417-54CA-44E9-9CFB-1E846D6F05F6}"/>
              </a:ext>
            </a:extLst>
          </p:cNvPr>
          <p:cNvSpPr txBox="1"/>
          <p:nvPr/>
        </p:nvSpPr>
        <p:spPr>
          <a:xfrm>
            <a:off x="5383790" y="4768432"/>
            <a:ext cx="1059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err="1"/>
              <a:t>Moderate</a:t>
            </a:r>
            <a:endParaRPr lang="pt-BR" sz="1600" b="1" dirty="0"/>
          </a:p>
          <a:p>
            <a:r>
              <a:rPr lang="pt-BR" sz="1200" dirty="0"/>
              <a:t>(</a:t>
            </a:r>
            <a:r>
              <a:rPr lang="pt-BR" sz="1200" dirty="0" err="1"/>
              <a:t>need</a:t>
            </a:r>
            <a:r>
              <a:rPr lang="pt-BR" sz="1200" dirty="0"/>
              <a:t> </a:t>
            </a:r>
            <a:r>
              <a:rPr lang="pt-BR" sz="1200" dirty="0" err="1"/>
              <a:t>Oxigen</a:t>
            </a:r>
            <a:r>
              <a:rPr lang="pt-BR" sz="1200" dirty="0"/>
              <a:t>)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246C9102-1825-401D-AFC4-DFEAA77533B9}"/>
              </a:ext>
            </a:extLst>
          </p:cNvPr>
          <p:cNvSpPr txBox="1"/>
          <p:nvPr/>
        </p:nvSpPr>
        <p:spPr>
          <a:xfrm>
            <a:off x="8140762" y="3871564"/>
            <a:ext cx="38098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The model </a:t>
            </a:r>
            <a:r>
              <a:rPr lang="pt-BR" sz="1400" b="1" dirty="0" err="1"/>
              <a:t>may</a:t>
            </a:r>
            <a:r>
              <a:rPr lang="pt-BR" sz="1400" b="1" dirty="0"/>
              <a:t> </a:t>
            </a:r>
            <a:r>
              <a:rPr lang="pt-BR" sz="1400" b="1" dirty="0" err="1"/>
              <a:t>assist</a:t>
            </a:r>
            <a:r>
              <a:rPr lang="pt-BR" sz="1400" b="1" dirty="0"/>
              <a:t> in </a:t>
            </a:r>
            <a:r>
              <a:rPr lang="pt-BR" sz="1400" b="1" dirty="0" err="1"/>
              <a:t>identifying</a:t>
            </a:r>
            <a:r>
              <a:rPr lang="pt-BR" sz="1400" b="1" dirty="0"/>
              <a:t> </a:t>
            </a:r>
            <a:r>
              <a:rPr lang="pt-BR" sz="1400" b="1" dirty="0" err="1"/>
              <a:t>hospitalized</a:t>
            </a:r>
            <a:r>
              <a:rPr lang="pt-BR" sz="1400" b="1" dirty="0"/>
              <a:t> AKI COVID-19 </a:t>
            </a:r>
            <a:r>
              <a:rPr lang="pt-BR" sz="1400" b="1" dirty="0" err="1"/>
              <a:t>patients</a:t>
            </a:r>
            <a:r>
              <a:rPr lang="pt-BR" sz="1400" b="1" dirty="0"/>
              <a:t> </a:t>
            </a:r>
            <a:r>
              <a:rPr lang="pt-BR" sz="1400" b="1" dirty="0" err="1"/>
              <a:t>that</a:t>
            </a:r>
            <a:r>
              <a:rPr lang="pt-BR" sz="1400" b="1" dirty="0"/>
              <a:t> </a:t>
            </a:r>
            <a:r>
              <a:rPr lang="pt-BR" sz="1400" b="1" dirty="0" err="1"/>
              <a:t>may</a:t>
            </a:r>
            <a:r>
              <a:rPr lang="pt-BR" sz="1400" b="1" dirty="0"/>
              <a:t> require more </a:t>
            </a:r>
            <a:r>
              <a:rPr lang="pt-BR" sz="1400" b="1" dirty="0" err="1"/>
              <a:t>intensive</a:t>
            </a:r>
            <a:r>
              <a:rPr lang="pt-BR" sz="1400" b="1" dirty="0"/>
              <a:t> </a:t>
            </a:r>
            <a:r>
              <a:rPr lang="pt-BR" sz="1400" b="1" dirty="0" err="1"/>
              <a:t>monitoring</a:t>
            </a:r>
            <a:endParaRPr lang="pt-BR" sz="1400" b="1" dirty="0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CBA7F4D3-93A1-47A6-BC7A-2BA201A2A7AA}"/>
              </a:ext>
            </a:extLst>
          </p:cNvPr>
          <p:cNvSpPr txBox="1"/>
          <p:nvPr/>
        </p:nvSpPr>
        <p:spPr>
          <a:xfrm>
            <a:off x="9174798" y="1993620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62.5% </a:t>
            </a:r>
            <a:r>
              <a:rPr lang="pt-BR" sz="1400" b="1" dirty="0" err="1"/>
              <a:t>progressed</a:t>
            </a:r>
            <a:r>
              <a:rPr lang="pt-BR" sz="1400" b="1" dirty="0"/>
              <a:t> </a:t>
            </a:r>
            <a:r>
              <a:rPr lang="pt-BR" sz="1400" b="1" dirty="0" err="1"/>
              <a:t>to</a:t>
            </a:r>
            <a:r>
              <a:rPr lang="pt-BR" sz="1400" b="1" dirty="0"/>
              <a:t> death</a:t>
            </a:r>
            <a:r>
              <a:rPr lang="pt-BR" b="1" dirty="0"/>
              <a:t>	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B906D84F-285D-4DE4-9072-A0A896621641}"/>
              </a:ext>
            </a:extLst>
          </p:cNvPr>
          <p:cNvSpPr txBox="1"/>
          <p:nvPr/>
        </p:nvSpPr>
        <p:spPr>
          <a:xfrm>
            <a:off x="7558009" y="214891"/>
            <a:ext cx="32335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SCAN </a:t>
            </a:r>
            <a:r>
              <a:rPr lang="pt-BR" sz="1400" dirty="0" err="1">
                <a:solidFill>
                  <a:schemeClr val="bg1"/>
                </a:solidFill>
              </a:rPr>
              <a:t>to</a:t>
            </a:r>
            <a:r>
              <a:rPr lang="pt-BR" sz="1400" dirty="0">
                <a:solidFill>
                  <a:schemeClr val="bg1"/>
                </a:solidFill>
              </a:rPr>
              <a:t> use </a:t>
            </a:r>
            <a:r>
              <a:rPr lang="pt-BR" sz="1400" dirty="0" err="1">
                <a:solidFill>
                  <a:schemeClr val="bg1"/>
                </a:solidFill>
              </a:rPr>
              <a:t>the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dirty="0" err="1">
                <a:solidFill>
                  <a:schemeClr val="bg1"/>
                </a:solidFill>
              </a:rPr>
              <a:t>calculator</a:t>
            </a:r>
            <a:endParaRPr lang="pt-BR" sz="1400" dirty="0">
              <a:solidFill>
                <a:schemeClr val="bg1"/>
              </a:solidFill>
            </a:endParaRPr>
          </a:p>
          <a:p>
            <a:pPr algn="ctr"/>
            <a:r>
              <a:rPr lang="pt-BR" sz="1400" dirty="0" err="1">
                <a:solidFill>
                  <a:schemeClr val="bg1"/>
                </a:solidFill>
              </a:rPr>
              <a:t>or</a:t>
            </a:r>
            <a:r>
              <a:rPr lang="pt-BR" sz="1400" dirty="0">
                <a:solidFill>
                  <a:schemeClr val="bg1"/>
                </a:solidFill>
              </a:rPr>
              <a:t> use</a:t>
            </a:r>
          </a:p>
          <a:p>
            <a:pPr algn="ctr"/>
            <a:r>
              <a:rPr lang="pt-BR" sz="1100" dirty="0">
                <a:solidFill>
                  <a:schemeClr val="bg1"/>
                </a:solidFill>
              </a:rPr>
              <a:t>https://covidmodels.shinyapps.io/covid_aki_app/</a:t>
            </a:r>
          </a:p>
          <a:p>
            <a:endParaRPr lang="pt-BR" sz="1100" dirty="0">
              <a:solidFill>
                <a:schemeClr val="bg1"/>
              </a:solidFill>
            </a:endParaRPr>
          </a:p>
          <a:p>
            <a:endParaRPr lang="pt-BR" sz="1400" dirty="0">
              <a:solidFill>
                <a:schemeClr val="bg1"/>
              </a:solidFill>
            </a:endParaRPr>
          </a:p>
        </p:txBody>
      </p:sp>
      <p:pic>
        <p:nvPicPr>
          <p:cNvPr id="3" name="Imagem 2" descr="Código QR&#10;&#10;Descrição gerada automaticamente">
            <a:extLst>
              <a:ext uri="{FF2B5EF4-FFF2-40B4-BE49-F238E27FC236}">
                <a16:creationId xmlns:a16="http://schemas.microsoft.com/office/drawing/2014/main" id="{488954E3-C273-48AC-ADCC-8B0BFFA79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518" y="14142"/>
            <a:ext cx="1469722" cy="1139356"/>
          </a:xfrm>
          <a:prstGeom prst="rect">
            <a:avLst/>
          </a:prstGeom>
        </p:spPr>
      </p:pic>
      <p:pic>
        <p:nvPicPr>
          <p:cNvPr id="64" name="Picture 2" descr="Kidney Failure Icon | Full Size PNG Download | SeekPNG">
            <a:extLst>
              <a:ext uri="{FF2B5EF4-FFF2-40B4-BE49-F238E27FC236}">
                <a16:creationId xmlns:a16="http://schemas.microsoft.com/office/drawing/2014/main" id="{9D06303F-611A-41E4-B5E0-F18251887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04" y="1845265"/>
            <a:ext cx="791254" cy="100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Latin America Icons - Download Free Vector Icons | Noun Project">
            <a:extLst>
              <a:ext uri="{FF2B5EF4-FFF2-40B4-BE49-F238E27FC236}">
                <a16:creationId xmlns:a16="http://schemas.microsoft.com/office/drawing/2014/main" id="{BB3051B2-8D2B-4C03-B813-1847D63F8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236" y="1874349"/>
            <a:ext cx="1331905" cy="9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9" name="Gráfico 68">
            <a:extLst>
              <a:ext uri="{FF2B5EF4-FFF2-40B4-BE49-F238E27FC236}">
                <a16:creationId xmlns:a16="http://schemas.microsoft.com/office/drawing/2014/main" id="{5C08E691-1236-4F51-8EA4-21285D116D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1663256"/>
              </p:ext>
            </p:extLst>
          </p:nvPr>
        </p:nvGraphicFramePr>
        <p:xfrm>
          <a:off x="7727519" y="1745431"/>
          <a:ext cx="2084226" cy="1149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0" name="CaixaDeTexto 69">
            <a:extLst>
              <a:ext uri="{FF2B5EF4-FFF2-40B4-BE49-F238E27FC236}">
                <a16:creationId xmlns:a16="http://schemas.microsoft.com/office/drawing/2014/main" id="{6EB65552-5681-4351-B9FF-51BD835CFC13}"/>
              </a:ext>
            </a:extLst>
          </p:cNvPr>
          <p:cNvSpPr txBox="1"/>
          <p:nvPr/>
        </p:nvSpPr>
        <p:spPr>
          <a:xfrm>
            <a:off x="300362" y="4357140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/>
              <a:t>Comorbidities</a:t>
            </a:r>
            <a:r>
              <a:rPr lang="pt-BR" b="1" dirty="0"/>
              <a:t>: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4F96FEA-33F3-48C0-A405-DDC4AE7B863F}"/>
              </a:ext>
            </a:extLst>
          </p:cNvPr>
          <p:cNvSpPr txBox="1"/>
          <p:nvPr/>
        </p:nvSpPr>
        <p:spPr>
          <a:xfrm>
            <a:off x="2652510" y="4850816"/>
            <a:ext cx="1908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/>
              <a:t>Mild</a:t>
            </a:r>
            <a:r>
              <a:rPr lang="pt-BR" sz="1400" dirty="0"/>
              <a:t>; </a:t>
            </a:r>
            <a:r>
              <a:rPr lang="pt-BR" sz="1400" dirty="0" err="1"/>
              <a:t>Moderate</a:t>
            </a:r>
            <a:r>
              <a:rPr lang="pt-BR" sz="1400" dirty="0"/>
              <a:t>; </a:t>
            </a:r>
            <a:r>
              <a:rPr lang="pt-BR" sz="1400" dirty="0" err="1"/>
              <a:t>Severe</a:t>
            </a:r>
            <a:endParaRPr lang="pt-BR" sz="1400" dirty="0"/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EDF18645-DB19-42C1-AED1-C199F309EC19}"/>
              </a:ext>
            </a:extLst>
          </p:cNvPr>
          <p:cNvSpPr txBox="1"/>
          <p:nvPr/>
        </p:nvSpPr>
        <p:spPr>
          <a:xfrm>
            <a:off x="327772" y="5718005"/>
            <a:ext cx="1394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AKI </a:t>
            </a:r>
            <a:r>
              <a:rPr lang="pt-BR" b="1" dirty="0" err="1"/>
              <a:t>Etiology</a:t>
            </a:r>
            <a:r>
              <a:rPr lang="pt-BR" b="1" dirty="0"/>
              <a:t>: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D78FEF53-25A1-41B8-905A-4A72B7880DC3}"/>
              </a:ext>
            </a:extLst>
          </p:cNvPr>
          <p:cNvSpPr txBox="1"/>
          <p:nvPr/>
        </p:nvSpPr>
        <p:spPr>
          <a:xfrm>
            <a:off x="2379412" y="5720049"/>
            <a:ext cx="1704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COVID; </a:t>
            </a:r>
            <a:r>
              <a:rPr lang="pt-BR" sz="1400" dirty="0" err="1"/>
              <a:t>Sepsis</a:t>
            </a:r>
            <a:r>
              <a:rPr lang="pt-BR" sz="1400" dirty="0"/>
              <a:t>; Other</a:t>
            </a:r>
          </a:p>
        </p:txBody>
      </p:sp>
      <p:sp>
        <p:nvSpPr>
          <p:cNvPr id="77" name="Retângulo: Cantos Arredondados 76">
            <a:extLst>
              <a:ext uri="{FF2B5EF4-FFF2-40B4-BE49-F238E27FC236}">
                <a16:creationId xmlns:a16="http://schemas.microsoft.com/office/drawing/2014/main" id="{88664CFD-F197-458E-9304-75E96750B76A}"/>
              </a:ext>
            </a:extLst>
          </p:cNvPr>
          <p:cNvSpPr/>
          <p:nvPr/>
        </p:nvSpPr>
        <p:spPr>
          <a:xfrm>
            <a:off x="338700" y="6106268"/>
            <a:ext cx="4664036" cy="4369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Picture 2" descr="Oxygen icon - Download on Iconfinder on Iconfinder">
            <a:extLst>
              <a:ext uri="{FF2B5EF4-FFF2-40B4-BE49-F238E27FC236}">
                <a16:creationId xmlns:a16="http://schemas.microsoft.com/office/drawing/2014/main" id="{EA673AF5-E440-4359-84DF-04848C4A7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772" y="4400880"/>
            <a:ext cx="495068" cy="49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tensive Care Icons - Download Free Vector Icons | Noun Project">
            <a:extLst>
              <a:ext uri="{FF2B5EF4-FFF2-40B4-BE49-F238E27FC236}">
                <a16:creationId xmlns:a16="http://schemas.microsoft.com/office/drawing/2014/main" id="{E68FE719-FD9A-439A-AB7C-E665D5EA2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218" y="4375254"/>
            <a:ext cx="495069" cy="4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ospital Ward Icons - Download Free Vector Icons | Noun Project">
            <a:extLst>
              <a:ext uri="{FF2B5EF4-FFF2-40B4-BE49-F238E27FC236}">
                <a16:creationId xmlns:a16="http://schemas.microsoft.com/office/drawing/2014/main" id="{F9F21D5E-D203-4063-8225-7D49BF5F8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098" y="3920236"/>
            <a:ext cx="379554" cy="37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CaixaDeTexto 77">
            <a:extLst>
              <a:ext uri="{FF2B5EF4-FFF2-40B4-BE49-F238E27FC236}">
                <a16:creationId xmlns:a16="http://schemas.microsoft.com/office/drawing/2014/main" id="{0098A3FC-B362-4F72-8B73-791BAB59CF06}"/>
              </a:ext>
            </a:extLst>
          </p:cNvPr>
          <p:cNvSpPr txBox="1"/>
          <p:nvPr/>
        </p:nvSpPr>
        <p:spPr>
          <a:xfrm>
            <a:off x="6767187" y="4757844"/>
            <a:ext cx="846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err="1"/>
              <a:t>Severe</a:t>
            </a:r>
            <a:endParaRPr lang="pt-BR" sz="1600" b="1" dirty="0"/>
          </a:p>
          <a:p>
            <a:r>
              <a:rPr lang="pt-BR" sz="1200" dirty="0"/>
              <a:t>(</a:t>
            </a:r>
            <a:r>
              <a:rPr lang="pt-BR" sz="1200" dirty="0" err="1"/>
              <a:t>need</a:t>
            </a:r>
            <a:r>
              <a:rPr lang="pt-BR" sz="1200" dirty="0"/>
              <a:t> ICU)</a:t>
            </a:r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7E426772-5513-4E2D-A87D-EDA1D0BF6D68}"/>
              </a:ext>
            </a:extLst>
          </p:cNvPr>
          <p:cNvSpPr/>
          <p:nvPr/>
        </p:nvSpPr>
        <p:spPr>
          <a:xfrm>
            <a:off x="4593852" y="4834788"/>
            <a:ext cx="658696" cy="3693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3DB7022A-8A7A-4FCD-A0E6-922215789B42}"/>
              </a:ext>
            </a:extLst>
          </p:cNvPr>
          <p:cNvSpPr txBox="1"/>
          <p:nvPr/>
        </p:nvSpPr>
        <p:spPr>
          <a:xfrm>
            <a:off x="356454" y="6169678"/>
            <a:ext cx="118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/>
              <a:t>Condition</a:t>
            </a:r>
            <a:r>
              <a:rPr lang="pt-BR" b="1" dirty="0"/>
              <a:t>: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E9367AA6-6C86-4DBD-8CDD-083763A8510D}"/>
              </a:ext>
            </a:extLst>
          </p:cNvPr>
          <p:cNvSpPr txBox="1"/>
          <p:nvPr/>
        </p:nvSpPr>
        <p:spPr>
          <a:xfrm>
            <a:off x="2385930" y="6119605"/>
            <a:ext cx="2451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Mechanical</a:t>
            </a:r>
            <a:r>
              <a:rPr lang="pt-BR" sz="1200" dirty="0"/>
              <a:t> </a:t>
            </a:r>
            <a:r>
              <a:rPr lang="pt-BR" sz="1200" dirty="0" err="1"/>
              <a:t>Ventilation</a:t>
            </a:r>
            <a:r>
              <a:rPr lang="pt-BR" sz="1200" dirty="0"/>
              <a:t>; Renal </a:t>
            </a:r>
            <a:r>
              <a:rPr lang="pt-BR" sz="1200" dirty="0" err="1"/>
              <a:t>Replacement</a:t>
            </a:r>
            <a:r>
              <a:rPr lang="pt-BR" sz="1200" dirty="0"/>
              <a:t>; </a:t>
            </a:r>
            <a:r>
              <a:rPr lang="pt-BR" sz="1200" dirty="0" err="1"/>
              <a:t>vasopressors</a:t>
            </a:r>
            <a:endParaRPr lang="pt-BR" sz="1200" dirty="0"/>
          </a:p>
        </p:txBody>
      </p:sp>
      <p:sp>
        <p:nvSpPr>
          <p:cNvPr id="81" name="Retângulo: Cantos Arredondados 80">
            <a:extLst>
              <a:ext uri="{FF2B5EF4-FFF2-40B4-BE49-F238E27FC236}">
                <a16:creationId xmlns:a16="http://schemas.microsoft.com/office/drawing/2014/main" id="{3A356BFE-C408-4D49-BF19-0AE912DF937A}"/>
              </a:ext>
            </a:extLst>
          </p:cNvPr>
          <p:cNvSpPr/>
          <p:nvPr/>
        </p:nvSpPr>
        <p:spPr>
          <a:xfrm>
            <a:off x="5136132" y="5301373"/>
            <a:ext cx="2847997" cy="12863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2" name="Seta: para a Direita 81">
            <a:extLst>
              <a:ext uri="{FF2B5EF4-FFF2-40B4-BE49-F238E27FC236}">
                <a16:creationId xmlns:a16="http://schemas.microsoft.com/office/drawing/2014/main" id="{FE667C0C-E227-46F3-AB76-A47B7CF39FEF}"/>
              </a:ext>
            </a:extLst>
          </p:cNvPr>
          <p:cNvSpPr/>
          <p:nvPr/>
        </p:nvSpPr>
        <p:spPr>
          <a:xfrm>
            <a:off x="4566289" y="6157538"/>
            <a:ext cx="658696" cy="3693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Picture 10" descr="Drugs, healthcarehospital, infusion, iv, medical, therapy icon - Download  on Iconfinder">
            <a:extLst>
              <a:ext uri="{FF2B5EF4-FFF2-40B4-BE49-F238E27FC236}">
                <a16:creationId xmlns:a16="http://schemas.microsoft.com/office/drawing/2014/main" id="{8B7BA02E-0884-409D-A830-03C49D4FC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222" y="5833272"/>
            <a:ext cx="496813" cy="49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CaixaDeTexto 82">
            <a:extLst>
              <a:ext uri="{FF2B5EF4-FFF2-40B4-BE49-F238E27FC236}">
                <a16:creationId xmlns:a16="http://schemas.microsoft.com/office/drawing/2014/main" id="{8C2F281D-4FA3-4CBD-8C52-B19BE6E128CB}"/>
              </a:ext>
            </a:extLst>
          </p:cNvPr>
          <p:cNvSpPr txBox="1"/>
          <p:nvPr/>
        </p:nvSpPr>
        <p:spPr>
          <a:xfrm>
            <a:off x="7043541" y="6277893"/>
            <a:ext cx="11749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Vasopressor</a:t>
            </a:r>
          </a:p>
        </p:txBody>
      </p:sp>
      <p:pic>
        <p:nvPicPr>
          <p:cNvPr id="26" name="Picture 12" descr="Dialysis - Free technology icons">
            <a:extLst>
              <a:ext uri="{FF2B5EF4-FFF2-40B4-BE49-F238E27FC236}">
                <a16:creationId xmlns:a16="http://schemas.microsoft.com/office/drawing/2014/main" id="{83A160CC-C792-42D6-BE0C-1432170A7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4437" y="5609619"/>
            <a:ext cx="548907" cy="5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CaixaDeTexto 83">
            <a:extLst>
              <a:ext uri="{FF2B5EF4-FFF2-40B4-BE49-F238E27FC236}">
                <a16:creationId xmlns:a16="http://schemas.microsoft.com/office/drawing/2014/main" id="{06749E29-4EC0-4C92-B7F3-5470A8DCBFCA}"/>
              </a:ext>
            </a:extLst>
          </p:cNvPr>
          <p:cNvSpPr txBox="1"/>
          <p:nvPr/>
        </p:nvSpPr>
        <p:spPr>
          <a:xfrm>
            <a:off x="5224775" y="6114987"/>
            <a:ext cx="1062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err="1" smtClean="0"/>
              <a:t>Kidney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Replacement</a:t>
            </a:r>
            <a:endParaRPr lang="pt-BR" sz="1200" b="1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C11D628-69F7-40B1-A453-352AC8B5771A}"/>
              </a:ext>
            </a:extLst>
          </p:cNvPr>
          <p:cNvSpPr txBox="1"/>
          <p:nvPr/>
        </p:nvSpPr>
        <p:spPr>
          <a:xfrm>
            <a:off x="5821918" y="5242567"/>
            <a:ext cx="1240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err="1" smtClean="0"/>
              <a:t>Evaluated</a:t>
            </a:r>
            <a:r>
              <a:rPr lang="pt-BR" sz="1600" b="1" dirty="0" smtClean="0"/>
              <a:t> </a:t>
            </a:r>
            <a:r>
              <a:rPr lang="pt-BR" sz="1600" b="1" dirty="0" err="1"/>
              <a:t>to</a:t>
            </a:r>
            <a:endParaRPr lang="pt-BR" sz="1600" b="1" dirty="0"/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AD99B3C8-0234-4B44-8AD0-04A12EC8E289}"/>
              </a:ext>
            </a:extLst>
          </p:cNvPr>
          <p:cNvSpPr txBox="1"/>
          <p:nvPr/>
        </p:nvSpPr>
        <p:spPr>
          <a:xfrm>
            <a:off x="6121634" y="6114609"/>
            <a:ext cx="1062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err="1"/>
              <a:t>Mechanical</a:t>
            </a:r>
            <a:endParaRPr lang="pt-BR" sz="1200" b="1" dirty="0"/>
          </a:p>
          <a:p>
            <a:pPr algn="ctr"/>
            <a:r>
              <a:rPr lang="pt-BR" sz="1200" b="1" dirty="0" err="1"/>
              <a:t>Ventilation</a:t>
            </a:r>
            <a:endParaRPr lang="pt-BR" sz="1200" b="1" dirty="0"/>
          </a:p>
        </p:txBody>
      </p:sp>
      <p:pic>
        <p:nvPicPr>
          <p:cNvPr id="1042" name="Picture 18" descr="✓ artificial lung ventilation premium vector download for commercial use.  format: eps, cdr, ai, svg vector illustration graphic art design">
            <a:extLst>
              <a:ext uri="{FF2B5EF4-FFF2-40B4-BE49-F238E27FC236}">
                <a16:creationId xmlns:a16="http://schemas.microsoft.com/office/drawing/2014/main" id="{982DBB2B-EDEC-45D1-96F6-7B225D70D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006" y="5590842"/>
            <a:ext cx="591385" cy="59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igh Icons - Download Free Vector Icons | Noun Project">
            <a:extLst>
              <a:ext uri="{FF2B5EF4-FFF2-40B4-BE49-F238E27FC236}">
                <a16:creationId xmlns:a16="http://schemas.microsoft.com/office/drawing/2014/main" id="{1FCA8A5C-DC86-4647-869A-EA220F288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131" y="5258757"/>
            <a:ext cx="644728" cy="64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Imagem 86">
            <a:extLst>
              <a:ext uri="{FF2B5EF4-FFF2-40B4-BE49-F238E27FC236}">
                <a16:creationId xmlns:a16="http://schemas.microsoft.com/office/drawing/2014/main" id="{888A9FFD-431E-4634-ABC5-B9DB08EACB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92222" y="5833272"/>
            <a:ext cx="512330" cy="568018"/>
          </a:xfrm>
          <a:prstGeom prst="rect">
            <a:avLst/>
          </a:prstGeom>
        </p:spPr>
      </p:pic>
      <p:sp>
        <p:nvSpPr>
          <p:cNvPr id="88" name="CaixaDeTexto 87">
            <a:extLst>
              <a:ext uri="{FF2B5EF4-FFF2-40B4-BE49-F238E27FC236}">
                <a16:creationId xmlns:a16="http://schemas.microsoft.com/office/drawing/2014/main" id="{F5A171E9-A475-42C2-A557-4E0716ED971B}"/>
              </a:ext>
            </a:extLst>
          </p:cNvPr>
          <p:cNvSpPr txBox="1"/>
          <p:nvPr/>
        </p:nvSpPr>
        <p:spPr>
          <a:xfrm>
            <a:off x="10577317" y="5423364"/>
            <a:ext cx="1507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err="1"/>
              <a:t>Intensive</a:t>
            </a:r>
            <a:r>
              <a:rPr lang="pt-BR" sz="1400" b="1" dirty="0"/>
              <a:t> monitor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373A72E3-AF1D-4597-9F1F-5E7AF16D97B7}"/>
              </a:ext>
            </a:extLst>
          </p:cNvPr>
          <p:cNvSpPr txBox="1"/>
          <p:nvPr/>
        </p:nvSpPr>
        <p:spPr>
          <a:xfrm>
            <a:off x="10529720" y="5983533"/>
            <a:ext cx="15997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err="1"/>
              <a:t>Closer</a:t>
            </a:r>
            <a:r>
              <a:rPr lang="pt-BR" sz="1400" b="1" dirty="0"/>
              <a:t> </a:t>
            </a:r>
            <a:r>
              <a:rPr lang="pt-BR" sz="1400" b="1" dirty="0" err="1"/>
              <a:t>Observation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21291075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174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Times New Roman</vt:lpstr>
      <vt:lpstr>TimesNewRomanPSMT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Luis Gustavo Modelli de Andrade</dc:creator>
  <cp:lastModifiedBy>Daniela</cp:lastModifiedBy>
  <cp:revision>55</cp:revision>
  <dcterms:created xsi:type="dcterms:W3CDTF">2021-02-25T17:28:10Z</dcterms:created>
  <dcterms:modified xsi:type="dcterms:W3CDTF">2021-05-05T19:39:08Z</dcterms:modified>
</cp:coreProperties>
</file>