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13" r:id="rId2"/>
    <p:sldId id="319" r:id="rId3"/>
  </p:sldIdLst>
  <p:sldSz cx="9144000" cy="6858000" type="screen4x3"/>
  <p:notesSz cx="7077075" cy="9363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28575" cap="rnd">
              <a:noFill/>
              <a:round/>
            </a:ln>
            <a:effectLst/>
          </c:spPr>
          <c:marker>
            <c:symbol val="circle"/>
            <c:size val="8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rgbClr val="002060"/>
                </a:solidFill>
                <a:prstDash val="solid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1.882988845144357E-2"/>
                  <c:y val="0.32046628937007876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Sheet1!$A$2:$A$25</c:f>
              <c:numCache>
                <c:formatCode>General</c:formatCode>
                <c:ptCount val="24"/>
                <c:pt idx="0">
                  <c:v>1.38</c:v>
                </c:pt>
                <c:pt idx="1">
                  <c:v>3.59</c:v>
                </c:pt>
                <c:pt idx="2">
                  <c:v>2.4300000000000002</c:v>
                </c:pt>
                <c:pt idx="3">
                  <c:v>1.38</c:v>
                </c:pt>
                <c:pt idx="4">
                  <c:v>1.81</c:v>
                </c:pt>
                <c:pt idx="5">
                  <c:v>2.71</c:v>
                </c:pt>
                <c:pt idx="6">
                  <c:v>1.28</c:v>
                </c:pt>
                <c:pt idx="7">
                  <c:v>2.16</c:v>
                </c:pt>
                <c:pt idx="8">
                  <c:v>1.1399999999999999</c:v>
                </c:pt>
                <c:pt idx="9">
                  <c:v>2.59</c:v>
                </c:pt>
                <c:pt idx="10">
                  <c:v>2.57</c:v>
                </c:pt>
                <c:pt idx="11">
                  <c:v>1.54</c:v>
                </c:pt>
                <c:pt idx="12">
                  <c:v>1.37</c:v>
                </c:pt>
                <c:pt idx="13">
                  <c:v>2.52</c:v>
                </c:pt>
                <c:pt idx="14">
                  <c:v>2.25</c:v>
                </c:pt>
                <c:pt idx="15">
                  <c:v>1.47</c:v>
                </c:pt>
                <c:pt idx="16">
                  <c:v>1.96</c:v>
                </c:pt>
                <c:pt idx="17">
                  <c:v>1.84</c:v>
                </c:pt>
                <c:pt idx="18">
                  <c:v>1.88</c:v>
                </c:pt>
                <c:pt idx="19">
                  <c:v>1.64</c:v>
                </c:pt>
                <c:pt idx="20">
                  <c:v>3.66</c:v>
                </c:pt>
                <c:pt idx="21">
                  <c:v>5.2</c:v>
                </c:pt>
                <c:pt idx="22">
                  <c:v>5.68</c:v>
                </c:pt>
                <c:pt idx="23">
                  <c:v>2.67</c:v>
                </c:pt>
              </c:numCache>
            </c:numRef>
          </c:xVal>
          <c:yVal>
            <c:numRef>
              <c:f>Sheet1!$B$2:$B$25</c:f>
              <c:numCache>
                <c:formatCode>General</c:formatCode>
                <c:ptCount val="24"/>
                <c:pt idx="0">
                  <c:v>1.5</c:v>
                </c:pt>
                <c:pt idx="1">
                  <c:v>11.94</c:v>
                </c:pt>
                <c:pt idx="2">
                  <c:v>10.5</c:v>
                </c:pt>
                <c:pt idx="3">
                  <c:v>2.0099999999999998</c:v>
                </c:pt>
                <c:pt idx="4">
                  <c:v>3.56</c:v>
                </c:pt>
                <c:pt idx="5">
                  <c:v>6.74</c:v>
                </c:pt>
                <c:pt idx="6">
                  <c:v>1.73</c:v>
                </c:pt>
                <c:pt idx="7">
                  <c:v>5.67</c:v>
                </c:pt>
                <c:pt idx="8">
                  <c:v>2.44</c:v>
                </c:pt>
                <c:pt idx="9">
                  <c:v>2.38</c:v>
                </c:pt>
                <c:pt idx="10">
                  <c:v>3.69</c:v>
                </c:pt>
                <c:pt idx="11">
                  <c:v>1.1200000000000001</c:v>
                </c:pt>
                <c:pt idx="12">
                  <c:v>1.79</c:v>
                </c:pt>
                <c:pt idx="13">
                  <c:v>2.8</c:v>
                </c:pt>
                <c:pt idx="14">
                  <c:v>1.41</c:v>
                </c:pt>
                <c:pt idx="15">
                  <c:v>1.24</c:v>
                </c:pt>
                <c:pt idx="16">
                  <c:v>1.78</c:v>
                </c:pt>
                <c:pt idx="17">
                  <c:v>3.54</c:v>
                </c:pt>
                <c:pt idx="18">
                  <c:v>3.4</c:v>
                </c:pt>
                <c:pt idx="19">
                  <c:v>3.2</c:v>
                </c:pt>
                <c:pt idx="20">
                  <c:v>2.5</c:v>
                </c:pt>
                <c:pt idx="21">
                  <c:v>8.2200000000000006</c:v>
                </c:pt>
                <c:pt idx="22">
                  <c:v>10.3</c:v>
                </c:pt>
                <c:pt idx="23">
                  <c:v>3.9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C532-413E-BB9C-0D66450A5D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501730432"/>
        <c:axId val="-1501739680"/>
      </c:scatterChart>
      <c:valAx>
        <c:axId val="-1501730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501739680"/>
        <c:crosses val="autoZero"/>
        <c:crossBetween val="midCat"/>
      </c:valAx>
      <c:valAx>
        <c:axId val="-150173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1501730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5B22D-1898-42A7-8D90-3575EC88BF04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01675"/>
            <a:ext cx="4683125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48175"/>
            <a:ext cx="5661025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7EE3CF-F9AD-46F3-993E-8CB55FC74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557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06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32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435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559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239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341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725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36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06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738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913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22FC8-1E4B-4C00-8755-03FCE500BC9C}" type="datetimeFigureOut">
              <a:rPr lang="en-US" smtClean="0"/>
              <a:t>4/19/2021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38B09-120D-4BC1-AD2B-CDEE80868F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483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" y="162630"/>
            <a:ext cx="2286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Supplemental Figure 1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>
          <a:xfrm>
            <a:off x="3962400" y="152400"/>
            <a:ext cx="3657600" cy="41588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Non-duplicated gene probes (17454)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113083" y="909430"/>
            <a:ext cx="2438400" cy="5450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Probes (456)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48400" y="902732"/>
            <a:ext cx="2438400" cy="5450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Probes (17072)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7" name="Elbow Connector 6"/>
          <p:cNvCxnSpPr>
            <a:stCxn id="3" idx="2"/>
            <a:endCxn id="4" idx="0"/>
          </p:cNvCxnSpPr>
          <p:nvPr/>
        </p:nvCxnSpPr>
        <p:spPr>
          <a:xfrm rot="5400000">
            <a:off x="4891170" y="9400"/>
            <a:ext cx="341144" cy="1458917"/>
          </a:xfrm>
          <a:prstGeom prst="bentConnector3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>
            <a:stCxn id="3" idx="2"/>
            <a:endCxn id="5" idx="0"/>
          </p:cNvCxnSpPr>
          <p:nvPr/>
        </p:nvCxnSpPr>
        <p:spPr>
          <a:xfrm rot="16200000" flipH="1">
            <a:off x="6462177" y="-102691"/>
            <a:ext cx="334446" cy="167640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02486" y="648565"/>
            <a:ext cx="775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≥2-fold</a:t>
            </a:r>
            <a:endParaRPr lang="en-US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6144605" y="652046"/>
            <a:ext cx="7750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≤2-fold</a:t>
            </a:r>
            <a:endParaRPr lang="en-US" sz="1600" dirty="0"/>
          </a:p>
        </p:txBody>
      </p:sp>
      <p:sp>
        <p:nvSpPr>
          <p:cNvPr id="13" name="Rounded Rectangle 12"/>
          <p:cNvSpPr/>
          <p:nvPr/>
        </p:nvSpPr>
        <p:spPr>
          <a:xfrm>
            <a:off x="5403658" y="1828800"/>
            <a:ext cx="2438400" cy="674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Phase related genes (223)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[altered in one or more time points]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098568" y="2971800"/>
            <a:ext cx="2438400" cy="66203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Phase specific genes (136)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[altered health vs. one time point]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05602" y="1637675"/>
            <a:ext cx="18783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Normalized gene signal</a:t>
            </a:r>
            <a:endParaRPr lang="en-US" sz="1400" dirty="0"/>
          </a:p>
        </p:txBody>
      </p:sp>
      <p:sp>
        <p:nvSpPr>
          <p:cNvPr id="24" name="Rounded Rectangle 23"/>
          <p:cNvSpPr/>
          <p:nvPr/>
        </p:nvSpPr>
        <p:spPr>
          <a:xfrm>
            <a:off x="6400800" y="4191000"/>
            <a:ext cx="2438400" cy="5450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Not phase identifier (69)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89283" y="3886200"/>
            <a:ext cx="24495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Determine threshold cutoff (T</a:t>
            </a:r>
            <a:r>
              <a:rPr lang="en-US" sz="1400" baseline="-25000" dirty="0" smtClean="0"/>
              <a:t>c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29" name="Rounded Rectangle 28"/>
          <p:cNvSpPr/>
          <p:nvPr/>
        </p:nvSpPr>
        <p:spPr>
          <a:xfrm>
            <a:off x="2737257" y="4572000"/>
            <a:ext cx="2438400" cy="3926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Gene Clusters (Total)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280057" y="5498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 (n=20)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270657" y="5498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II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(n=12)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261257" y="5498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III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(n=16)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175657" y="5498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IV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(n=18)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956457" y="4953000"/>
            <a:ext cx="3964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Determine time point sample frequencies &gt; or &lt; T</a:t>
            </a:r>
            <a:r>
              <a:rPr lang="en-US" sz="1400" baseline="-25000" dirty="0" smtClean="0"/>
              <a:t>c</a:t>
            </a:r>
            <a:r>
              <a:rPr lang="en-US" sz="1400" dirty="0" smtClean="0"/>
              <a:t> </a:t>
            </a:r>
            <a:endParaRPr lang="en-US" sz="1400" dirty="0"/>
          </a:p>
        </p:txBody>
      </p:sp>
      <p:cxnSp>
        <p:nvCxnSpPr>
          <p:cNvPr id="38" name="Elbow Connector 37"/>
          <p:cNvCxnSpPr>
            <a:stCxn id="29" idx="2"/>
            <a:endCxn id="30" idx="0"/>
          </p:cNvCxnSpPr>
          <p:nvPr/>
        </p:nvCxnSpPr>
        <p:spPr>
          <a:xfrm rot="5400000">
            <a:off x="3034437" y="4576048"/>
            <a:ext cx="533400" cy="131064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Elbow Connector 40"/>
          <p:cNvCxnSpPr>
            <a:stCxn id="29" idx="2"/>
            <a:endCxn id="31" idx="0"/>
          </p:cNvCxnSpPr>
          <p:nvPr/>
        </p:nvCxnSpPr>
        <p:spPr>
          <a:xfrm rot="5400000">
            <a:off x="3529737" y="5071348"/>
            <a:ext cx="533400" cy="32004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>
            <a:stCxn id="29" idx="2"/>
            <a:endCxn id="33" idx="0"/>
          </p:cNvCxnSpPr>
          <p:nvPr/>
        </p:nvCxnSpPr>
        <p:spPr>
          <a:xfrm rot="16200000" flipH="1">
            <a:off x="4482237" y="4438888"/>
            <a:ext cx="533400" cy="158496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>
            <a:stCxn id="29" idx="2"/>
            <a:endCxn id="32" idx="0"/>
          </p:cNvCxnSpPr>
          <p:nvPr/>
        </p:nvCxnSpPr>
        <p:spPr>
          <a:xfrm rot="16200000" flipH="1">
            <a:off x="4025037" y="4896088"/>
            <a:ext cx="533400" cy="67056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ounded Rectangle 49"/>
          <p:cNvSpPr/>
          <p:nvPr/>
        </p:nvSpPr>
        <p:spPr>
          <a:xfrm>
            <a:off x="1268772" y="52694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IA (n=6)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1268772" y="5879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IB (n=10)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2" name="Elbow Connector 51"/>
          <p:cNvCxnSpPr>
            <a:stCxn id="30" idx="1"/>
            <a:endCxn id="50" idx="3"/>
          </p:cNvCxnSpPr>
          <p:nvPr/>
        </p:nvCxnSpPr>
        <p:spPr>
          <a:xfrm rot="10800000">
            <a:off x="2000293" y="5498068"/>
            <a:ext cx="279765" cy="38100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30" idx="1"/>
          </p:cNvCxnSpPr>
          <p:nvPr/>
        </p:nvCxnSpPr>
        <p:spPr>
          <a:xfrm rot="10800000" flipV="1">
            <a:off x="2000293" y="5879068"/>
            <a:ext cx="279764" cy="22860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ounded Rectangle 57"/>
          <p:cNvSpPr/>
          <p:nvPr/>
        </p:nvSpPr>
        <p:spPr>
          <a:xfrm>
            <a:off x="2291174" y="6400800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 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&gt;13+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3281774" y="6400800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II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&gt;9+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4272374" y="6400800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III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&gt;7+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5186774" y="6400800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IV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&gt;7+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81374" y="52694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IA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 &gt;2+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81374" y="5879068"/>
            <a:ext cx="731520" cy="4572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IB</a:t>
            </a:r>
          </a:p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 &gt;3+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64" name="Straight Arrow Connector 63"/>
          <p:cNvCxnSpPr>
            <a:stCxn id="30" idx="2"/>
            <a:endCxn id="58" idx="0"/>
          </p:cNvCxnSpPr>
          <p:nvPr/>
        </p:nvCxnSpPr>
        <p:spPr>
          <a:xfrm>
            <a:off x="2645817" y="5955268"/>
            <a:ext cx="11117" cy="4455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1" idx="2"/>
            <a:endCxn id="59" idx="0"/>
          </p:cNvCxnSpPr>
          <p:nvPr/>
        </p:nvCxnSpPr>
        <p:spPr>
          <a:xfrm>
            <a:off x="3636417" y="5955268"/>
            <a:ext cx="11117" cy="4455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>
            <a:stCxn id="32" idx="2"/>
            <a:endCxn id="60" idx="0"/>
          </p:cNvCxnSpPr>
          <p:nvPr/>
        </p:nvCxnSpPr>
        <p:spPr>
          <a:xfrm>
            <a:off x="4627017" y="5955268"/>
            <a:ext cx="11117" cy="4455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stCxn id="33" idx="2"/>
            <a:endCxn id="61" idx="0"/>
          </p:cNvCxnSpPr>
          <p:nvPr/>
        </p:nvCxnSpPr>
        <p:spPr>
          <a:xfrm>
            <a:off x="5541417" y="5955268"/>
            <a:ext cx="11117" cy="4455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50" idx="1"/>
            <a:endCxn id="62" idx="3"/>
          </p:cNvCxnSpPr>
          <p:nvPr/>
        </p:nvCxnSpPr>
        <p:spPr>
          <a:xfrm flipH="1">
            <a:off x="812894" y="5498068"/>
            <a:ext cx="45587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51" idx="1"/>
            <a:endCxn id="63" idx="3"/>
          </p:cNvCxnSpPr>
          <p:nvPr/>
        </p:nvCxnSpPr>
        <p:spPr>
          <a:xfrm flipH="1">
            <a:off x="812894" y="6107668"/>
            <a:ext cx="45587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386174" y="4648200"/>
            <a:ext cx="1467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Individual sample</a:t>
            </a:r>
          </a:p>
          <a:p>
            <a:pPr algn="ctr"/>
            <a:r>
              <a:rPr lang="en-US" sz="1400" dirty="0" smtClean="0"/>
              <a:t>phase pattern</a:t>
            </a:r>
            <a:endParaRPr lang="en-US" sz="1400" dirty="0"/>
          </a:p>
        </p:txBody>
      </p:sp>
      <p:sp>
        <p:nvSpPr>
          <p:cNvPr id="85" name="TextBox 84"/>
          <p:cNvSpPr txBox="1"/>
          <p:nvPr/>
        </p:nvSpPr>
        <p:spPr>
          <a:xfrm>
            <a:off x="6040693" y="5993368"/>
            <a:ext cx="14670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dirty="0" smtClean="0"/>
              <a:t>Individual sample</a:t>
            </a:r>
          </a:p>
          <a:p>
            <a:pPr algn="ctr"/>
            <a:r>
              <a:rPr lang="en-US" sz="1400" dirty="0" smtClean="0"/>
              <a:t>phase pattern</a:t>
            </a:r>
            <a:endParaRPr lang="en-US" sz="1400" dirty="0"/>
          </a:p>
        </p:txBody>
      </p:sp>
      <p:cxnSp>
        <p:nvCxnSpPr>
          <p:cNvPr id="9" name="Elbow Connector 8"/>
          <p:cNvCxnSpPr>
            <a:stCxn id="4" idx="2"/>
            <a:endCxn id="13" idx="0"/>
          </p:cNvCxnSpPr>
          <p:nvPr/>
        </p:nvCxnSpPr>
        <p:spPr>
          <a:xfrm rot="16200000" flipH="1">
            <a:off x="5290419" y="496361"/>
            <a:ext cx="374302" cy="2290575"/>
          </a:xfrm>
          <a:prstGeom prst="bentConnector3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ounded Rectangle 48"/>
          <p:cNvSpPr/>
          <p:nvPr/>
        </p:nvSpPr>
        <p:spPr>
          <a:xfrm>
            <a:off x="425398" y="1828800"/>
            <a:ext cx="2438400" cy="6741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Expressed broadly across time points (233)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53" name="Elbow Connector 52"/>
          <p:cNvCxnSpPr>
            <a:stCxn id="4" idx="2"/>
            <a:endCxn id="49" idx="0"/>
          </p:cNvCxnSpPr>
          <p:nvPr/>
        </p:nvCxnSpPr>
        <p:spPr>
          <a:xfrm rot="5400000">
            <a:off x="2801290" y="297807"/>
            <a:ext cx="374302" cy="2687685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Rounded Rectangle 53"/>
          <p:cNvSpPr/>
          <p:nvPr/>
        </p:nvSpPr>
        <p:spPr>
          <a:xfrm>
            <a:off x="6622858" y="2971800"/>
            <a:ext cx="2438400" cy="66203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Not phase specific (87)</a:t>
            </a:r>
          </a:p>
        </p:txBody>
      </p:sp>
      <p:cxnSp>
        <p:nvCxnSpPr>
          <p:cNvPr id="56" name="Elbow Connector 55"/>
          <p:cNvCxnSpPr>
            <a:stCxn id="13" idx="2"/>
            <a:endCxn id="14" idx="0"/>
          </p:cNvCxnSpPr>
          <p:nvPr/>
        </p:nvCxnSpPr>
        <p:spPr>
          <a:xfrm rot="5400000">
            <a:off x="5235879" y="1584821"/>
            <a:ext cx="468868" cy="230509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Elbow Connector 67"/>
          <p:cNvCxnSpPr>
            <a:stCxn id="13" idx="2"/>
            <a:endCxn id="54" idx="0"/>
          </p:cNvCxnSpPr>
          <p:nvPr/>
        </p:nvCxnSpPr>
        <p:spPr>
          <a:xfrm rot="16200000" flipH="1">
            <a:off x="6998024" y="2127766"/>
            <a:ext cx="468868" cy="121920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Elbow Connector 68"/>
          <p:cNvCxnSpPr>
            <a:stCxn id="14" idx="2"/>
            <a:endCxn id="24" idx="0"/>
          </p:cNvCxnSpPr>
          <p:nvPr/>
        </p:nvCxnSpPr>
        <p:spPr>
          <a:xfrm rot="16200000" flipH="1">
            <a:off x="5690301" y="2261301"/>
            <a:ext cx="557166" cy="3302232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ounded Rectangle 69"/>
          <p:cNvSpPr/>
          <p:nvPr/>
        </p:nvSpPr>
        <p:spPr>
          <a:xfrm>
            <a:off x="386174" y="3669268"/>
            <a:ext cx="2438400" cy="5450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Phase identifier genes (67)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71" name="Elbow Connector 70"/>
          <p:cNvCxnSpPr>
            <a:stCxn id="14" idx="2"/>
            <a:endCxn id="70" idx="3"/>
          </p:cNvCxnSpPr>
          <p:nvPr/>
        </p:nvCxnSpPr>
        <p:spPr>
          <a:xfrm rot="5400000">
            <a:off x="3417187" y="3041221"/>
            <a:ext cx="307968" cy="1493194"/>
          </a:xfrm>
          <a:prstGeom prst="bentConnector2">
            <a:avLst/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Elbow Connector 88"/>
          <p:cNvCxnSpPr>
            <a:stCxn id="70" idx="2"/>
            <a:endCxn id="29" idx="0"/>
          </p:cNvCxnSpPr>
          <p:nvPr/>
        </p:nvCxnSpPr>
        <p:spPr>
          <a:xfrm rot="16200000" flipH="1">
            <a:off x="2602083" y="3217626"/>
            <a:ext cx="357664" cy="2351083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2840522" y="5991824"/>
            <a:ext cx="25696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Disease Phase Identification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048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963331944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5711438" y="3429000"/>
            <a:ext cx="1482392" cy="762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 rot="16200000">
            <a:off x="38016" y="2945452"/>
            <a:ext cx="2602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Fold </a:t>
            </a:r>
            <a:r>
              <a:rPr lang="en-US" dirty="0" smtClean="0">
                <a:latin typeface="Symbol" panose="05050102010706020507" pitchFamily="18" charset="2"/>
              </a:rPr>
              <a:t>D</a:t>
            </a:r>
            <a:r>
              <a:rPr lang="en-US" dirty="0" smtClean="0"/>
              <a:t> vs. Baseline (qPCR)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915251" y="5410200"/>
            <a:ext cx="3136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Fold </a:t>
            </a:r>
            <a:r>
              <a:rPr lang="en-US" dirty="0" smtClean="0">
                <a:latin typeface="Symbol" panose="05050102010706020507" pitchFamily="18" charset="2"/>
              </a:rPr>
              <a:t>D</a:t>
            </a:r>
            <a:r>
              <a:rPr lang="en-US" dirty="0" smtClean="0"/>
              <a:t> vs. Baseline (Microarray)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70396" y="3486834"/>
            <a:ext cx="1364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y= 1.9048x – 0.449</a:t>
            </a:r>
          </a:p>
          <a:p>
            <a:pPr algn="ctr"/>
            <a:r>
              <a:rPr lang="en-US" sz="1200" dirty="0" smtClean="0"/>
              <a:t>R</a:t>
            </a:r>
            <a:r>
              <a:rPr lang="en-US" sz="1200" baseline="30000" dirty="0" smtClean="0"/>
              <a:t>2</a:t>
            </a:r>
            <a:r>
              <a:rPr lang="en-US" sz="1200" dirty="0" smtClean="0"/>
              <a:t> = 0.4897</a:t>
            </a:r>
          </a:p>
          <a:p>
            <a:pPr algn="ctr"/>
            <a:r>
              <a:rPr lang="en-US" sz="1200" i="1" dirty="0" smtClean="0"/>
              <a:t>p</a:t>
            </a:r>
            <a:r>
              <a:rPr lang="en-US" sz="1200" dirty="0" smtClean="0"/>
              <a:t>=0.015</a:t>
            </a:r>
            <a:endParaRPr lang="en-US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76200" y="162630"/>
            <a:ext cx="2286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Supplemental Figure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326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31279</TotalTime>
  <Words>189</Words>
  <Application>Microsoft Office PowerPoint</Application>
  <PresentationFormat>On-screen Show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Symbol</vt:lpstr>
      <vt:lpstr>Office Theme</vt:lpstr>
      <vt:lpstr>PowerPoint Presentation</vt:lpstr>
      <vt:lpstr>PowerPoint Presentation</vt:lpstr>
    </vt:vector>
  </TitlesOfParts>
  <Company>UNLV School of Dental Medicine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Ebersole, Jeffrey</dc:creator>
  <cp:lastModifiedBy>Ramya R.</cp:lastModifiedBy>
  <cp:revision>280</cp:revision>
  <cp:lastPrinted>2020-06-24T15:23:31Z</cp:lastPrinted>
  <dcterms:created xsi:type="dcterms:W3CDTF">2019-07-25T14:53:50Z</dcterms:created>
  <dcterms:modified xsi:type="dcterms:W3CDTF">2021-04-19T07:14:12Z</dcterms:modified>
</cp:coreProperties>
</file>