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64" r:id="rId2"/>
    <p:sldId id="278" r:id="rId3"/>
    <p:sldId id="265" r:id="rId4"/>
    <p:sldId id="277" r:id="rId5"/>
    <p:sldId id="279" r:id="rId6"/>
    <p:sldId id="280"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6357" autoAdjust="0"/>
  </p:normalViewPr>
  <p:slideViewPr>
    <p:cSldViewPr snapToGrid="0">
      <p:cViewPr varScale="1">
        <p:scale>
          <a:sx n="70" d="100"/>
          <a:sy n="70" d="100"/>
        </p:scale>
        <p:origin x="537"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F:\Neklason\Methlation\Figure%20data\pathway%20table.txt"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ome\Downloads\ORA_results%20(7).tab"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051907978710595"/>
          <c:y val="6.1366806136680614E-2"/>
          <c:w val="0.48035714644092831"/>
          <c:h val="0.83710868777386094"/>
        </c:manualLayout>
      </c:layout>
      <c:barChart>
        <c:barDir val="bar"/>
        <c:grouping val="clustered"/>
        <c:varyColors val="0"/>
        <c:ser>
          <c:idx val="0"/>
          <c:order val="0"/>
          <c:spPr>
            <a:solidFill>
              <a:schemeClr val="tx1"/>
            </a:solidFill>
            <a:ln>
              <a:solidFill>
                <a:schemeClr val="tx1">
                  <a:lumMod val="95000"/>
                  <a:lumOff val="5000"/>
                </a:schemeClr>
              </a:solidFill>
            </a:ln>
            <a:effectLst/>
          </c:spPr>
          <c:invertIfNegative val="0"/>
          <c:cat>
            <c:strRef>
              <c:f>Sheet7!$C$3:$C$14</c:f>
              <c:strCache>
                <c:ptCount val="12"/>
                <c:pt idx="0">
                  <c:v>Signal Transduction</c:v>
                </c:pt>
                <c:pt idx="1">
                  <c:v>Hemostasis</c:v>
                </c:pt>
                <c:pt idx="2">
                  <c:v>Defensins</c:v>
                </c:pt>
                <c:pt idx="3">
                  <c:v>Vitamin D Receptor Pathway</c:v>
                </c:pt>
                <c:pt idx="4">
                  <c:v>Neuroactive ligand-receptor interaction - Homo sapiens (human)</c:v>
                </c:pt>
                <c:pt idx="5">
                  <c:v>Beta defensins</c:v>
                </c:pt>
                <c:pt idx="6">
                  <c:v>Signaling by GPCR</c:v>
                </c:pt>
                <c:pt idx="7">
                  <c:v>Olfactory transduction - Homo sapiens (human)</c:v>
                </c:pt>
                <c:pt idx="8">
                  <c:v>GPCR downstream signalling</c:v>
                </c:pt>
                <c:pt idx="9">
                  <c:v>Olfactory receptor activity</c:v>
                </c:pt>
                <c:pt idx="10">
                  <c:v>G alpha (s) signalling events</c:v>
                </c:pt>
                <c:pt idx="11">
                  <c:v>Olfactory Signaling Pathway</c:v>
                </c:pt>
              </c:strCache>
            </c:strRef>
          </c:cat>
          <c:val>
            <c:numRef>
              <c:f>Sheet7!$D$3:$D$14</c:f>
              <c:numCache>
                <c:formatCode>General</c:formatCode>
                <c:ptCount val="12"/>
                <c:pt idx="0">
                  <c:v>1.6130859873031398</c:v>
                </c:pt>
                <c:pt idx="1">
                  <c:v>1.6179112237309172</c:v>
                </c:pt>
                <c:pt idx="2">
                  <c:v>1.6689354073232183</c:v>
                </c:pt>
                <c:pt idx="3">
                  <c:v>1.7446244955391277</c:v>
                </c:pt>
                <c:pt idx="4">
                  <c:v>1.7446244955391277</c:v>
                </c:pt>
                <c:pt idx="5">
                  <c:v>2.0500366536681298</c:v>
                </c:pt>
                <c:pt idx="6">
                  <c:v>9.3302353609420798</c:v>
                </c:pt>
                <c:pt idx="7">
                  <c:v>9.5079648624275777</c:v>
                </c:pt>
                <c:pt idx="8">
                  <c:v>10.030950653316546</c:v>
                </c:pt>
                <c:pt idx="9">
                  <c:v>10.587675409926792</c:v>
                </c:pt>
                <c:pt idx="10">
                  <c:v>11.528958086939941</c:v>
                </c:pt>
                <c:pt idx="11">
                  <c:v>11.528958086939941</c:v>
                </c:pt>
              </c:numCache>
            </c:numRef>
          </c:val>
          <c:extLst>
            <c:ext xmlns:c16="http://schemas.microsoft.com/office/drawing/2014/chart" uri="{C3380CC4-5D6E-409C-BE32-E72D297353CC}">
              <c16:uniqueId val="{00000000-CADC-4B0E-BB02-78621D535B51}"/>
            </c:ext>
          </c:extLst>
        </c:ser>
        <c:dLbls>
          <c:showLegendKey val="0"/>
          <c:showVal val="0"/>
          <c:showCatName val="0"/>
          <c:showSerName val="0"/>
          <c:showPercent val="0"/>
          <c:showBubbleSize val="0"/>
        </c:dLbls>
        <c:gapWidth val="182"/>
        <c:axId val="1757033968"/>
        <c:axId val="1626052752"/>
      </c:barChart>
      <c:catAx>
        <c:axId val="17570339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26052752"/>
        <c:crosses val="autoZero"/>
        <c:auto val="1"/>
        <c:lblAlgn val="ctr"/>
        <c:lblOffset val="100"/>
        <c:noMultiLvlLbl val="0"/>
      </c:catAx>
      <c:valAx>
        <c:axId val="1626052752"/>
        <c:scaling>
          <c:orientation val="minMax"/>
          <c:max val="14"/>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out"/>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757033968"/>
        <c:crosses val="autoZero"/>
        <c:crossBetween val="between"/>
        <c:majorUnit val="1"/>
        <c:minorUnit val="0.5"/>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734791145292888"/>
          <c:y val="3.7800687285223365E-2"/>
          <c:w val="0.4859079025005596"/>
          <c:h val="0.88071569662039673"/>
        </c:manualLayout>
      </c:layout>
      <c:barChart>
        <c:barDir val="bar"/>
        <c:grouping val="clustered"/>
        <c:varyColors val="0"/>
        <c:ser>
          <c:idx val="0"/>
          <c:order val="0"/>
          <c:spPr>
            <a:solidFill>
              <a:schemeClr val="bg2">
                <a:lumMod val="25000"/>
              </a:schemeClr>
            </a:solidFill>
            <a:ln>
              <a:solidFill>
                <a:schemeClr val="tx1">
                  <a:lumMod val="95000"/>
                  <a:lumOff val="5000"/>
                </a:schemeClr>
              </a:solidFill>
            </a:ln>
            <a:effectLst/>
          </c:spPr>
          <c:invertIfNegative val="0"/>
          <c:cat>
            <c:strRef>
              <c:f>Sheet1!$F$2:$F$33</c:f>
              <c:strCache>
                <c:ptCount val="32"/>
                <c:pt idx="0">
                  <c:v>digestion</c:v>
                </c:pt>
                <c:pt idx="1">
                  <c:v>killing of cells of other organism</c:v>
                </c:pt>
                <c:pt idx="2">
                  <c:v>blood coagulation</c:v>
                </c:pt>
                <c:pt idx="3">
                  <c:v>regulation of body fluid levels</c:v>
                </c:pt>
                <c:pt idx="4">
                  <c:v>humoral immune response</c:v>
                </c:pt>
                <c:pt idx="5">
                  <c:v>response to bacterium</c:v>
                </c:pt>
                <c:pt idx="6">
                  <c:v>response to chemical</c:v>
                </c:pt>
                <c:pt idx="7">
                  <c:v>organ growth</c:v>
                </c:pt>
                <c:pt idx="8">
                  <c:v>defense response to bacterium</c:v>
                </c:pt>
                <c:pt idx="9">
                  <c:v>collagen fibril organization</c:v>
                </c:pt>
                <c:pt idx="10">
                  <c:v>natriuretic peptide receptor activity</c:v>
                </c:pt>
                <c:pt idx="11">
                  <c:v>pantetheine hydrolase activity</c:v>
                </c:pt>
                <c:pt idx="12">
                  <c:v>G protein-coupled amine receptor activity</c:v>
                </c:pt>
                <c:pt idx="13">
                  <c:v>response to external biotic stimulus</c:v>
                </c:pt>
                <c:pt idx="14">
                  <c:v>coagulation</c:v>
                </c:pt>
                <c:pt idx="15">
                  <c:v>defense response to other organism</c:v>
                </c:pt>
                <c:pt idx="16">
                  <c:v>response to other organism</c:v>
                </c:pt>
                <c:pt idx="17">
                  <c:v>response to biotic stimulus</c:v>
                </c:pt>
                <c:pt idx="18">
                  <c:v>epidermis development</c:v>
                </c:pt>
                <c:pt idx="19">
                  <c:v>epidermal cell differentiation</c:v>
                </c:pt>
                <c:pt idx="20">
                  <c:v>skin development</c:v>
                </c:pt>
                <c:pt idx="21">
                  <c:v>nervous system process</c:v>
                </c:pt>
                <c:pt idx="22">
                  <c:v>keratinization</c:v>
                </c:pt>
                <c:pt idx="23">
                  <c:v>system process</c:v>
                </c:pt>
                <c:pt idx="24">
                  <c:v>sensory perception</c:v>
                </c:pt>
                <c:pt idx="25">
                  <c:v>G protein-coupled receptor signaling pathway</c:v>
                </c:pt>
                <c:pt idx="26">
                  <c:v>transmembrane signaling receptor activity</c:v>
                </c:pt>
                <c:pt idx="27">
                  <c:v>signaling receptor activity</c:v>
                </c:pt>
                <c:pt idx="28">
                  <c:v>G protein-coupled receptor activity</c:v>
                </c:pt>
                <c:pt idx="29">
                  <c:v>sensory perception of chemical stimulus</c:v>
                </c:pt>
                <c:pt idx="30">
                  <c:v>detection of chemical stimulus involved in sensory perception of smell</c:v>
                </c:pt>
                <c:pt idx="31">
                  <c:v>olfactory receptor activity</c:v>
                </c:pt>
              </c:strCache>
            </c:strRef>
          </c:cat>
          <c:val>
            <c:numRef>
              <c:f>Sheet1!$K$2:$K$33</c:f>
              <c:numCache>
                <c:formatCode>General</c:formatCode>
                <c:ptCount val="32"/>
                <c:pt idx="0">
                  <c:v>1.3024494016954604</c:v>
                </c:pt>
                <c:pt idx="1">
                  <c:v>1.3024494016954604</c:v>
                </c:pt>
                <c:pt idx="2">
                  <c:v>1.3207457220799963</c:v>
                </c:pt>
                <c:pt idx="3">
                  <c:v>1.3207457220799963</c:v>
                </c:pt>
                <c:pt idx="4">
                  <c:v>1.3207457220799963</c:v>
                </c:pt>
                <c:pt idx="5">
                  <c:v>1.4004712926526657</c:v>
                </c:pt>
                <c:pt idx="6">
                  <c:v>1.5360075717938915</c:v>
                </c:pt>
                <c:pt idx="7">
                  <c:v>1.737041936385987</c:v>
                </c:pt>
                <c:pt idx="8">
                  <c:v>1.7892727363277812</c:v>
                </c:pt>
                <c:pt idx="9">
                  <c:v>1.7892727363277812</c:v>
                </c:pt>
                <c:pt idx="10">
                  <c:v>1.9742496445784801</c:v>
                </c:pt>
                <c:pt idx="11">
                  <c:v>1.977367525777241</c:v>
                </c:pt>
                <c:pt idx="12">
                  <c:v>1.977367525777241</c:v>
                </c:pt>
                <c:pt idx="13">
                  <c:v>2.0520812546331682</c:v>
                </c:pt>
                <c:pt idx="14">
                  <c:v>2.0691431548880383</c:v>
                </c:pt>
                <c:pt idx="15">
                  <c:v>2.2314774112226834</c:v>
                </c:pt>
                <c:pt idx="16">
                  <c:v>2.4091317496933464</c:v>
                </c:pt>
                <c:pt idx="17">
                  <c:v>2.5067904437641215</c:v>
                </c:pt>
                <c:pt idx="18">
                  <c:v>2.5239398605613643</c:v>
                </c:pt>
                <c:pt idx="19">
                  <c:v>2.7919083769146584</c:v>
                </c:pt>
                <c:pt idx="20">
                  <c:v>2.9902372912501507</c:v>
                </c:pt>
                <c:pt idx="21">
                  <c:v>4.1263612051754928</c:v>
                </c:pt>
                <c:pt idx="22">
                  <c:v>4.2442520574533704</c:v>
                </c:pt>
                <c:pt idx="23">
                  <c:v>5.0045016303115659</c:v>
                </c:pt>
                <c:pt idx="24">
                  <c:v>6.4032335020082805</c:v>
                </c:pt>
                <c:pt idx="25">
                  <c:v>7.7037210801989353</c:v>
                </c:pt>
                <c:pt idx="26">
                  <c:v>9.4502424949639803</c:v>
                </c:pt>
                <c:pt idx="27">
                  <c:v>9.5602769963650687</c:v>
                </c:pt>
                <c:pt idx="28">
                  <c:v>10.177574265346449</c:v>
                </c:pt>
                <c:pt idx="29">
                  <c:v>10.735968355875105</c:v>
                </c:pt>
                <c:pt idx="30">
                  <c:v>12.434386762144001</c:v>
                </c:pt>
                <c:pt idx="31">
                  <c:v>13.062775692194608</c:v>
                </c:pt>
              </c:numCache>
            </c:numRef>
          </c:val>
          <c:extLst>
            <c:ext xmlns:c16="http://schemas.microsoft.com/office/drawing/2014/chart" uri="{C3380CC4-5D6E-409C-BE32-E72D297353CC}">
              <c16:uniqueId val="{00000000-3A90-4452-8729-62BF11F8C46A}"/>
            </c:ext>
          </c:extLst>
        </c:ser>
        <c:dLbls>
          <c:showLegendKey val="0"/>
          <c:showVal val="0"/>
          <c:showCatName val="0"/>
          <c:showSerName val="0"/>
          <c:showPercent val="0"/>
          <c:showBubbleSize val="0"/>
        </c:dLbls>
        <c:gapWidth val="182"/>
        <c:axId val="667416368"/>
        <c:axId val="1929274288"/>
      </c:barChart>
      <c:catAx>
        <c:axId val="6674163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929274288"/>
        <c:crosses val="autoZero"/>
        <c:auto val="1"/>
        <c:lblAlgn val="ctr"/>
        <c:lblOffset val="100"/>
        <c:noMultiLvlLbl val="0"/>
      </c:catAx>
      <c:valAx>
        <c:axId val="19292742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out"/>
        <c:tickLblPos val="nextTo"/>
        <c:spPr>
          <a:noFill/>
          <a:ln>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67416368"/>
        <c:crosses val="autoZero"/>
        <c:crossBetween val="between"/>
        <c:majorUnit val="1"/>
        <c:minorUnit val="0.5"/>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C799A8-4A6E-439C-8DF8-C5EA5F316160}" type="datetimeFigureOut">
              <a:rPr lang="en-US" smtClean="0"/>
              <a:t>5/6/2021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428ADB-45E9-4371-B974-BA4FB62F91F3}" type="slidenum">
              <a:rPr lang="en-US" smtClean="0"/>
              <a:t>‹#›</a:t>
            </a:fld>
            <a:endParaRPr lang="en-US"/>
          </a:p>
        </p:txBody>
      </p:sp>
    </p:spTree>
    <p:extLst>
      <p:ext uri="{BB962C8B-B14F-4D97-AF65-F5344CB8AC3E}">
        <p14:creationId xmlns:p14="http://schemas.microsoft.com/office/powerpoint/2010/main" val="3938837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428ADB-45E9-4371-B974-BA4FB62F91F3}" type="slidenum">
              <a:rPr lang="en-US" smtClean="0"/>
              <a:t>4</a:t>
            </a:fld>
            <a:endParaRPr lang="en-US"/>
          </a:p>
        </p:txBody>
      </p:sp>
    </p:spTree>
    <p:extLst>
      <p:ext uri="{BB962C8B-B14F-4D97-AF65-F5344CB8AC3E}">
        <p14:creationId xmlns:p14="http://schemas.microsoft.com/office/powerpoint/2010/main" val="1534078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104E262-5745-47DD-AF27-D7E37DBA4BDE}" type="datetimeFigureOut">
              <a:rPr lang="en-US" smtClean="0"/>
              <a:t>5/6/2021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7A3CC-EA46-4BE3-9C4F-16BA27FA9F1C}" type="slidenum">
              <a:rPr lang="en-US" smtClean="0"/>
              <a:t>‹#›</a:t>
            </a:fld>
            <a:endParaRPr lang="en-US"/>
          </a:p>
        </p:txBody>
      </p:sp>
    </p:spTree>
    <p:extLst>
      <p:ext uri="{BB962C8B-B14F-4D97-AF65-F5344CB8AC3E}">
        <p14:creationId xmlns:p14="http://schemas.microsoft.com/office/powerpoint/2010/main" val="3883160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04E262-5745-47DD-AF27-D7E37DBA4BDE}" type="datetimeFigureOut">
              <a:rPr lang="en-US" smtClean="0"/>
              <a:t>5/6/2021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7A3CC-EA46-4BE3-9C4F-16BA27FA9F1C}" type="slidenum">
              <a:rPr lang="en-US" smtClean="0"/>
              <a:t>‹#›</a:t>
            </a:fld>
            <a:endParaRPr lang="en-US"/>
          </a:p>
        </p:txBody>
      </p:sp>
    </p:spTree>
    <p:extLst>
      <p:ext uri="{BB962C8B-B14F-4D97-AF65-F5344CB8AC3E}">
        <p14:creationId xmlns:p14="http://schemas.microsoft.com/office/powerpoint/2010/main" val="2365198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04E262-5745-47DD-AF27-D7E37DBA4BDE}" type="datetimeFigureOut">
              <a:rPr lang="en-US" smtClean="0"/>
              <a:t>5/6/2021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7A3CC-EA46-4BE3-9C4F-16BA27FA9F1C}" type="slidenum">
              <a:rPr lang="en-US" smtClean="0"/>
              <a:t>‹#›</a:t>
            </a:fld>
            <a:endParaRPr lang="en-US"/>
          </a:p>
        </p:txBody>
      </p:sp>
    </p:spTree>
    <p:extLst>
      <p:ext uri="{BB962C8B-B14F-4D97-AF65-F5344CB8AC3E}">
        <p14:creationId xmlns:p14="http://schemas.microsoft.com/office/powerpoint/2010/main" val="1216126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04E262-5745-47DD-AF27-D7E37DBA4BDE}" type="datetimeFigureOut">
              <a:rPr lang="en-US" smtClean="0"/>
              <a:t>5/6/2021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7A3CC-EA46-4BE3-9C4F-16BA27FA9F1C}" type="slidenum">
              <a:rPr lang="en-US" smtClean="0"/>
              <a:t>‹#›</a:t>
            </a:fld>
            <a:endParaRPr lang="en-US"/>
          </a:p>
        </p:txBody>
      </p:sp>
    </p:spTree>
    <p:extLst>
      <p:ext uri="{BB962C8B-B14F-4D97-AF65-F5344CB8AC3E}">
        <p14:creationId xmlns:p14="http://schemas.microsoft.com/office/powerpoint/2010/main" val="3308843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04E262-5745-47DD-AF27-D7E37DBA4BDE}" type="datetimeFigureOut">
              <a:rPr lang="en-US" smtClean="0"/>
              <a:t>5/6/2021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7A3CC-EA46-4BE3-9C4F-16BA27FA9F1C}" type="slidenum">
              <a:rPr lang="en-US" smtClean="0"/>
              <a:t>‹#›</a:t>
            </a:fld>
            <a:endParaRPr lang="en-US"/>
          </a:p>
        </p:txBody>
      </p:sp>
    </p:spTree>
    <p:extLst>
      <p:ext uri="{BB962C8B-B14F-4D97-AF65-F5344CB8AC3E}">
        <p14:creationId xmlns:p14="http://schemas.microsoft.com/office/powerpoint/2010/main" val="2162476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104E262-5745-47DD-AF27-D7E37DBA4BDE}" type="datetimeFigureOut">
              <a:rPr lang="en-US" smtClean="0"/>
              <a:t>5/6/2021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C7A3CC-EA46-4BE3-9C4F-16BA27FA9F1C}" type="slidenum">
              <a:rPr lang="en-US" smtClean="0"/>
              <a:t>‹#›</a:t>
            </a:fld>
            <a:endParaRPr lang="en-US"/>
          </a:p>
        </p:txBody>
      </p:sp>
    </p:spTree>
    <p:extLst>
      <p:ext uri="{BB962C8B-B14F-4D97-AF65-F5344CB8AC3E}">
        <p14:creationId xmlns:p14="http://schemas.microsoft.com/office/powerpoint/2010/main" val="2990387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104E262-5745-47DD-AF27-D7E37DBA4BDE}" type="datetimeFigureOut">
              <a:rPr lang="en-US" smtClean="0"/>
              <a:t>5/6/2021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C7A3CC-EA46-4BE3-9C4F-16BA27FA9F1C}" type="slidenum">
              <a:rPr lang="en-US" smtClean="0"/>
              <a:t>‹#›</a:t>
            </a:fld>
            <a:endParaRPr lang="en-US"/>
          </a:p>
        </p:txBody>
      </p:sp>
    </p:spTree>
    <p:extLst>
      <p:ext uri="{BB962C8B-B14F-4D97-AF65-F5344CB8AC3E}">
        <p14:creationId xmlns:p14="http://schemas.microsoft.com/office/powerpoint/2010/main" val="4200423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104E262-5745-47DD-AF27-D7E37DBA4BDE}" type="datetimeFigureOut">
              <a:rPr lang="en-US" smtClean="0"/>
              <a:t>5/6/2021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C7A3CC-EA46-4BE3-9C4F-16BA27FA9F1C}" type="slidenum">
              <a:rPr lang="en-US" smtClean="0"/>
              <a:t>‹#›</a:t>
            </a:fld>
            <a:endParaRPr lang="en-US"/>
          </a:p>
        </p:txBody>
      </p:sp>
    </p:spTree>
    <p:extLst>
      <p:ext uri="{BB962C8B-B14F-4D97-AF65-F5344CB8AC3E}">
        <p14:creationId xmlns:p14="http://schemas.microsoft.com/office/powerpoint/2010/main" val="1732485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04E262-5745-47DD-AF27-D7E37DBA4BDE}" type="datetimeFigureOut">
              <a:rPr lang="en-US" smtClean="0"/>
              <a:t>5/6/2021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C7A3CC-EA46-4BE3-9C4F-16BA27FA9F1C}" type="slidenum">
              <a:rPr lang="en-US" smtClean="0"/>
              <a:t>‹#›</a:t>
            </a:fld>
            <a:endParaRPr lang="en-US"/>
          </a:p>
        </p:txBody>
      </p:sp>
    </p:spTree>
    <p:extLst>
      <p:ext uri="{BB962C8B-B14F-4D97-AF65-F5344CB8AC3E}">
        <p14:creationId xmlns:p14="http://schemas.microsoft.com/office/powerpoint/2010/main" val="2986292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04E262-5745-47DD-AF27-D7E37DBA4BDE}" type="datetimeFigureOut">
              <a:rPr lang="en-US" smtClean="0"/>
              <a:t>5/6/2021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C7A3CC-EA46-4BE3-9C4F-16BA27FA9F1C}" type="slidenum">
              <a:rPr lang="en-US" smtClean="0"/>
              <a:t>‹#›</a:t>
            </a:fld>
            <a:endParaRPr lang="en-US"/>
          </a:p>
        </p:txBody>
      </p:sp>
    </p:spTree>
    <p:extLst>
      <p:ext uri="{BB962C8B-B14F-4D97-AF65-F5344CB8AC3E}">
        <p14:creationId xmlns:p14="http://schemas.microsoft.com/office/powerpoint/2010/main" val="2667071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04E262-5745-47DD-AF27-D7E37DBA4BDE}" type="datetimeFigureOut">
              <a:rPr lang="en-US" smtClean="0"/>
              <a:t>5/6/2021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C7A3CC-EA46-4BE3-9C4F-16BA27FA9F1C}" type="slidenum">
              <a:rPr lang="en-US" smtClean="0"/>
              <a:t>‹#›</a:t>
            </a:fld>
            <a:endParaRPr lang="en-US"/>
          </a:p>
        </p:txBody>
      </p:sp>
    </p:spTree>
    <p:extLst>
      <p:ext uri="{BB962C8B-B14F-4D97-AF65-F5344CB8AC3E}">
        <p14:creationId xmlns:p14="http://schemas.microsoft.com/office/powerpoint/2010/main" val="905322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04E262-5745-47DD-AF27-D7E37DBA4BDE}" type="datetimeFigureOut">
              <a:rPr lang="en-US" smtClean="0"/>
              <a:t>5/6/2021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C7A3CC-EA46-4BE3-9C4F-16BA27FA9F1C}" type="slidenum">
              <a:rPr lang="en-US" smtClean="0"/>
              <a:t>‹#›</a:t>
            </a:fld>
            <a:endParaRPr lang="en-US"/>
          </a:p>
        </p:txBody>
      </p:sp>
    </p:spTree>
    <p:extLst>
      <p:ext uri="{BB962C8B-B14F-4D97-AF65-F5344CB8AC3E}">
        <p14:creationId xmlns:p14="http://schemas.microsoft.com/office/powerpoint/2010/main" val="31095746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0AB11-BDE1-400F-90AB-6D09D363B181}"/>
              </a:ext>
            </a:extLst>
          </p:cNvPr>
          <p:cNvSpPr>
            <a:spLocks noGrp="1"/>
          </p:cNvSpPr>
          <p:nvPr>
            <p:ph type="title"/>
          </p:nvPr>
        </p:nvSpPr>
        <p:spPr>
          <a:xfrm>
            <a:off x="628650" y="2103437"/>
            <a:ext cx="7886700" cy="1325563"/>
          </a:xfrm>
        </p:spPr>
        <p:txBody>
          <a:bodyPr>
            <a:normAutofit fontScale="90000"/>
          </a:bodyPr>
          <a:lstStyle/>
          <a:p>
            <a:r>
              <a:rPr lang="en-US" sz="1800" b="1" dirty="0"/>
              <a:t>Differential methylation of G-protein coupled receptor signaling genes in gastrointestinal neuroendocrine tumors</a:t>
            </a:r>
            <a:r>
              <a:rPr lang="en-US" sz="1800" dirty="0"/>
              <a:t/>
            </a:r>
            <a:br>
              <a:rPr lang="en-US" sz="1800" dirty="0"/>
            </a:br>
            <a:r>
              <a:rPr lang="en-US" sz="1800" dirty="0"/>
              <a:t>Seyoun Byun</a:t>
            </a:r>
            <a:r>
              <a:rPr lang="en-US" sz="1800" baseline="30000" dirty="0"/>
              <a:t>1,2</a:t>
            </a:r>
            <a:r>
              <a:rPr lang="en-US" sz="1800" dirty="0"/>
              <a:t>, Kajsa E. Affolter</a:t>
            </a:r>
            <a:r>
              <a:rPr lang="en-US" sz="1800" baseline="30000" dirty="0"/>
              <a:t>1,3</a:t>
            </a:r>
            <a:r>
              <a:rPr lang="en-US" sz="1800" dirty="0"/>
              <a:t>, Angela K. Snow</a:t>
            </a:r>
            <a:r>
              <a:rPr lang="en-US" sz="1800" baseline="30000" dirty="0"/>
              <a:t>1</a:t>
            </a:r>
            <a:r>
              <a:rPr lang="en-US" sz="1800" dirty="0"/>
              <a:t>, Karen Curtin</a:t>
            </a:r>
            <a:r>
              <a:rPr lang="en-US" sz="1800" baseline="30000" dirty="0"/>
              <a:t>1,4</a:t>
            </a:r>
            <a:r>
              <a:rPr lang="en-US" sz="1800" dirty="0"/>
              <a:t>, Austin R. Cannon</a:t>
            </a:r>
            <a:r>
              <a:rPr lang="en-US" sz="1800" baseline="30000" dirty="0"/>
              <a:t>5</a:t>
            </a:r>
            <a:r>
              <a:rPr lang="en-US" sz="1800" dirty="0"/>
              <a:t>, Lisa A. Cannon-Albright</a:t>
            </a:r>
            <a:r>
              <a:rPr lang="en-US" sz="1800" baseline="30000" dirty="0"/>
              <a:t>1,4</a:t>
            </a:r>
            <a:r>
              <a:rPr lang="en-US" sz="1800" dirty="0"/>
              <a:t>, Ramya Thota</a:t>
            </a:r>
            <a:r>
              <a:rPr lang="en-US" sz="1800" baseline="30000" dirty="0"/>
              <a:t>6</a:t>
            </a:r>
            <a:r>
              <a:rPr lang="en-US" sz="1800" dirty="0"/>
              <a:t>, Deborah W. Neklason</a:t>
            </a:r>
            <a:r>
              <a:rPr lang="en-US" sz="1800" baseline="30000" dirty="0"/>
              <a:t>1,4, *</a:t>
            </a:r>
            <a:br>
              <a:rPr lang="en-US" sz="1800" baseline="30000" dirty="0"/>
            </a:br>
            <a:r>
              <a:rPr lang="en-US" sz="1800" dirty="0"/>
              <a:t/>
            </a:r>
            <a:br>
              <a:rPr lang="en-US" sz="1800" dirty="0"/>
            </a:br>
            <a:r>
              <a:rPr lang="en-US" sz="1800" i="1" baseline="30000" dirty="0"/>
              <a:t>1</a:t>
            </a:r>
            <a:r>
              <a:rPr lang="en-US" sz="1800" i="1" dirty="0"/>
              <a:t>Huntsman Cancer Institute, University of Utah, USA, </a:t>
            </a:r>
            <a:r>
              <a:rPr lang="en-US" sz="1800" i="1" baseline="30000" dirty="0"/>
              <a:t>2</a:t>
            </a:r>
            <a:r>
              <a:rPr lang="en-US" sz="1800" i="1" dirty="0"/>
              <a:t>Department of Biomedical Informatics, University of Utah School of Medicine, USA, </a:t>
            </a:r>
            <a:r>
              <a:rPr lang="en-US" sz="1800" i="1" baseline="30000" dirty="0"/>
              <a:t>3</a:t>
            </a:r>
            <a:r>
              <a:rPr lang="en-US" sz="1800" i="1" dirty="0"/>
              <a:t>Department of Pathology, University of Utah, USA, </a:t>
            </a:r>
            <a:r>
              <a:rPr lang="en-US" sz="1800" i="1" baseline="30000" dirty="0"/>
              <a:t>4</a:t>
            </a:r>
            <a:r>
              <a:rPr lang="en-US" sz="1800" i="1" dirty="0"/>
              <a:t>Division of Epidemiology, Department of Internal Medicine, University of Utah, USA, </a:t>
            </a:r>
            <a:r>
              <a:rPr lang="en-US" sz="1800" i="1" baseline="30000" dirty="0"/>
              <a:t>5</a:t>
            </a:r>
            <a:r>
              <a:rPr lang="en-US" sz="1800" i="1" dirty="0"/>
              <a:t> Division of General Surgery, Department of Surgery, University of Utah School of Medicine, USA. </a:t>
            </a:r>
            <a:r>
              <a:rPr lang="en-US" sz="1800" baseline="30000" dirty="0"/>
              <a:t>6</a:t>
            </a:r>
            <a:r>
              <a:rPr lang="en-US" sz="1800" i="1" dirty="0"/>
              <a:t>Medical Oncology, Intermountain Healthcare, USA</a:t>
            </a:r>
            <a:r>
              <a:rPr lang="en-US" dirty="0"/>
              <a:t/>
            </a:r>
            <a:br>
              <a:rPr lang="en-US" dirty="0"/>
            </a:br>
            <a:r>
              <a:rPr lang="en-US" dirty="0"/>
              <a:t/>
            </a:r>
            <a:br>
              <a:rPr lang="en-US" dirty="0"/>
            </a:br>
            <a:r>
              <a:rPr lang="en-US" dirty="0"/>
              <a:t>Supplementary </a:t>
            </a:r>
            <a:r>
              <a:rPr lang="en-US"/>
              <a:t>figures 1-5</a:t>
            </a:r>
            <a:endParaRPr lang="en-US" dirty="0"/>
          </a:p>
        </p:txBody>
      </p:sp>
    </p:spTree>
    <p:extLst>
      <p:ext uri="{BB962C8B-B14F-4D97-AF65-F5344CB8AC3E}">
        <p14:creationId xmlns:p14="http://schemas.microsoft.com/office/powerpoint/2010/main" val="2172459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894133D-B6FA-48E0-94E5-15C78D68D78E}"/>
              </a:ext>
            </a:extLst>
          </p:cNvPr>
          <p:cNvGrpSpPr/>
          <p:nvPr/>
        </p:nvGrpSpPr>
        <p:grpSpPr>
          <a:xfrm>
            <a:off x="833695" y="996457"/>
            <a:ext cx="7339568" cy="4440965"/>
            <a:chOff x="833695" y="996457"/>
            <a:chExt cx="7339568" cy="4440965"/>
          </a:xfrm>
        </p:grpSpPr>
        <p:pic>
          <p:nvPicPr>
            <p:cNvPr id="6" name="Picture 5">
              <a:extLst>
                <a:ext uri="{FF2B5EF4-FFF2-40B4-BE49-F238E27FC236}">
                  <a16:creationId xmlns:a16="http://schemas.microsoft.com/office/drawing/2014/main" id="{E84D7E96-5E25-459D-8E6A-580CEDCD2DB3}"/>
                </a:ext>
              </a:extLst>
            </p:cNvPr>
            <p:cNvPicPr>
              <a:picLocks noChangeAspect="1"/>
            </p:cNvPicPr>
            <p:nvPr/>
          </p:nvPicPr>
          <p:blipFill>
            <a:blip r:embed="rId2"/>
            <a:stretch>
              <a:fillRect/>
            </a:stretch>
          </p:blipFill>
          <p:spPr>
            <a:xfrm>
              <a:off x="1000232" y="1015691"/>
              <a:ext cx="7173031" cy="4421731"/>
            </a:xfrm>
            <a:prstGeom prst="rect">
              <a:avLst/>
            </a:prstGeom>
          </p:spPr>
        </p:pic>
        <p:sp>
          <p:nvSpPr>
            <p:cNvPr id="7" name="TextBox 6">
              <a:extLst>
                <a:ext uri="{FF2B5EF4-FFF2-40B4-BE49-F238E27FC236}">
                  <a16:creationId xmlns:a16="http://schemas.microsoft.com/office/drawing/2014/main" id="{ADDE14BB-3371-482E-A066-B6D0D6AEE218}"/>
                </a:ext>
              </a:extLst>
            </p:cNvPr>
            <p:cNvSpPr txBox="1"/>
            <p:nvPr/>
          </p:nvSpPr>
          <p:spPr>
            <a:xfrm>
              <a:off x="4310215" y="996457"/>
              <a:ext cx="475637" cy="184666"/>
            </a:xfrm>
            <a:prstGeom prst="rect">
              <a:avLst/>
            </a:prstGeom>
            <a:solidFill>
              <a:schemeClr val="bg1"/>
            </a:solidFill>
          </p:spPr>
          <p:txBody>
            <a:bodyPr wrap="square" rtlCol="0">
              <a:spAutoFit/>
            </a:bodyPr>
            <a:lstStyle/>
            <a:p>
              <a:r>
                <a:rPr lang="en-US" altLang="ko-KR" sz="600" dirty="0"/>
                <a:t>Group</a:t>
              </a:r>
              <a:r>
                <a:rPr lang="ko-KR" altLang="en-US" sz="600" dirty="0"/>
                <a:t> </a:t>
              </a:r>
              <a:r>
                <a:rPr lang="en-US" altLang="ko-KR" sz="600" dirty="0"/>
                <a:t>1</a:t>
              </a:r>
              <a:endParaRPr lang="ko-KR" altLang="en-US" sz="600" dirty="0"/>
            </a:p>
          </p:txBody>
        </p:sp>
        <p:sp>
          <p:nvSpPr>
            <p:cNvPr id="8" name="TextBox 7">
              <a:extLst>
                <a:ext uri="{FF2B5EF4-FFF2-40B4-BE49-F238E27FC236}">
                  <a16:creationId xmlns:a16="http://schemas.microsoft.com/office/drawing/2014/main" id="{3AD5A4F6-6796-4957-BDFB-C8AE48ADB99B}"/>
                </a:ext>
              </a:extLst>
            </p:cNvPr>
            <p:cNvSpPr txBox="1"/>
            <p:nvPr/>
          </p:nvSpPr>
          <p:spPr>
            <a:xfrm>
              <a:off x="4919818" y="996457"/>
              <a:ext cx="588705" cy="184666"/>
            </a:xfrm>
            <a:prstGeom prst="rect">
              <a:avLst/>
            </a:prstGeom>
            <a:solidFill>
              <a:schemeClr val="bg1"/>
            </a:solidFill>
          </p:spPr>
          <p:txBody>
            <a:bodyPr wrap="square" rtlCol="0">
              <a:spAutoFit/>
            </a:bodyPr>
            <a:lstStyle/>
            <a:p>
              <a:r>
                <a:rPr lang="en-US" altLang="ko-KR" sz="600" dirty="0"/>
                <a:t>Group</a:t>
              </a:r>
              <a:r>
                <a:rPr lang="ko-KR" altLang="en-US" sz="600" dirty="0"/>
                <a:t> </a:t>
              </a:r>
              <a:r>
                <a:rPr lang="en-US" altLang="ko-KR" sz="600" dirty="0"/>
                <a:t>2</a:t>
              </a:r>
              <a:endParaRPr lang="ko-KR" altLang="en-US" sz="600" dirty="0"/>
            </a:p>
          </p:txBody>
        </p:sp>
        <p:sp>
          <p:nvSpPr>
            <p:cNvPr id="9" name="TextBox 8">
              <a:extLst>
                <a:ext uri="{FF2B5EF4-FFF2-40B4-BE49-F238E27FC236}">
                  <a16:creationId xmlns:a16="http://schemas.microsoft.com/office/drawing/2014/main" id="{E2DC11AF-1D88-4F7F-8CA7-BBBF17BC349A}"/>
                </a:ext>
              </a:extLst>
            </p:cNvPr>
            <p:cNvSpPr txBox="1"/>
            <p:nvPr/>
          </p:nvSpPr>
          <p:spPr>
            <a:xfrm>
              <a:off x="833695" y="4624114"/>
              <a:ext cx="475637" cy="184666"/>
            </a:xfrm>
            <a:prstGeom prst="rect">
              <a:avLst/>
            </a:prstGeom>
            <a:solidFill>
              <a:schemeClr val="bg1"/>
            </a:solidFill>
          </p:spPr>
          <p:txBody>
            <a:bodyPr wrap="square" rtlCol="0">
              <a:spAutoFit/>
            </a:bodyPr>
            <a:lstStyle/>
            <a:p>
              <a:r>
                <a:rPr lang="en-US" altLang="ko-KR" sz="600" dirty="0"/>
                <a:t>Group</a:t>
              </a:r>
              <a:r>
                <a:rPr lang="ko-KR" altLang="en-US" sz="600" dirty="0"/>
                <a:t> </a:t>
              </a:r>
              <a:r>
                <a:rPr lang="en-US" altLang="ko-KR" sz="600" dirty="0"/>
                <a:t>1</a:t>
              </a:r>
              <a:endParaRPr lang="ko-KR" altLang="en-US" sz="600" dirty="0"/>
            </a:p>
          </p:txBody>
        </p:sp>
        <p:sp>
          <p:nvSpPr>
            <p:cNvPr id="10" name="TextBox 9">
              <a:extLst>
                <a:ext uri="{FF2B5EF4-FFF2-40B4-BE49-F238E27FC236}">
                  <a16:creationId xmlns:a16="http://schemas.microsoft.com/office/drawing/2014/main" id="{00FD85BB-F64F-46D1-BAD7-4DF77E4DAD33}"/>
                </a:ext>
              </a:extLst>
            </p:cNvPr>
            <p:cNvSpPr txBox="1"/>
            <p:nvPr/>
          </p:nvSpPr>
          <p:spPr>
            <a:xfrm>
              <a:off x="833695" y="4938435"/>
              <a:ext cx="475637" cy="184666"/>
            </a:xfrm>
            <a:prstGeom prst="rect">
              <a:avLst/>
            </a:prstGeom>
            <a:solidFill>
              <a:schemeClr val="bg1"/>
            </a:solidFill>
          </p:spPr>
          <p:txBody>
            <a:bodyPr wrap="square" rtlCol="0">
              <a:spAutoFit/>
            </a:bodyPr>
            <a:lstStyle/>
            <a:p>
              <a:r>
                <a:rPr lang="en-US" altLang="ko-KR" sz="600" dirty="0"/>
                <a:t>Group</a:t>
              </a:r>
              <a:r>
                <a:rPr lang="ko-KR" altLang="en-US" sz="600" dirty="0"/>
                <a:t> </a:t>
              </a:r>
              <a:r>
                <a:rPr lang="en-US" altLang="ko-KR" sz="600" dirty="0"/>
                <a:t>2</a:t>
              </a:r>
              <a:endParaRPr lang="ko-KR" altLang="en-US" sz="600" dirty="0"/>
            </a:p>
          </p:txBody>
        </p:sp>
      </p:grpSp>
      <p:sp>
        <p:nvSpPr>
          <p:cNvPr id="12" name="TextBox 11">
            <a:extLst>
              <a:ext uri="{FF2B5EF4-FFF2-40B4-BE49-F238E27FC236}">
                <a16:creationId xmlns:a16="http://schemas.microsoft.com/office/drawing/2014/main" id="{613D8F3C-E54D-4DEB-B092-887E781F950A}"/>
              </a:ext>
            </a:extLst>
          </p:cNvPr>
          <p:cNvSpPr txBox="1"/>
          <p:nvPr/>
        </p:nvSpPr>
        <p:spPr>
          <a:xfrm>
            <a:off x="439133" y="6153686"/>
            <a:ext cx="8559254" cy="400110"/>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Figure S1. The survival analysis result of the selected 47 cases tested (Group 2, blue line) and the 516 cases not tested (Group 1, red line). There is no significant difference </a:t>
            </a:r>
            <a:r>
              <a:rPr lang="en-US" sz="1000">
                <a:latin typeface="Arial" panose="020B0604020202020204" pitchFamily="34" charset="0"/>
                <a:cs typeface="Arial" panose="020B0604020202020204" pitchFamily="34" charset="0"/>
              </a:rPr>
              <a:t>in </a:t>
            </a:r>
            <a:r>
              <a:rPr lang="en-US" sz="1000" smtClean="0">
                <a:latin typeface="Arial" panose="020B0604020202020204" pitchFamily="34" charset="0"/>
                <a:cs typeface="Arial" panose="020B0604020202020204" pitchFamily="34" charset="0"/>
              </a:rPr>
              <a:t>survival </a:t>
            </a:r>
            <a:r>
              <a:rPr lang="en-US" sz="1000" dirty="0">
                <a:latin typeface="Arial" panose="020B0604020202020204" pitchFamily="34" charset="0"/>
                <a:cs typeface="Arial" panose="020B0604020202020204" pitchFamily="34" charset="0"/>
              </a:rPr>
              <a:t>rates </a:t>
            </a:r>
            <a:r>
              <a:rPr lang="en-US" sz="1000" i="1" dirty="0">
                <a:latin typeface="Arial" panose="020B0604020202020204" pitchFamily="34" charset="0"/>
                <a:cs typeface="Arial" panose="020B0604020202020204" pitchFamily="34" charset="0"/>
              </a:rPr>
              <a:t>(p=</a:t>
            </a:r>
            <a:r>
              <a:rPr lang="en-US" sz="1000" dirty="0">
                <a:latin typeface="Arial" panose="020B0604020202020204" pitchFamily="34" charset="0"/>
                <a:cs typeface="Arial" panose="020B0604020202020204" pitchFamily="34" charset="0"/>
              </a:rPr>
              <a:t>0.76). X-axis and Y-axis refers time (months) and expected overall survival rate, respectively.</a:t>
            </a:r>
          </a:p>
        </p:txBody>
      </p:sp>
    </p:spTree>
    <p:extLst>
      <p:ext uri="{BB962C8B-B14F-4D97-AF65-F5344CB8AC3E}">
        <p14:creationId xmlns:p14="http://schemas.microsoft.com/office/powerpoint/2010/main" val="639110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F96721A0-92FE-4A40-8FFA-1028FAF060F2}"/>
              </a:ext>
            </a:extLst>
          </p:cNvPr>
          <p:cNvGraphicFramePr>
            <a:graphicFrameLocks/>
          </p:cNvGraphicFramePr>
          <p:nvPr>
            <p:extLst>
              <p:ext uri="{D42A27DB-BD31-4B8C-83A1-F6EECF244321}">
                <p14:modId xmlns:p14="http://schemas.microsoft.com/office/powerpoint/2010/main" val="89484611"/>
              </p:ext>
            </p:extLst>
          </p:nvPr>
        </p:nvGraphicFramePr>
        <p:xfrm>
          <a:off x="510541" y="194660"/>
          <a:ext cx="7972416" cy="2276475"/>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138">
            <a:extLst>
              <a:ext uri="{FF2B5EF4-FFF2-40B4-BE49-F238E27FC236}">
                <a16:creationId xmlns:a16="http://schemas.microsoft.com/office/drawing/2014/main" id="{DC82EB34-12A3-4F8F-9407-D3831881156D}"/>
              </a:ext>
            </a:extLst>
          </p:cNvPr>
          <p:cNvCxnSpPr>
            <a:cxnSpLocks/>
          </p:cNvCxnSpPr>
          <p:nvPr/>
        </p:nvCxnSpPr>
        <p:spPr>
          <a:xfrm>
            <a:off x="4686300" y="359596"/>
            <a:ext cx="0" cy="1970724"/>
          </a:xfrm>
          <a:prstGeom prst="line">
            <a:avLst/>
          </a:prstGeom>
          <a:ln w="28575">
            <a:solidFill>
              <a:srgbClr val="C00000"/>
            </a:solidFill>
            <a:prstDash val="dash"/>
          </a:ln>
        </p:spPr>
        <p:style>
          <a:lnRef idx="2">
            <a:schemeClr val="accent2"/>
          </a:lnRef>
          <a:fillRef idx="0">
            <a:schemeClr val="accent2"/>
          </a:fillRef>
          <a:effectRef idx="1">
            <a:schemeClr val="accent2"/>
          </a:effectRef>
          <a:fontRef idx="minor">
            <a:schemeClr val="tx1"/>
          </a:fontRef>
        </p:style>
      </p:cxnSp>
      <p:sp>
        <p:nvSpPr>
          <p:cNvPr id="6" name="TextBox 5">
            <a:extLst>
              <a:ext uri="{FF2B5EF4-FFF2-40B4-BE49-F238E27FC236}">
                <a16:creationId xmlns:a16="http://schemas.microsoft.com/office/drawing/2014/main" id="{5E690E41-E0CD-436D-80F0-D313919FF06C}"/>
              </a:ext>
            </a:extLst>
          </p:cNvPr>
          <p:cNvSpPr txBox="1"/>
          <p:nvPr/>
        </p:nvSpPr>
        <p:spPr>
          <a:xfrm>
            <a:off x="5730559" y="1855995"/>
            <a:ext cx="947695" cy="246221"/>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-log10 (FDR)</a:t>
            </a:r>
          </a:p>
        </p:txBody>
      </p:sp>
      <p:sp>
        <p:nvSpPr>
          <p:cNvPr id="7" name="Rectangle 6">
            <a:extLst>
              <a:ext uri="{FF2B5EF4-FFF2-40B4-BE49-F238E27FC236}">
                <a16:creationId xmlns:a16="http://schemas.microsoft.com/office/drawing/2014/main" id="{71140A24-FEE4-4216-9675-71BCC958DCFB}"/>
              </a:ext>
            </a:extLst>
          </p:cNvPr>
          <p:cNvSpPr/>
          <p:nvPr/>
        </p:nvSpPr>
        <p:spPr>
          <a:xfrm>
            <a:off x="571500" y="51415"/>
            <a:ext cx="8401050" cy="246221"/>
          </a:xfrm>
          <a:prstGeom prst="rect">
            <a:avLst/>
          </a:prstGeom>
        </p:spPr>
        <p:txBody>
          <a:bodyPr wrap="square">
            <a:spAutoFit/>
          </a:bodyPr>
          <a:lstStyle/>
          <a:p>
            <a:pPr algn="ctr">
              <a:defRPr/>
            </a:pPr>
            <a:r>
              <a:rPr lang="en-US" altLang="ko-KR" sz="1000" b="1" dirty="0">
                <a:latin typeface="Arial" panose="020B0604020202020204" pitchFamily="34" charset="0"/>
                <a:cs typeface="Arial" panose="020B0604020202020204" pitchFamily="34" charset="0"/>
              </a:rPr>
              <a:t>Enriched functional pathways</a:t>
            </a:r>
          </a:p>
        </p:txBody>
      </p:sp>
      <p:graphicFrame>
        <p:nvGraphicFramePr>
          <p:cNvPr id="8" name="Chart 7">
            <a:extLst>
              <a:ext uri="{FF2B5EF4-FFF2-40B4-BE49-F238E27FC236}">
                <a16:creationId xmlns:a16="http://schemas.microsoft.com/office/drawing/2014/main" id="{479D5AA5-0933-4716-82EC-661D8E7A16F9}"/>
              </a:ext>
            </a:extLst>
          </p:cNvPr>
          <p:cNvGraphicFramePr>
            <a:graphicFrameLocks/>
          </p:cNvGraphicFramePr>
          <p:nvPr>
            <p:extLst>
              <p:ext uri="{D42A27DB-BD31-4B8C-83A1-F6EECF244321}">
                <p14:modId xmlns:p14="http://schemas.microsoft.com/office/powerpoint/2010/main" val="1046863878"/>
              </p:ext>
            </p:extLst>
          </p:nvPr>
        </p:nvGraphicFramePr>
        <p:xfrm>
          <a:off x="510541" y="2656205"/>
          <a:ext cx="7863840" cy="36957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FD2D7E76-53BD-4CBA-85EE-118444FEB3B6}"/>
              </a:ext>
            </a:extLst>
          </p:cNvPr>
          <p:cNvSpPr txBox="1"/>
          <p:nvPr/>
        </p:nvSpPr>
        <p:spPr>
          <a:xfrm>
            <a:off x="5730559" y="5727859"/>
            <a:ext cx="947695" cy="246221"/>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-log10 (FDR)</a:t>
            </a:r>
          </a:p>
        </p:txBody>
      </p:sp>
      <p:cxnSp>
        <p:nvCxnSpPr>
          <p:cNvPr id="10" name="Straight Connector 138">
            <a:extLst>
              <a:ext uri="{FF2B5EF4-FFF2-40B4-BE49-F238E27FC236}">
                <a16:creationId xmlns:a16="http://schemas.microsoft.com/office/drawing/2014/main" id="{9DA132B2-9207-4463-BCCB-DF1AA8EDE90A}"/>
              </a:ext>
            </a:extLst>
          </p:cNvPr>
          <p:cNvCxnSpPr>
            <a:cxnSpLocks/>
          </p:cNvCxnSpPr>
          <p:nvPr/>
        </p:nvCxnSpPr>
        <p:spPr>
          <a:xfrm>
            <a:off x="4686300" y="2794571"/>
            <a:ext cx="0" cy="3345879"/>
          </a:xfrm>
          <a:prstGeom prst="line">
            <a:avLst/>
          </a:prstGeom>
          <a:ln w="28575">
            <a:solidFill>
              <a:srgbClr val="C00000"/>
            </a:solidFill>
            <a:prstDash val="dash"/>
          </a:ln>
        </p:spPr>
        <p:style>
          <a:lnRef idx="2">
            <a:schemeClr val="accent2"/>
          </a:lnRef>
          <a:fillRef idx="0">
            <a:schemeClr val="accent2"/>
          </a:fillRef>
          <a:effectRef idx="1">
            <a:schemeClr val="accent2"/>
          </a:effectRef>
          <a:fontRef idx="minor">
            <a:schemeClr val="tx1"/>
          </a:fontRef>
        </p:style>
      </p:cxnSp>
      <p:sp>
        <p:nvSpPr>
          <p:cNvPr id="11" name="Rectangle 10">
            <a:extLst>
              <a:ext uri="{FF2B5EF4-FFF2-40B4-BE49-F238E27FC236}">
                <a16:creationId xmlns:a16="http://schemas.microsoft.com/office/drawing/2014/main" id="{9C1A29E4-FB2D-4416-9876-2058467B38A2}"/>
              </a:ext>
            </a:extLst>
          </p:cNvPr>
          <p:cNvSpPr/>
          <p:nvPr/>
        </p:nvSpPr>
        <p:spPr>
          <a:xfrm>
            <a:off x="219075" y="6423559"/>
            <a:ext cx="8753475" cy="400110"/>
          </a:xfrm>
          <a:prstGeom prst="rect">
            <a:avLst/>
          </a:prstGeom>
        </p:spPr>
        <p:txBody>
          <a:bodyPr wrap="square">
            <a:spAutoFit/>
          </a:bodyPr>
          <a:lstStyle/>
          <a:p>
            <a:pPr>
              <a:defRPr/>
            </a:pPr>
            <a:r>
              <a:rPr lang="en-US" sz="1000" dirty="0">
                <a:latin typeface="Arial" panose="020B0604020202020204" pitchFamily="34" charset="0"/>
                <a:cs typeface="Arial" panose="020B0604020202020204" pitchFamily="34" charset="0"/>
              </a:rPr>
              <a:t>Figure S2. Pathways (upper) and GO terms (bottom) significantly enriched in 901 differentially methylated gene. The enriched GO terms were considered with adjust FDR &lt; 0.05 (red line). X-axis and Y-axis refers -log10(FDR) and GO terms, respectively.</a:t>
            </a:r>
          </a:p>
        </p:txBody>
      </p:sp>
      <p:sp>
        <p:nvSpPr>
          <p:cNvPr id="13" name="Rectangle 6">
            <a:extLst>
              <a:ext uri="{FF2B5EF4-FFF2-40B4-BE49-F238E27FC236}">
                <a16:creationId xmlns:a16="http://schemas.microsoft.com/office/drawing/2014/main" id="{71140A24-FEE4-4216-9675-71BCC958DCFB}"/>
              </a:ext>
            </a:extLst>
          </p:cNvPr>
          <p:cNvSpPr/>
          <p:nvPr/>
        </p:nvSpPr>
        <p:spPr>
          <a:xfrm>
            <a:off x="571500" y="2520056"/>
            <a:ext cx="8401050" cy="246221"/>
          </a:xfrm>
          <a:prstGeom prst="rect">
            <a:avLst/>
          </a:prstGeom>
        </p:spPr>
        <p:txBody>
          <a:bodyPr wrap="square">
            <a:spAutoFit/>
          </a:bodyPr>
          <a:lstStyle/>
          <a:p>
            <a:pPr algn="ctr">
              <a:defRPr/>
            </a:pPr>
            <a:r>
              <a:rPr lang="en-US" altLang="ko-KR" sz="1000" b="1" dirty="0">
                <a:latin typeface="Arial" panose="020B0604020202020204" pitchFamily="34" charset="0"/>
                <a:cs typeface="Arial" panose="020B0604020202020204" pitchFamily="34" charset="0"/>
              </a:rPr>
              <a:t>Enriched GO terms</a:t>
            </a:r>
          </a:p>
        </p:txBody>
      </p:sp>
    </p:spTree>
    <p:extLst>
      <p:ext uri="{BB962C8B-B14F-4D97-AF65-F5344CB8AC3E}">
        <p14:creationId xmlns:p14="http://schemas.microsoft.com/office/powerpoint/2010/main" val="2950235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4C1255-538A-46B2-BEEE-93ED320A4336}"/>
              </a:ext>
            </a:extLst>
          </p:cNvPr>
          <p:cNvPicPr>
            <a:picLocks noChangeAspect="1"/>
          </p:cNvPicPr>
          <p:nvPr/>
        </p:nvPicPr>
        <p:blipFill rotWithShape="1">
          <a:blip r:embed="rId3"/>
          <a:srcRect l="8669" r="15290" b="5557"/>
          <a:stretch/>
        </p:blipFill>
        <p:spPr>
          <a:xfrm>
            <a:off x="2998176" y="1072333"/>
            <a:ext cx="3145449" cy="3965659"/>
          </a:xfrm>
          <a:prstGeom prst="rect">
            <a:avLst/>
          </a:prstGeom>
        </p:spPr>
      </p:pic>
      <p:sp>
        <p:nvSpPr>
          <p:cNvPr id="8" name="TextBox 7">
            <a:extLst>
              <a:ext uri="{FF2B5EF4-FFF2-40B4-BE49-F238E27FC236}">
                <a16:creationId xmlns:a16="http://schemas.microsoft.com/office/drawing/2014/main" id="{2DB676FD-5E46-43C9-B2B5-09F971926A56}"/>
              </a:ext>
            </a:extLst>
          </p:cNvPr>
          <p:cNvSpPr txBox="1">
            <a:spLocks/>
          </p:cNvSpPr>
          <p:nvPr/>
        </p:nvSpPr>
        <p:spPr>
          <a:xfrm>
            <a:off x="2591765" y="3759819"/>
            <a:ext cx="396874" cy="246221"/>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60 %</a:t>
            </a:r>
          </a:p>
        </p:txBody>
      </p:sp>
      <p:sp>
        <p:nvSpPr>
          <p:cNvPr id="9" name="TextBox 8">
            <a:extLst>
              <a:ext uri="{FF2B5EF4-FFF2-40B4-BE49-F238E27FC236}">
                <a16:creationId xmlns:a16="http://schemas.microsoft.com/office/drawing/2014/main" id="{148DC3CC-E890-4898-B956-73C01D3DEDA7}"/>
              </a:ext>
            </a:extLst>
          </p:cNvPr>
          <p:cNvSpPr txBox="1">
            <a:spLocks/>
          </p:cNvSpPr>
          <p:nvPr/>
        </p:nvSpPr>
        <p:spPr>
          <a:xfrm>
            <a:off x="2606574" y="2464753"/>
            <a:ext cx="433608" cy="225493"/>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80 %</a:t>
            </a:r>
          </a:p>
        </p:txBody>
      </p:sp>
      <p:sp>
        <p:nvSpPr>
          <p:cNvPr id="10" name="TextBox 9">
            <a:extLst>
              <a:ext uri="{FF2B5EF4-FFF2-40B4-BE49-F238E27FC236}">
                <a16:creationId xmlns:a16="http://schemas.microsoft.com/office/drawing/2014/main" id="{63EE31CD-D54A-4643-833F-7E7445644F0B}"/>
              </a:ext>
            </a:extLst>
          </p:cNvPr>
          <p:cNvSpPr txBox="1">
            <a:spLocks/>
          </p:cNvSpPr>
          <p:nvPr/>
        </p:nvSpPr>
        <p:spPr>
          <a:xfrm>
            <a:off x="2642814" y="1174743"/>
            <a:ext cx="377582" cy="225493"/>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100 %</a:t>
            </a:r>
          </a:p>
        </p:txBody>
      </p:sp>
      <p:sp>
        <p:nvSpPr>
          <p:cNvPr id="11" name="TextBox 10">
            <a:extLst>
              <a:ext uri="{FF2B5EF4-FFF2-40B4-BE49-F238E27FC236}">
                <a16:creationId xmlns:a16="http://schemas.microsoft.com/office/drawing/2014/main" id="{16259E57-6BC0-4390-B102-7E9EB7A2BE01}"/>
              </a:ext>
            </a:extLst>
          </p:cNvPr>
          <p:cNvSpPr txBox="1"/>
          <p:nvPr/>
        </p:nvSpPr>
        <p:spPr>
          <a:xfrm>
            <a:off x="2747681" y="4714234"/>
            <a:ext cx="1483821" cy="246221"/>
          </a:xfrm>
          <a:prstGeom prst="rect">
            <a:avLst/>
          </a:prstGeom>
          <a:noFill/>
          <a:ln>
            <a:noFill/>
          </a:ln>
        </p:spPr>
        <p:txBody>
          <a:bodyPr wrap="square" rtlCol="0">
            <a:spAutoFit/>
          </a:bodyPr>
          <a:lstStyle/>
          <a:p>
            <a:pPr algn="ctr"/>
            <a:r>
              <a:rPr lang="en-US" sz="1000" i="1" dirty="0">
                <a:solidFill>
                  <a:srgbClr val="FF0000"/>
                </a:solidFill>
                <a:latin typeface="Times New Roman" panose="02020603050405020304" pitchFamily="18" charset="0"/>
                <a:cs typeface="Times New Roman" panose="02020603050405020304" pitchFamily="18" charset="0"/>
              </a:rPr>
              <a:t>P</a:t>
            </a:r>
            <a:r>
              <a:rPr lang="en-US" sz="1000" dirty="0">
                <a:solidFill>
                  <a:srgbClr val="FF0000"/>
                </a:solidFill>
                <a:latin typeface="Times New Roman" panose="02020603050405020304" pitchFamily="18" charset="0"/>
                <a:cs typeface="Times New Roman" panose="02020603050405020304" pitchFamily="18" charset="0"/>
              </a:rPr>
              <a:t>=0.409</a:t>
            </a:r>
          </a:p>
        </p:txBody>
      </p:sp>
      <p:sp>
        <p:nvSpPr>
          <p:cNvPr id="12" name="TextBox 11">
            <a:extLst>
              <a:ext uri="{FF2B5EF4-FFF2-40B4-BE49-F238E27FC236}">
                <a16:creationId xmlns:a16="http://schemas.microsoft.com/office/drawing/2014/main" id="{D672BA1F-A43D-4C01-A003-7B6D4F0BA4F7}"/>
              </a:ext>
            </a:extLst>
          </p:cNvPr>
          <p:cNvSpPr txBox="1"/>
          <p:nvPr/>
        </p:nvSpPr>
        <p:spPr>
          <a:xfrm>
            <a:off x="3965964" y="826112"/>
            <a:ext cx="1483821" cy="246221"/>
          </a:xfrm>
          <a:prstGeom prst="rect">
            <a:avLst/>
          </a:prstGeom>
          <a:noFill/>
          <a:ln>
            <a:noFill/>
          </a:ln>
        </p:spPr>
        <p:txBody>
          <a:bodyPr wrap="square" rtlCol="0">
            <a:spAutoFit/>
          </a:bodyPr>
          <a:lstStyle/>
          <a:p>
            <a:pPr algn="ctr"/>
            <a:r>
              <a:rPr lang="en-US" sz="1000" dirty="0">
                <a:latin typeface="Times New Roman" panose="02020603050405020304" pitchFamily="18" charset="0"/>
                <a:cs typeface="Times New Roman" panose="02020603050405020304" pitchFamily="18" charset="0"/>
              </a:rPr>
              <a:t>Overall Survival</a:t>
            </a:r>
          </a:p>
        </p:txBody>
      </p:sp>
      <p:sp>
        <p:nvSpPr>
          <p:cNvPr id="13" name="TextBox 12">
            <a:extLst>
              <a:ext uri="{FF2B5EF4-FFF2-40B4-BE49-F238E27FC236}">
                <a16:creationId xmlns:a16="http://schemas.microsoft.com/office/drawing/2014/main" id="{1DB36D3D-8A83-4E3C-B614-9FBC2910A33E}"/>
              </a:ext>
            </a:extLst>
          </p:cNvPr>
          <p:cNvSpPr txBox="1">
            <a:spLocks/>
          </p:cNvSpPr>
          <p:nvPr/>
        </p:nvSpPr>
        <p:spPr>
          <a:xfrm>
            <a:off x="3064497" y="5033760"/>
            <a:ext cx="3015005" cy="246221"/>
          </a:xfrm>
          <a:prstGeom prst="rect">
            <a:avLst/>
          </a:prstGeom>
          <a:solidFill>
            <a:schemeClr val="bg1"/>
          </a:solidFill>
        </p:spPr>
        <p:txBody>
          <a:bodyPr wrap="none" rtlCol="0" anchor="t">
            <a:normAutofit/>
          </a:bodyPr>
          <a:lstStyle/>
          <a:p>
            <a:r>
              <a:rPr lang="en-US" sz="1000" dirty="0">
                <a:latin typeface="Times New Roman" panose="02020603050405020304" pitchFamily="18" charset="0"/>
                <a:cs typeface="Times New Roman" panose="02020603050405020304" pitchFamily="18" charset="0"/>
              </a:rPr>
              <a:t>0		50		100	 	150	</a:t>
            </a:r>
          </a:p>
        </p:txBody>
      </p:sp>
      <p:sp>
        <p:nvSpPr>
          <p:cNvPr id="14" name="TextBox 13">
            <a:extLst>
              <a:ext uri="{FF2B5EF4-FFF2-40B4-BE49-F238E27FC236}">
                <a16:creationId xmlns:a16="http://schemas.microsoft.com/office/drawing/2014/main" id="{282C0042-0EC0-4B2E-8CF7-6AF4A8322CBD}"/>
              </a:ext>
            </a:extLst>
          </p:cNvPr>
          <p:cNvSpPr txBox="1">
            <a:spLocks/>
          </p:cNvSpPr>
          <p:nvPr/>
        </p:nvSpPr>
        <p:spPr>
          <a:xfrm>
            <a:off x="2668154" y="2975916"/>
            <a:ext cx="304739" cy="225493"/>
          </a:xfrm>
          <a:prstGeom prst="rect">
            <a:avLst/>
          </a:prstGeom>
          <a:solidFill>
            <a:schemeClr val="bg1"/>
          </a:solidFill>
        </p:spPr>
        <p:txBody>
          <a:bodyPr wrap="none" rtlCol="0" anchor="t">
            <a:noAutofit/>
          </a:bodyPr>
          <a:lstStyle/>
          <a:p>
            <a:endParaRPr lang="en-US" sz="10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1FC65806-FD4D-4F2D-AF55-8A704AA21112}"/>
              </a:ext>
            </a:extLst>
          </p:cNvPr>
          <p:cNvSpPr txBox="1">
            <a:spLocks/>
          </p:cNvSpPr>
          <p:nvPr/>
        </p:nvSpPr>
        <p:spPr>
          <a:xfrm>
            <a:off x="6180298" y="2673638"/>
            <a:ext cx="304739" cy="225493"/>
          </a:xfrm>
          <a:prstGeom prst="rect">
            <a:avLst/>
          </a:prstGeom>
          <a:solidFill>
            <a:schemeClr val="bg1"/>
          </a:solidFill>
        </p:spPr>
        <p:txBody>
          <a:bodyPr wrap="none" rtlCol="0" anchor="t">
            <a:noAutofit/>
          </a:bodyPr>
          <a:lstStyle/>
          <a:p>
            <a:endParaRPr lang="en-US" sz="1000"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D20637C2-0C82-4481-9F26-37FB54C253E6}"/>
              </a:ext>
            </a:extLst>
          </p:cNvPr>
          <p:cNvSpPr txBox="1">
            <a:spLocks/>
          </p:cNvSpPr>
          <p:nvPr/>
        </p:nvSpPr>
        <p:spPr>
          <a:xfrm>
            <a:off x="4119723" y="5203217"/>
            <a:ext cx="588152" cy="156957"/>
          </a:xfrm>
          <a:prstGeom prst="rect">
            <a:avLst/>
          </a:prstGeom>
          <a:noFill/>
        </p:spPr>
        <p:txBody>
          <a:bodyPr wrap="none" rtlCol="0" anchor="t">
            <a:noAutofit/>
          </a:bodyPr>
          <a:lstStyle/>
          <a:p>
            <a:r>
              <a:rPr lang="en-US" sz="1000" dirty="0">
                <a:latin typeface="Times New Roman" panose="02020603050405020304" pitchFamily="18" charset="0"/>
                <a:cs typeface="Times New Roman" panose="02020603050405020304" pitchFamily="18" charset="0"/>
              </a:rPr>
              <a:t>Time (Months)</a:t>
            </a:r>
          </a:p>
        </p:txBody>
      </p:sp>
      <p:sp>
        <p:nvSpPr>
          <p:cNvPr id="17" name="TextBox 16">
            <a:extLst>
              <a:ext uri="{FF2B5EF4-FFF2-40B4-BE49-F238E27FC236}">
                <a16:creationId xmlns:a16="http://schemas.microsoft.com/office/drawing/2014/main" id="{62E330CD-F34A-4607-B47F-73FA81C37558}"/>
              </a:ext>
            </a:extLst>
          </p:cNvPr>
          <p:cNvSpPr txBox="1"/>
          <p:nvPr/>
        </p:nvSpPr>
        <p:spPr>
          <a:xfrm>
            <a:off x="2146036" y="2775163"/>
            <a:ext cx="338554" cy="526747"/>
          </a:xfrm>
          <a:prstGeom prst="rect">
            <a:avLst/>
          </a:prstGeom>
          <a:noFill/>
        </p:spPr>
        <p:txBody>
          <a:bodyPr vert="vert270" wrap="none" rtlCol="0">
            <a:spAutoFit/>
          </a:bodyPr>
          <a:lstStyle/>
          <a:p>
            <a:r>
              <a:rPr lang="en-US" sz="1000" dirty="0">
                <a:latin typeface="Times New Roman" panose="02020603050405020304" pitchFamily="18" charset="0"/>
                <a:cs typeface="Times New Roman" panose="02020603050405020304" pitchFamily="18" charset="0"/>
              </a:rPr>
              <a:t>Survival</a:t>
            </a:r>
          </a:p>
        </p:txBody>
      </p:sp>
      <p:sp>
        <p:nvSpPr>
          <p:cNvPr id="18" name="TextBox 17">
            <a:extLst>
              <a:ext uri="{FF2B5EF4-FFF2-40B4-BE49-F238E27FC236}">
                <a16:creationId xmlns:a16="http://schemas.microsoft.com/office/drawing/2014/main" id="{F93EB6B9-8FA7-4BCF-B732-E36F05F01BB5}"/>
              </a:ext>
            </a:extLst>
          </p:cNvPr>
          <p:cNvSpPr txBox="1">
            <a:spLocks/>
          </p:cNvSpPr>
          <p:nvPr/>
        </p:nvSpPr>
        <p:spPr>
          <a:xfrm>
            <a:off x="6368975" y="2368354"/>
            <a:ext cx="304739" cy="225493"/>
          </a:xfrm>
          <a:prstGeom prst="rect">
            <a:avLst/>
          </a:prstGeom>
          <a:solidFill>
            <a:schemeClr val="bg1"/>
          </a:solidFill>
        </p:spPr>
        <p:txBody>
          <a:bodyPr wrap="none" rtlCol="0" anchor="t">
            <a:noAutofit/>
          </a:bodyPr>
          <a:lstStyle/>
          <a:p>
            <a:endParaRPr lang="en-US" sz="1000" b="1" dirty="0">
              <a:latin typeface="Times New Roman" panose="02020603050405020304" pitchFamily="18" charset="0"/>
              <a:cs typeface="Times New Roman" panose="02020603050405020304" pitchFamily="18" charset="0"/>
            </a:endParaRPr>
          </a:p>
        </p:txBody>
      </p:sp>
      <p:cxnSp>
        <p:nvCxnSpPr>
          <p:cNvPr id="19" name="직선 연결선 17">
            <a:extLst>
              <a:ext uri="{FF2B5EF4-FFF2-40B4-BE49-F238E27FC236}">
                <a16:creationId xmlns:a16="http://schemas.microsoft.com/office/drawing/2014/main" id="{E1540DE4-A0E9-47A3-8647-D2B50925CED1}"/>
              </a:ext>
            </a:extLst>
          </p:cNvPr>
          <p:cNvCxnSpPr/>
          <p:nvPr/>
        </p:nvCxnSpPr>
        <p:spPr>
          <a:xfrm>
            <a:off x="6365983" y="2554123"/>
            <a:ext cx="155362" cy="0"/>
          </a:xfrm>
          <a:prstGeom prst="line">
            <a:avLst/>
          </a:prstGeom>
          <a:ln w="19050">
            <a:solidFill>
              <a:srgbClr val="FF9999"/>
            </a:solidFill>
          </a:ln>
        </p:spPr>
        <p:style>
          <a:lnRef idx="1">
            <a:schemeClr val="accent1"/>
          </a:lnRef>
          <a:fillRef idx="0">
            <a:schemeClr val="accent1"/>
          </a:fillRef>
          <a:effectRef idx="0">
            <a:schemeClr val="accent1"/>
          </a:effectRef>
          <a:fontRef idx="minor">
            <a:schemeClr val="tx1"/>
          </a:fontRef>
        </p:style>
      </p:cxnSp>
      <p:cxnSp>
        <p:nvCxnSpPr>
          <p:cNvPr id="20" name="직선 연결선 27">
            <a:extLst>
              <a:ext uri="{FF2B5EF4-FFF2-40B4-BE49-F238E27FC236}">
                <a16:creationId xmlns:a16="http://schemas.microsoft.com/office/drawing/2014/main" id="{4EDBAE14-6D61-4965-8975-F817F34F96FA}"/>
              </a:ext>
            </a:extLst>
          </p:cNvPr>
          <p:cNvCxnSpPr/>
          <p:nvPr/>
        </p:nvCxnSpPr>
        <p:spPr>
          <a:xfrm>
            <a:off x="6365983" y="2704075"/>
            <a:ext cx="155362"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1" name="직사각형 50">
            <a:extLst>
              <a:ext uri="{FF2B5EF4-FFF2-40B4-BE49-F238E27FC236}">
                <a16:creationId xmlns:a16="http://schemas.microsoft.com/office/drawing/2014/main" id="{7754DAF2-63A1-4E63-A469-A112B906FA8F}"/>
              </a:ext>
            </a:extLst>
          </p:cNvPr>
          <p:cNvSpPr/>
          <p:nvPr/>
        </p:nvSpPr>
        <p:spPr>
          <a:xfrm>
            <a:off x="6482508" y="2427417"/>
            <a:ext cx="729192" cy="246221"/>
          </a:xfrm>
          <a:prstGeom prst="rect">
            <a:avLst/>
          </a:prstGeom>
          <a:noFill/>
        </p:spPr>
        <p:txBody>
          <a:bodyPr wrap="square">
            <a:spAutoFit/>
          </a:bodyPr>
          <a:lstStyle/>
          <a:p>
            <a:pPr>
              <a:spcAft>
                <a:spcPts val="50"/>
              </a:spcAft>
            </a:pPr>
            <a:r>
              <a:rPr lang="en-US" sz="1000" dirty="0">
                <a:latin typeface="Times New Roman" panose="02020603050405020304" pitchFamily="18" charset="0"/>
                <a:cs typeface="Times New Roman" panose="02020603050405020304" pitchFamily="18" charset="0"/>
              </a:rPr>
              <a:t>18 LOH</a:t>
            </a:r>
          </a:p>
        </p:txBody>
      </p:sp>
      <p:sp>
        <p:nvSpPr>
          <p:cNvPr id="22" name="직사각형 50">
            <a:extLst>
              <a:ext uri="{FF2B5EF4-FFF2-40B4-BE49-F238E27FC236}">
                <a16:creationId xmlns:a16="http://schemas.microsoft.com/office/drawing/2014/main" id="{4422B127-CF64-44B5-B551-AC3C9776553B}"/>
              </a:ext>
            </a:extLst>
          </p:cNvPr>
          <p:cNvSpPr/>
          <p:nvPr/>
        </p:nvSpPr>
        <p:spPr>
          <a:xfrm>
            <a:off x="6490575" y="2562539"/>
            <a:ext cx="739305" cy="246221"/>
          </a:xfrm>
          <a:prstGeom prst="rect">
            <a:avLst/>
          </a:prstGeom>
          <a:noFill/>
        </p:spPr>
        <p:txBody>
          <a:bodyPr wrap="none">
            <a:spAutoFit/>
          </a:bodyPr>
          <a:lstStyle/>
          <a:p>
            <a:r>
              <a:rPr lang="en-US" sz="1000" dirty="0" err="1">
                <a:latin typeface="Times New Roman" panose="02020603050405020304" pitchFamily="18" charset="0"/>
                <a:cs typeface="Times New Roman" panose="02020603050405020304" pitchFamily="18" charset="0"/>
              </a:rPr>
              <a:t>MultiCNV</a:t>
            </a:r>
            <a:endParaRPr lang="en-US" sz="1000" dirty="0">
              <a:latin typeface="Times New Roman" panose="02020603050405020304" pitchFamily="18" charset="0"/>
              <a:cs typeface="Times New Roman" panose="02020603050405020304" pitchFamily="18" charset="0"/>
            </a:endParaRPr>
          </a:p>
        </p:txBody>
      </p:sp>
      <p:cxnSp>
        <p:nvCxnSpPr>
          <p:cNvPr id="23" name="직선 연결선 31">
            <a:extLst>
              <a:ext uri="{FF2B5EF4-FFF2-40B4-BE49-F238E27FC236}">
                <a16:creationId xmlns:a16="http://schemas.microsoft.com/office/drawing/2014/main" id="{2507D12D-70D5-4D1A-929B-D7F1ECD0AC2D}"/>
              </a:ext>
            </a:extLst>
          </p:cNvPr>
          <p:cNvCxnSpPr/>
          <p:nvPr/>
        </p:nvCxnSpPr>
        <p:spPr>
          <a:xfrm>
            <a:off x="6365982" y="2857465"/>
            <a:ext cx="155362" cy="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24" name="직사각형 50">
            <a:extLst>
              <a:ext uri="{FF2B5EF4-FFF2-40B4-BE49-F238E27FC236}">
                <a16:creationId xmlns:a16="http://schemas.microsoft.com/office/drawing/2014/main" id="{E7AA8535-F0C2-47CC-AA6F-7E3022EC79FE}"/>
              </a:ext>
            </a:extLst>
          </p:cNvPr>
          <p:cNvSpPr/>
          <p:nvPr/>
        </p:nvSpPr>
        <p:spPr>
          <a:xfrm>
            <a:off x="6482507" y="2731180"/>
            <a:ext cx="612668" cy="246221"/>
          </a:xfrm>
          <a:prstGeom prst="rect">
            <a:avLst/>
          </a:prstGeom>
          <a:noFill/>
        </p:spPr>
        <p:txBody>
          <a:bodyPr wrap="none">
            <a:spAutoFit/>
          </a:bodyPr>
          <a:lstStyle/>
          <a:p>
            <a:r>
              <a:rPr lang="en-US" sz="1000" dirty="0" err="1">
                <a:latin typeface="Times New Roman" panose="02020603050405020304" pitchFamily="18" charset="0"/>
                <a:cs typeface="Times New Roman" panose="02020603050405020304" pitchFamily="18" charset="0"/>
              </a:rPr>
              <a:t>NoCNV</a:t>
            </a:r>
            <a:endParaRPr lang="en-US" sz="10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64591D29-4027-4BF8-8415-BD5F34DAC0D6}"/>
              </a:ext>
            </a:extLst>
          </p:cNvPr>
          <p:cNvSpPr txBox="1"/>
          <p:nvPr/>
        </p:nvSpPr>
        <p:spPr>
          <a:xfrm>
            <a:off x="428247" y="6099257"/>
            <a:ext cx="8559254" cy="400110"/>
          </a:xfrm>
          <a:prstGeom prst="rect">
            <a:avLst/>
          </a:prstGeom>
          <a:noFill/>
        </p:spPr>
        <p:txBody>
          <a:bodyPr wrap="square">
            <a:spAutoFit/>
          </a:bodyPr>
          <a:lstStyle/>
          <a:p>
            <a:r>
              <a:rPr lang="en-US" sz="1000" dirty="0">
                <a:latin typeface="Times New Roman" panose="02020603050405020304" pitchFamily="18" charset="0"/>
                <a:cs typeface="Times New Roman" panose="02020603050405020304" pitchFamily="18" charset="0"/>
              </a:rPr>
              <a:t>Figure S3. Survival analysis for the CNV subgroups 18LOH, </a:t>
            </a:r>
            <a:r>
              <a:rPr lang="en-US" sz="1000" dirty="0" err="1">
                <a:latin typeface="Times New Roman" panose="02020603050405020304" pitchFamily="18" charset="0"/>
                <a:cs typeface="Times New Roman" panose="02020603050405020304" pitchFamily="18" charset="0"/>
              </a:rPr>
              <a:t>MultiCNV</a:t>
            </a:r>
            <a:r>
              <a:rPr lang="en-US" sz="1000" dirty="0">
                <a:latin typeface="Times New Roman" panose="02020603050405020304" pitchFamily="18" charset="0"/>
                <a:cs typeface="Times New Roman" panose="02020603050405020304" pitchFamily="18" charset="0"/>
              </a:rPr>
              <a:t>, and </a:t>
            </a:r>
            <a:r>
              <a:rPr lang="en-US" sz="1000" dirty="0" err="1">
                <a:latin typeface="Times New Roman" panose="02020603050405020304" pitchFamily="18" charset="0"/>
                <a:cs typeface="Times New Roman" panose="02020603050405020304" pitchFamily="18" charset="0"/>
              </a:rPr>
              <a:t>NoCNV</a:t>
            </a:r>
            <a:r>
              <a:rPr lang="en-US" sz="1000" dirty="0">
                <a:latin typeface="Times New Roman" panose="02020603050405020304" pitchFamily="18" charset="0"/>
                <a:cs typeface="Times New Roman" panose="02020603050405020304" pitchFamily="18" charset="0"/>
              </a:rPr>
              <a:t>. There is no significant difference in survival rates among the three subgroups. X-axis and Y-axis refers time (months) and survival rate, respectively.</a:t>
            </a:r>
          </a:p>
        </p:txBody>
      </p:sp>
    </p:spTree>
    <p:extLst>
      <p:ext uri="{BB962C8B-B14F-4D97-AF65-F5344CB8AC3E}">
        <p14:creationId xmlns:p14="http://schemas.microsoft.com/office/powerpoint/2010/main" val="1852955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Group 69">
            <a:extLst>
              <a:ext uri="{FF2B5EF4-FFF2-40B4-BE49-F238E27FC236}">
                <a16:creationId xmlns:a16="http://schemas.microsoft.com/office/drawing/2014/main" id="{50868BD6-6FC4-4D5F-98A9-2C97DB9993EB}"/>
              </a:ext>
            </a:extLst>
          </p:cNvPr>
          <p:cNvGrpSpPr/>
          <p:nvPr/>
        </p:nvGrpSpPr>
        <p:grpSpPr>
          <a:xfrm>
            <a:off x="932329" y="68340"/>
            <a:ext cx="7663622" cy="6233467"/>
            <a:chOff x="705081" y="23991"/>
            <a:chExt cx="8559940" cy="6914311"/>
          </a:xfrm>
        </p:grpSpPr>
        <p:sp>
          <p:nvSpPr>
            <p:cNvPr id="4" name="TextBox 3">
              <a:extLst>
                <a:ext uri="{FF2B5EF4-FFF2-40B4-BE49-F238E27FC236}">
                  <a16:creationId xmlns:a16="http://schemas.microsoft.com/office/drawing/2014/main" id="{94440C3A-411D-4497-8AFB-E1F7E033395A}"/>
                </a:ext>
              </a:extLst>
            </p:cNvPr>
            <p:cNvSpPr txBox="1">
              <a:spLocks/>
            </p:cNvSpPr>
            <p:nvPr/>
          </p:nvSpPr>
          <p:spPr>
            <a:xfrm>
              <a:off x="989778" y="6229916"/>
              <a:ext cx="406810" cy="260154"/>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40 %</a:t>
              </a:r>
            </a:p>
          </p:txBody>
        </p:sp>
        <p:sp>
          <p:nvSpPr>
            <p:cNvPr id="5" name="TextBox 4">
              <a:extLst>
                <a:ext uri="{FF2B5EF4-FFF2-40B4-BE49-F238E27FC236}">
                  <a16:creationId xmlns:a16="http://schemas.microsoft.com/office/drawing/2014/main" id="{DA0F655F-B5FC-4DBD-BFC6-3F7D55559D84}"/>
                </a:ext>
              </a:extLst>
            </p:cNvPr>
            <p:cNvSpPr txBox="1">
              <a:spLocks/>
            </p:cNvSpPr>
            <p:nvPr/>
          </p:nvSpPr>
          <p:spPr>
            <a:xfrm>
              <a:off x="980267" y="5344560"/>
              <a:ext cx="406810" cy="260154"/>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60 %</a:t>
              </a:r>
            </a:p>
          </p:txBody>
        </p:sp>
        <p:sp>
          <p:nvSpPr>
            <p:cNvPr id="6" name="TextBox 5">
              <a:extLst>
                <a:ext uri="{FF2B5EF4-FFF2-40B4-BE49-F238E27FC236}">
                  <a16:creationId xmlns:a16="http://schemas.microsoft.com/office/drawing/2014/main" id="{A33E4883-6137-4976-897A-E7A7053B26D1}"/>
                </a:ext>
              </a:extLst>
            </p:cNvPr>
            <p:cNvSpPr txBox="1">
              <a:spLocks/>
            </p:cNvSpPr>
            <p:nvPr/>
          </p:nvSpPr>
          <p:spPr>
            <a:xfrm>
              <a:off x="951678" y="4411081"/>
              <a:ext cx="406810" cy="260154"/>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80 %</a:t>
              </a:r>
            </a:p>
          </p:txBody>
        </p:sp>
        <p:sp>
          <p:nvSpPr>
            <p:cNvPr id="7" name="TextBox 6">
              <a:extLst>
                <a:ext uri="{FF2B5EF4-FFF2-40B4-BE49-F238E27FC236}">
                  <a16:creationId xmlns:a16="http://schemas.microsoft.com/office/drawing/2014/main" id="{AE8D3EE9-514D-44A3-A1C1-DBE5DFB2A9BE}"/>
                </a:ext>
              </a:extLst>
            </p:cNvPr>
            <p:cNvSpPr txBox="1">
              <a:spLocks/>
            </p:cNvSpPr>
            <p:nvPr/>
          </p:nvSpPr>
          <p:spPr>
            <a:xfrm>
              <a:off x="951678" y="3494983"/>
              <a:ext cx="406810" cy="260154"/>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100%</a:t>
              </a:r>
            </a:p>
          </p:txBody>
        </p:sp>
        <p:sp>
          <p:nvSpPr>
            <p:cNvPr id="8" name="TextBox 7">
              <a:extLst>
                <a:ext uri="{FF2B5EF4-FFF2-40B4-BE49-F238E27FC236}">
                  <a16:creationId xmlns:a16="http://schemas.microsoft.com/office/drawing/2014/main" id="{F13BAF34-7205-4C10-A405-0C79511612C3}"/>
                </a:ext>
              </a:extLst>
            </p:cNvPr>
            <p:cNvSpPr txBox="1"/>
            <p:nvPr/>
          </p:nvSpPr>
          <p:spPr>
            <a:xfrm>
              <a:off x="705081" y="4617334"/>
              <a:ext cx="378150" cy="584280"/>
            </a:xfrm>
            <a:prstGeom prst="rect">
              <a:avLst/>
            </a:prstGeom>
            <a:noFill/>
          </p:spPr>
          <p:txBody>
            <a:bodyPr vert="vert270" wrap="none" rtlCol="0">
              <a:spAutoFit/>
            </a:bodyPr>
            <a:lstStyle/>
            <a:p>
              <a:r>
                <a:rPr lang="en-US" sz="1000" dirty="0">
                  <a:latin typeface="Times New Roman" panose="02020603050405020304" pitchFamily="18" charset="0"/>
                  <a:cs typeface="Times New Roman" panose="02020603050405020304" pitchFamily="18" charset="0"/>
                </a:rPr>
                <a:t>Survival</a:t>
              </a:r>
            </a:p>
          </p:txBody>
        </p:sp>
        <p:sp>
          <p:nvSpPr>
            <p:cNvPr id="9" name="TextBox 8">
              <a:extLst>
                <a:ext uri="{FF2B5EF4-FFF2-40B4-BE49-F238E27FC236}">
                  <a16:creationId xmlns:a16="http://schemas.microsoft.com/office/drawing/2014/main" id="{9D2F0084-15E6-4AB8-83D0-8BF9B501E35B}"/>
                </a:ext>
              </a:extLst>
            </p:cNvPr>
            <p:cNvSpPr txBox="1">
              <a:spLocks/>
            </p:cNvSpPr>
            <p:nvPr/>
          </p:nvSpPr>
          <p:spPr>
            <a:xfrm>
              <a:off x="4936254" y="5748701"/>
              <a:ext cx="406810" cy="260154"/>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40 %</a:t>
              </a:r>
            </a:p>
          </p:txBody>
        </p:sp>
        <p:sp>
          <p:nvSpPr>
            <p:cNvPr id="10" name="TextBox 9">
              <a:extLst>
                <a:ext uri="{FF2B5EF4-FFF2-40B4-BE49-F238E27FC236}">
                  <a16:creationId xmlns:a16="http://schemas.microsoft.com/office/drawing/2014/main" id="{945E5632-559A-4288-ACA4-7774E303F226}"/>
                </a:ext>
              </a:extLst>
            </p:cNvPr>
            <p:cNvSpPr txBox="1">
              <a:spLocks/>
            </p:cNvSpPr>
            <p:nvPr/>
          </p:nvSpPr>
          <p:spPr>
            <a:xfrm>
              <a:off x="4926743" y="5015745"/>
              <a:ext cx="406810" cy="260154"/>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60 %</a:t>
              </a:r>
            </a:p>
          </p:txBody>
        </p:sp>
        <p:sp>
          <p:nvSpPr>
            <p:cNvPr id="11" name="TextBox 10">
              <a:extLst>
                <a:ext uri="{FF2B5EF4-FFF2-40B4-BE49-F238E27FC236}">
                  <a16:creationId xmlns:a16="http://schemas.microsoft.com/office/drawing/2014/main" id="{9C2510E1-CCD6-489C-B60E-5402DFF47141}"/>
                </a:ext>
              </a:extLst>
            </p:cNvPr>
            <p:cNvSpPr txBox="1">
              <a:spLocks/>
            </p:cNvSpPr>
            <p:nvPr/>
          </p:nvSpPr>
          <p:spPr>
            <a:xfrm>
              <a:off x="4898154" y="4263241"/>
              <a:ext cx="406810" cy="260154"/>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80 %</a:t>
              </a:r>
            </a:p>
          </p:txBody>
        </p:sp>
        <p:sp>
          <p:nvSpPr>
            <p:cNvPr id="12" name="TextBox 11">
              <a:extLst>
                <a:ext uri="{FF2B5EF4-FFF2-40B4-BE49-F238E27FC236}">
                  <a16:creationId xmlns:a16="http://schemas.microsoft.com/office/drawing/2014/main" id="{FFBE4415-AFEC-47D0-9861-261C335EDC42}"/>
                </a:ext>
              </a:extLst>
            </p:cNvPr>
            <p:cNvSpPr txBox="1">
              <a:spLocks/>
            </p:cNvSpPr>
            <p:nvPr/>
          </p:nvSpPr>
          <p:spPr>
            <a:xfrm>
              <a:off x="4907679" y="3547168"/>
              <a:ext cx="406810" cy="260154"/>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100%</a:t>
              </a:r>
            </a:p>
          </p:txBody>
        </p:sp>
        <p:sp>
          <p:nvSpPr>
            <p:cNvPr id="13" name="TextBox 12">
              <a:extLst>
                <a:ext uri="{FF2B5EF4-FFF2-40B4-BE49-F238E27FC236}">
                  <a16:creationId xmlns:a16="http://schemas.microsoft.com/office/drawing/2014/main" id="{3D6D1ECA-A991-493B-BD59-1AEA59CAFE05}"/>
                </a:ext>
              </a:extLst>
            </p:cNvPr>
            <p:cNvSpPr txBox="1"/>
            <p:nvPr/>
          </p:nvSpPr>
          <p:spPr>
            <a:xfrm>
              <a:off x="4662133" y="4617334"/>
              <a:ext cx="378150" cy="584280"/>
            </a:xfrm>
            <a:prstGeom prst="rect">
              <a:avLst/>
            </a:prstGeom>
            <a:noFill/>
          </p:spPr>
          <p:txBody>
            <a:bodyPr vert="vert270" wrap="none" rtlCol="0">
              <a:spAutoFit/>
            </a:bodyPr>
            <a:lstStyle/>
            <a:p>
              <a:r>
                <a:rPr lang="en-US" sz="1000" dirty="0">
                  <a:latin typeface="Times New Roman" panose="02020603050405020304" pitchFamily="18" charset="0"/>
                  <a:cs typeface="Times New Roman" panose="02020603050405020304" pitchFamily="18" charset="0"/>
                </a:rPr>
                <a:t>Survival</a:t>
              </a:r>
            </a:p>
          </p:txBody>
        </p:sp>
        <p:sp>
          <p:nvSpPr>
            <p:cNvPr id="14" name="TextBox 13">
              <a:extLst>
                <a:ext uri="{FF2B5EF4-FFF2-40B4-BE49-F238E27FC236}">
                  <a16:creationId xmlns:a16="http://schemas.microsoft.com/office/drawing/2014/main" id="{A7EF2546-3135-40A7-AF41-6238A6885E13}"/>
                </a:ext>
              </a:extLst>
            </p:cNvPr>
            <p:cNvSpPr txBox="1">
              <a:spLocks/>
            </p:cNvSpPr>
            <p:nvPr/>
          </p:nvSpPr>
          <p:spPr>
            <a:xfrm>
              <a:off x="4889680" y="2638345"/>
              <a:ext cx="406810" cy="260154"/>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40 %</a:t>
              </a:r>
            </a:p>
          </p:txBody>
        </p:sp>
        <p:sp>
          <p:nvSpPr>
            <p:cNvPr id="15" name="TextBox 14">
              <a:extLst>
                <a:ext uri="{FF2B5EF4-FFF2-40B4-BE49-F238E27FC236}">
                  <a16:creationId xmlns:a16="http://schemas.microsoft.com/office/drawing/2014/main" id="{DF821F6B-D222-4F0D-A5E0-893C0282D131}"/>
                </a:ext>
              </a:extLst>
            </p:cNvPr>
            <p:cNvSpPr txBox="1">
              <a:spLocks/>
            </p:cNvSpPr>
            <p:nvPr/>
          </p:nvSpPr>
          <p:spPr>
            <a:xfrm>
              <a:off x="4880169" y="1819664"/>
              <a:ext cx="406810" cy="260154"/>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60 %</a:t>
              </a:r>
            </a:p>
          </p:txBody>
        </p:sp>
        <p:sp>
          <p:nvSpPr>
            <p:cNvPr id="16" name="TextBox 15">
              <a:extLst>
                <a:ext uri="{FF2B5EF4-FFF2-40B4-BE49-F238E27FC236}">
                  <a16:creationId xmlns:a16="http://schemas.microsoft.com/office/drawing/2014/main" id="{32B5A20B-7C64-4752-8DB6-7BAB8D111B6D}"/>
                </a:ext>
              </a:extLst>
            </p:cNvPr>
            <p:cNvSpPr txBox="1">
              <a:spLocks/>
            </p:cNvSpPr>
            <p:nvPr/>
          </p:nvSpPr>
          <p:spPr>
            <a:xfrm>
              <a:off x="4851580" y="962385"/>
              <a:ext cx="406810" cy="260154"/>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80 %</a:t>
              </a:r>
            </a:p>
          </p:txBody>
        </p:sp>
        <p:sp>
          <p:nvSpPr>
            <p:cNvPr id="17" name="TextBox 16">
              <a:extLst>
                <a:ext uri="{FF2B5EF4-FFF2-40B4-BE49-F238E27FC236}">
                  <a16:creationId xmlns:a16="http://schemas.microsoft.com/office/drawing/2014/main" id="{C4707F58-BAE4-486A-90B5-9854112F6733}"/>
                </a:ext>
              </a:extLst>
            </p:cNvPr>
            <p:cNvSpPr txBox="1">
              <a:spLocks/>
            </p:cNvSpPr>
            <p:nvPr/>
          </p:nvSpPr>
          <p:spPr>
            <a:xfrm>
              <a:off x="4851580" y="112962"/>
              <a:ext cx="406810" cy="260154"/>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100%</a:t>
              </a:r>
            </a:p>
          </p:txBody>
        </p:sp>
        <p:sp>
          <p:nvSpPr>
            <p:cNvPr id="18" name="TextBox 17">
              <a:extLst>
                <a:ext uri="{FF2B5EF4-FFF2-40B4-BE49-F238E27FC236}">
                  <a16:creationId xmlns:a16="http://schemas.microsoft.com/office/drawing/2014/main" id="{F6EA8030-3330-4DEB-9A97-C0468234D071}"/>
                </a:ext>
              </a:extLst>
            </p:cNvPr>
            <p:cNvSpPr txBox="1">
              <a:spLocks/>
            </p:cNvSpPr>
            <p:nvPr/>
          </p:nvSpPr>
          <p:spPr>
            <a:xfrm>
              <a:off x="1021341" y="2495323"/>
              <a:ext cx="406810" cy="260154"/>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40 %</a:t>
              </a:r>
            </a:p>
          </p:txBody>
        </p:sp>
        <p:sp>
          <p:nvSpPr>
            <p:cNvPr id="19" name="TextBox 18">
              <a:extLst>
                <a:ext uri="{FF2B5EF4-FFF2-40B4-BE49-F238E27FC236}">
                  <a16:creationId xmlns:a16="http://schemas.microsoft.com/office/drawing/2014/main" id="{9976C2D2-1188-4266-AE35-346D3AAE0FA1}"/>
                </a:ext>
              </a:extLst>
            </p:cNvPr>
            <p:cNvSpPr txBox="1">
              <a:spLocks/>
            </p:cNvSpPr>
            <p:nvPr/>
          </p:nvSpPr>
          <p:spPr>
            <a:xfrm>
              <a:off x="1011830" y="1714742"/>
              <a:ext cx="406810" cy="260154"/>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60 %</a:t>
              </a:r>
            </a:p>
          </p:txBody>
        </p:sp>
        <p:sp>
          <p:nvSpPr>
            <p:cNvPr id="20" name="TextBox 19">
              <a:extLst>
                <a:ext uri="{FF2B5EF4-FFF2-40B4-BE49-F238E27FC236}">
                  <a16:creationId xmlns:a16="http://schemas.microsoft.com/office/drawing/2014/main" id="{E88B36E4-E321-4A87-9A3A-DE35A881FA12}"/>
                </a:ext>
              </a:extLst>
            </p:cNvPr>
            <p:cNvSpPr txBox="1">
              <a:spLocks/>
            </p:cNvSpPr>
            <p:nvPr/>
          </p:nvSpPr>
          <p:spPr>
            <a:xfrm>
              <a:off x="983241" y="914613"/>
              <a:ext cx="406810" cy="260154"/>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80 %</a:t>
              </a:r>
            </a:p>
          </p:txBody>
        </p:sp>
        <p:sp>
          <p:nvSpPr>
            <p:cNvPr id="21" name="TextBox 20">
              <a:extLst>
                <a:ext uri="{FF2B5EF4-FFF2-40B4-BE49-F238E27FC236}">
                  <a16:creationId xmlns:a16="http://schemas.microsoft.com/office/drawing/2014/main" id="{FDA14A27-AFF8-48F6-9E99-0286D439D363}"/>
                </a:ext>
              </a:extLst>
            </p:cNvPr>
            <p:cNvSpPr txBox="1">
              <a:spLocks/>
            </p:cNvSpPr>
            <p:nvPr/>
          </p:nvSpPr>
          <p:spPr>
            <a:xfrm>
              <a:off x="983241" y="103290"/>
              <a:ext cx="406810" cy="260154"/>
            </a:xfrm>
            <a:prstGeom prst="rect">
              <a:avLst/>
            </a:prstGeom>
            <a:solidFill>
              <a:schemeClr val="bg1"/>
            </a:solidFill>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100%</a:t>
              </a:r>
            </a:p>
          </p:txBody>
        </p:sp>
        <p:pic>
          <p:nvPicPr>
            <p:cNvPr id="22" name="Picture 21">
              <a:extLst>
                <a:ext uri="{FF2B5EF4-FFF2-40B4-BE49-F238E27FC236}">
                  <a16:creationId xmlns:a16="http://schemas.microsoft.com/office/drawing/2014/main" id="{B77AAAE5-CFA7-46DA-AC6C-084DF0BB7250}"/>
                </a:ext>
              </a:extLst>
            </p:cNvPr>
            <p:cNvPicPr>
              <a:picLocks noChangeAspect="1"/>
            </p:cNvPicPr>
            <p:nvPr/>
          </p:nvPicPr>
          <p:blipFill rotWithShape="1">
            <a:blip r:embed="rId2"/>
            <a:srcRect l="8048" r="16560" b="5357"/>
            <a:stretch/>
          </p:blipFill>
          <p:spPr>
            <a:xfrm>
              <a:off x="1381125" y="76200"/>
              <a:ext cx="2398395" cy="3028950"/>
            </a:xfrm>
            <a:prstGeom prst="rect">
              <a:avLst/>
            </a:prstGeom>
          </p:spPr>
        </p:pic>
        <p:sp>
          <p:nvSpPr>
            <p:cNvPr id="23" name="TextBox 22">
              <a:extLst>
                <a:ext uri="{FF2B5EF4-FFF2-40B4-BE49-F238E27FC236}">
                  <a16:creationId xmlns:a16="http://schemas.microsoft.com/office/drawing/2014/main" id="{CCC9BE49-9BC6-4AB3-9885-B98912C46780}"/>
                </a:ext>
              </a:extLst>
            </p:cNvPr>
            <p:cNvSpPr txBox="1"/>
            <p:nvPr/>
          </p:nvSpPr>
          <p:spPr>
            <a:xfrm>
              <a:off x="1125101" y="2765428"/>
              <a:ext cx="1483821" cy="273114"/>
            </a:xfrm>
            <a:prstGeom prst="rect">
              <a:avLst/>
            </a:prstGeom>
            <a:noFill/>
            <a:ln>
              <a:noFill/>
            </a:ln>
          </p:spPr>
          <p:txBody>
            <a:bodyPr wrap="square" rtlCol="0">
              <a:spAutoFit/>
            </a:bodyPr>
            <a:lstStyle/>
            <a:p>
              <a:pPr algn="ctr"/>
              <a:r>
                <a:rPr lang="en-US" sz="1000" i="1" dirty="0">
                  <a:solidFill>
                    <a:srgbClr val="FF0000"/>
                  </a:solidFill>
                  <a:latin typeface="Times New Roman" panose="02020603050405020304" pitchFamily="18" charset="0"/>
                  <a:cs typeface="Times New Roman" panose="02020603050405020304" pitchFamily="18" charset="0"/>
                </a:rPr>
                <a:t>P</a:t>
              </a:r>
              <a:r>
                <a:rPr lang="en-US" sz="1000" dirty="0">
                  <a:solidFill>
                    <a:srgbClr val="FF0000"/>
                  </a:solidFill>
                  <a:latin typeface="Times New Roman" panose="02020603050405020304" pitchFamily="18" charset="0"/>
                  <a:cs typeface="Times New Roman" panose="02020603050405020304" pitchFamily="18" charset="0"/>
                </a:rPr>
                <a:t>=0.0213 </a:t>
              </a:r>
            </a:p>
          </p:txBody>
        </p:sp>
        <p:sp>
          <p:nvSpPr>
            <p:cNvPr id="24" name="TextBox 23">
              <a:extLst>
                <a:ext uri="{FF2B5EF4-FFF2-40B4-BE49-F238E27FC236}">
                  <a16:creationId xmlns:a16="http://schemas.microsoft.com/office/drawing/2014/main" id="{579087FF-FE55-43AA-938B-D4C93B854F21}"/>
                </a:ext>
              </a:extLst>
            </p:cNvPr>
            <p:cNvSpPr txBox="1"/>
            <p:nvPr/>
          </p:nvSpPr>
          <p:spPr>
            <a:xfrm>
              <a:off x="1755798" y="23991"/>
              <a:ext cx="1483821" cy="273114"/>
            </a:xfrm>
            <a:prstGeom prst="rect">
              <a:avLst/>
            </a:prstGeom>
            <a:noFill/>
            <a:ln>
              <a:noFill/>
            </a:ln>
          </p:spPr>
          <p:txBody>
            <a:bodyPr wrap="square" rtlCol="0">
              <a:spAutoFit/>
            </a:bodyPr>
            <a:lstStyle/>
            <a:p>
              <a:pPr algn="ctr"/>
              <a:r>
                <a:rPr lang="en-US" sz="1000" dirty="0">
                  <a:latin typeface="Times New Roman" panose="02020603050405020304" pitchFamily="18" charset="0"/>
                  <a:cs typeface="Times New Roman" panose="02020603050405020304" pitchFamily="18" charset="0"/>
                </a:rPr>
                <a:t>OR2S2 </a:t>
              </a:r>
            </a:p>
          </p:txBody>
        </p:sp>
        <p:sp>
          <p:nvSpPr>
            <p:cNvPr id="25" name="TextBox 24">
              <a:extLst>
                <a:ext uri="{FF2B5EF4-FFF2-40B4-BE49-F238E27FC236}">
                  <a16:creationId xmlns:a16="http://schemas.microsoft.com/office/drawing/2014/main" id="{0440D0AB-DB4C-4C90-86C9-55E70751D4DD}"/>
                </a:ext>
              </a:extLst>
            </p:cNvPr>
            <p:cNvSpPr txBox="1">
              <a:spLocks/>
            </p:cNvSpPr>
            <p:nvPr/>
          </p:nvSpPr>
          <p:spPr>
            <a:xfrm>
              <a:off x="972731" y="1465433"/>
              <a:ext cx="304739" cy="225493"/>
            </a:xfrm>
            <a:prstGeom prst="rect">
              <a:avLst/>
            </a:prstGeom>
            <a:solidFill>
              <a:schemeClr val="bg1"/>
            </a:solidFill>
          </p:spPr>
          <p:txBody>
            <a:bodyPr wrap="none" rtlCol="0" anchor="t">
              <a:noAutofit/>
            </a:bodyPr>
            <a:lstStyle/>
            <a:p>
              <a:endParaRPr lang="en-US" sz="10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CFFA85C1-73D7-4CE8-842D-B4D4AFFB1F5F}"/>
                </a:ext>
              </a:extLst>
            </p:cNvPr>
            <p:cNvSpPr txBox="1">
              <a:spLocks/>
            </p:cNvSpPr>
            <p:nvPr/>
          </p:nvSpPr>
          <p:spPr>
            <a:xfrm>
              <a:off x="3786170" y="1274474"/>
              <a:ext cx="304739" cy="225493"/>
            </a:xfrm>
            <a:prstGeom prst="rect">
              <a:avLst/>
            </a:prstGeom>
            <a:solidFill>
              <a:schemeClr val="bg1"/>
            </a:solidFill>
          </p:spPr>
          <p:txBody>
            <a:bodyPr wrap="none" rtlCol="0" anchor="t">
              <a:noAutofit/>
            </a:bodyPr>
            <a:lstStyle/>
            <a:p>
              <a:endParaRPr lang="en-US" sz="1000" dirty="0">
                <a:latin typeface="Times New Roman" panose="02020603050405020304" pitchFamily="18" charset="0"/>
                <a:cs typeface="Times New Roman" panose="02020603050405020304" pitchFamily="18" charset="0"/>
              </a:endParaRPr>
            </a:p>
          </p:txBody>
        </p:sp>
        <p:grpSp>
          <p:nvGrpSpPr>
            <p:cNvPr id="27" name="Group 26">
              <a:extLst>
                <a:ext uri="{FF2B5EF4-FFF2-40B4-BE49-F238E27FC236}">
                  <a16:creationId xmlns:a16="http://schemas.microsoft.com/office/drawing/2014/main" id="{59B03697-4651-4774-AEA6-10B5C44CECDB}"/>
                </a:ext>
              </a:extLst>
            </p:cNvPr>
            <p:cNvGrpSpPr/>
            <p:nvPr/>
          </p:nvGrpSpPr>
          <p:grpSpPr>
            <a:xfrm>
              <a:off x="4965003" y="23991"/>
              <a:ext cx="2991172" cy="3050298"/>
              <a:chOff x="4965003" y="204966"/>
              <a:chExt cx="2991172" cy="3050298"/>
            </a:xfrm>
          </p:grpSpPr>
          <p:pic>
            <p:nvPicPr>
              <p:cNvPr id="28" name="Picture 27">
                <a:extLst>
                  <a:ext uri="{FF2B5EF4-FFF2-40B4-BE49-F238E27FC236}">
                    <a16:creationId xmlns:a16="http://schemas.microsoft.com/office/drawing/2014/main" id="{D29C6461-B61C-422B-A85F-7A5C4D654834}"/>
                  </a:ext>
                </a:extLst>
              </p:cNvPr>
              <p:cNvPicPr>
                <a:picLocks noChangeAspect="1"/>
              </p:cNvPicPr>
              <p:nvPr/>
            </p:nvPicPr>
            <p:blipFill rotWithShape="1">
              <a:blip r:embed="rId3"/>
              <a:srcRect l="7627" r="16997" b="4762"/>
              <a:stretch/>
            </p:blipFill>
            <p:spPr>
              <a:xfrm>
                <a:off x="5248274" y="228600"/>
                <a:ext cx="2352676" cy="3026664"/>
              </a:xfrm>
              <a:prstGeom prst="rect">
                <a:avLst/>
              </a:prstGeom>
            </p:spPr>
          </p:pic>
          <p:sp>
            <p:nvSpPr>
              <p:cNvPr id="29" name="TextBox 28">
                <a:extLst>
                  <a:ext uri="{FF2B5EF4-FFF2-40B4-BE49-F238E27FC236}">
                    <a16:creationId xmlns:a16="http://schemas.microsoft.com/office/drawing/2014/main" id="{A7FC71C2-0CA7-4C0A-B026-B504FD417026}"/>
                  </a:ext>
                </a:extLst>
              </p:cNvPr>
              <p:cNvSpPr txBox="1"/>
              <p:nvPr/>
            </p:nvSpPr>
            <p:spPr>
              <a:xfrm>
                <a:off x="5008557" y="2917828"/>
                <a:ext cx="1483821" cy="273114"/>
              </a:xfrm>
              <a:prstGeom prst="rect">
                <a:avLst/>
              </a:prstGeom>
              <a:noFill/>
              <a:ln>
                <a:noFill/>
              </a:ln>
            </p:spPr>
            <p:txBody>
              <a:bodyPr wrap="square" rtlCol="0">
                <a:spAutoFit/>
              </a:bodyPr>
              <a:lstStyle/>
              <a:p>
                <a:pPr algn="ctr"/>
                <a:r>
                  <a:rPr lang="en-US" sz="1000" i="1" dirty="0">
                    <a:solidFill>
                      <a:srgbClr val="FF0000"/>
                    </a:solidFill>
                    <a:latin typeface="Times New Roman" panose="02020603050405020304" pitchFamily="18" charset="0"/>
                    <a:cs typeface="Times New Roman" panose="02020603050405020304" pitchFamily="18" charset="0"/>
                  </a:rPr>
                  <a:t>P</a:t>
                </a:r>
                <a:r>
                  <a:rPr lang="en-US" sz="1000" dirty="0">
                    <a:solidFill>
                      <a:srgbClr val="FF0000"/>
                    </a:solidFill>
                    <a:latin typeface="Times New Roman" panose="02020603050405020304" pitchFamily="18" charset="0"/>
                    <a:cs typeface="Times New Roman" panose="02020603050405020304" pitchFamily="18" charset="0"/>
                  </a:rPr>
                  <a:t>=0.0253 </a:t>
                </a:r>
              </a:p>
            </p:txBody>
          </p:sp>
          <p:sp>
            <p:nvSpPr>
              <p:cNvPr id="30" name="TextBox 29">
                <a:extLst>
                  <a:ext uri="{FF2B5EF4-FFF2-40B4-BE49-F238E27FC236}">
                    <a16:creationId xmlns:a16="http://schemas.microsoft.com/office/drawing/2014/main" id="{CEDBCB96-91FD-4F27-BE3F-504820FD8DDE}"/>
                  </a:ext>
                </a:extLst>
              </p:cNvPr>
              <p:cNvSpPr txBox="1"/>
              <p:nvPr/>
            </p:nvSpPr>
            <p:spPr>
              <a:xfrm>
                <a:off x="5750465" y="204966"/>
                <a:ext cx="1483821" cy="273114"/>
              </a:xfrm>
              <a:prstGeom prst="rect">
                <a:avLst/>
              </a:prstGeom>
              <a:noFill/>
              <a:ln>
                <a:noFill/>
              </a:ln>
            </p:spPr>
            <p:txBody>
              <a:bodyPr wrap="square" rtlCol="0">
                <a:spAutoFit/>
              </a:bodyPr>
              <a:lstStyle/>
              <a:p>
                <a:pPr algn="ctr"/>
                <a:r>
                  <a:rPr lang="en-US" sz="1000" dirty="0">
                    <a:latin typeface="Times New Roman" panose="02020603050405020304" pitchFamily="18" charset="0"/>
                    <a:cs typeface="Times New Roman" panose="02020603050405020304" pitchFamily="18" charset="0"/>
                  </a:rPr>
                  <a:t>SMILR</a:t>
                </a:r>
              </a:p>
            </p:txBody>
          </p:sp>
          <p:sp>
            <p:nvSpPr>
              <p:cNvPr id="31" name="TextBox 30">
                <a:extLst>
                  <a:ext uri="{FF2B5EF4-FFF2-40B4-BE49-F238E27FC236}">
                    <a16:creationId xmlns:a16="http://schemas.microsoft.com/office/drawing/2014/main" id="{F606AD76-90E9-4BA6-913F-32DC6FAF7F11}"/>
                  </a:ext>
                </a:extLst>
              </p:cNvPr>
              <p:cNvSpPr txBox="1">
                <a:spLocks/>
              </p:cNvSpPr>
              <p:nvPr/>
            </p:nvSpPr>
            <p:spPr>
              <a:xfrm>
                <a:off x="7651436" y="1441193"/>
                <a:ext cx="304739" cy="225493"/>
              </a:xfrm>
              <a:prstGeom prst="rect">
                <a:avLst/>
              </a:prstGeom>
              <a:solidFill>
                <a:schemeClr val="bg1"/>
              </a:solidFill>
            </p:spPr>
            <p:txBody>
              <a:bodyPr wrap="none" rtlCol="0" anchor="t">
                <a:noAutofit/>
              </a:bodyPr>
              <a:lstStyle/>
              <a:p>
                <a:endParaRPr lang="en-US" sz="1000" dirty="0">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FBFE3DFB-A21D-42C0-B9F9-C8B726093E7B}"/>
                  </a:ext>
                </a:extLst>
              </p:cNvPr>
              <p:cNvSpPr txBox="1">
                <a:spLocks/>
              </p:cNvSpPr>
              <p:nvPr/>
            </p:nvSpPr>
            <p:spPr>
              <a:xfrm>
                <a:off x="4965003" y="1648384"/>
                <a:ext cx="304739" cy="225493"/>
              </a:xfrm>
              <a:prstGeom prst="rect">
                <a:avLst/>
              </a:prstGeom>
              <a:solidFill>
                <a:schemeClr val="bg1"/>
              </a:solidFill>
            </p:spPr>
            <p:txBody>
              <a:bodyPr wrap="none" rtlCol="0" anchor="t">
                <a:noAutofit/>
              </a:bodyPr>
              <a:lstStyle/>
              <a:p>
                <a:endParaRPr lang="en-US" sz="1000" dirty="0">
                  <a:latin typeface="Times New Roman" panose="02020603050405020304" pitchFamily="18" charset="0"/>
                  <a:cs typeface="Times New Roman" panose="02020603050405020304" pitchFamily="18" charset="0"/>
                </a:endParaRPr>
              </a:p>
            </p:txBody>
          </p:sp>
        </p:grpSp>
        <p:pic>
          <p:nvPicPr>
            <p:cNvPr id="33" name="Picture 32">
              <a:extLst>
                <a:ext uri="{FF2B5EF4-FFF2-40B4-BE49-F238E27FC236}">
                  <a16:creationId xmlns:a16="http://schemas.microsoft.com/office/drawing/2014/main" id="{7D4ED4EB-6442-4EA1-ACFE-BA8A56A0A7F2}"/>
                </a:ext>
              </a:extLst>
            </p:cNvPr>
            <p:cNvPicPr>
              <a:picLocks noChangeAspect="1"/>
            </p:cNvPicPr>
            <p:nvPr/>
          </p:nvPicPr>
          <p:blipFill rotWithShape="1">
            <a:blip r:embed="rId4"/>
            <a:srcRect l="7981" r="16992" b="4773"/>
            <a:stretch/>
          </p:blipFill>
          <p:spPr>
            <a:xfrm>
              <a:off x="1362075" y="3486521"/>
              <a:ext cx="2419350" cy="3047629"/>
            </a:xfrm>
            <a:prstGeom prst="rect">
              <a:avLst/>
            </a:prstGeom>
          </p:spPr>
        </p:pic>
        <p:sp>
          <p:nvSpPr>
            <p:cNvPr id="34" name="TextBox 33">
              <a:extLst>
                <a:ext uri="{FF2B5EF4-FFF2-40B4-BE49-F238E27FC236}">
                  <a16:creationId xmlns:a16="http://schemas.microsoft.com/office/drawing/2014/main" id="{39324F96-F279-4F4C-A610-3A3C183F49F6}"/>
                </a:ext>
              </a:extLst>
            </p:cNvPr>
            <p:cNvSpPr txBox="1"/>
            <p:nvPr/>
          </p:nvSpPr>
          <p:spPr>
            <a:xfrm>
              <a:off x="1233203" y="6175750"/>
              <a:ext cx="1483821" cy="273114"/>
            </a:xfrm>
            <a:prstGeom prst="rect">
              <a:avLst/>
            </a:prstGeom>
            <a:noFill/>
            <a:ln>
              <a:noFill/>
            </a:ln>
          </p:spPr>
          <p:txBody>
            <a:bodyPr wrap="square" rtlCol="0">
              <a:spAutoFit/>
            </a:bodyPr>
            <a:lstStyle/>
            <a:p>
              <a:pPr algn="ctr"/>
              <a:r>
                <a:rPr lang="en-US" sz="1000" i="1" dirty="0">
                  <a:solidFill>
                    <a:srgbClr val="FF0000"/>
                  </a:solidFill>
                  <a:latin typeface="Times New Roman" panose="02020603050405020304" pitchFamily="18" charset="0"/>
                  <a:cs typeface="Times New Roman" panose="02020603050405020304" pitchFamily="18" charset="0"/>
                </a:rPr>
                <a:t>P</a:t>
              </a:r>
              <a:r>
                <a:rPr lang="en-US" sz="1000" dirty="0">
                  <a:solidFill>
                    <a:srgbClr val="FF0000"/>
                  </a:solidFill>
                  <a:latin typeface="Times New Roman" panose="02020603050405020304" pitchFamily="18" charset="0"/>
                  <a:cs typeface="Times New Roman" panose="02020603050405020304" pitchFamily="18" charset="0"/>
                </a:rPr>
                <a:t>=0.0472 </a:t>
              </a:r>
            </a:p>
          </p:txBody>
        </p:sp>
        <p:sp>
          <p:nvSpPr>
            <p:cNvPr id="35" name="TextBox 34">
              <a:extLst>
                <a:ext uri="{FF2B5EF4-FFF2-40B4-BE49-F238E27FC236}">
                  <a16:creationId xmlns:a16="http://schemas.microsoft.com/office/drawing/2014/main" id="{09F0A8B4-9F3D-4CE1-8849-7D84FD3B1B20}"/>
                </a:ext>
              </a:extLst>
            </p:cNvPr>
            <p:cNvSpPr txBox="1"/>
            <p:nvPr/>
          </p:nvSpPr>
          <p:spPr>
            <a:xfrm>
              <a:off x="1846610" y="3434282"/>
              <a:ext cx="1483821" cy="273114"/>
            </a:xfrm>
            <a:prstGeom prst="rect">
              <a:avLst/>
            </a:prstGeom>
            <a:noFill/>
            <a:ln>
              <a:noFill/>
            </a:ln>
          </p:spPr>
          <p:txBody>
            <a:bodyPr wrap="square" rtlCol="0">
              <a:spAutoFit/>
            </a:bodyPr>
            <a:lstStyle/>
            <a:p>
              <a:pPr algn="ctr"/>
              <a:r>
                <a:rPr lang="en-US" sz="1000" dirty="0">
                  <a:latin typeface="Times New Roman" panose="02020603050405020304" pitchFamily="18" charset="0"/>
                  <a:cs typeface="Times New Roman" panose="02020603050405020304" pitchFamily="18" charset="0"/>
                </a:rPr>
                <a:t>RNU6-653P</a:t>
              </a:r>
            </a:p>
          </p:txBody>
        </p:sp>
        <p:sp>
          <p:nvSpPr>
            <p:cNvPr id="36" name="TextBox 35">
              <a:extLst>
                <a:ext uri="{FF2B5EF4-FFF2-40B4-BE49-F238E27FC236}">
                  <a16:creationId xmlns:a16="http://schemas.microsoft.com/office/drawing/2014/main" id="{6DD277D9-7012-4089-9DE2-73E2CDCE4BA3}"/>
                </a:ext>
              </a:extLst>
            </p:cNvPr>
            <p:cNvSpPr txBox="1">
              <a:spLocks/>
            </p:cNvSpPr>
            <p:nvPr/>
          </p:nvSpPr>
          <p:spPr>
            <a:xfrm>
              <a:off x="3787417" y="4679259"/>
              <a:ext cx="304739" cy="225493"/>
            </a:xfrm>
            <a:prstGeom prst="rect">
              <a:avLst/>
            </a:prstGeom>
            <a:solidFill>
              <a:schemeClr val="bg1"/>
            </a:solidFill>
          </p:spPr>
          <p:txBody>
            <a:bodyPr wrap="none" rtlCol="0" anchor="t">
              <a:noAutofit/>
            </a:bodyPr>
            <a:lstStyle/>
            <a:p>
              <a:endParaRPr lang="en-US" sz="1000" dirty="0">
                <a:latin typeface="Times New Roman" panose="02020603050405020304" pitchFamily="18" charset="0"/>
                <a:cs typeface="Times New Roman" panose="02020603050405020304" pitchFamily="18" charset="0"/>
              </a:endParaRPr>
            </a:p>
          </p:txBody>
        </p:sp>
        <p:pic>
          <p:nvPicPr>
            <p:cNvPr id="37" name="Picture 36">
              <a:extLst>
                <a:ext uri="{FF2B5EF4-FFF2-40B4-BE49-F238E27FC236}">
                  <a16:creationId xmlns:a16="http://schemas.microsoft.com/office/drawing/2014/main" id="{0EFBEF1E-379A-4E16-99AE-55D2EAE06B02}"/>
                </a:ext>
              </a:extLst>
            </p:cNvPr>
            <p:cNvPicPr>
              <a:picLocks noChangeAspect="1"/>
            </p:cNvPicPr>
            <p:nvPr/>
          </p:nvPicPr>
          <p:blipFill rotWithShape="1">
            <a:blip r:embed="rId5"/>
            <a:srcRect l="7439" r="16676" b="4851"/>
            <a:stretch/>
          </p:blipFill>
          <p:spPr>
            <a:xfrm>
              <a:off x="5305426" y="3498540"/>
              <a:ext cx="2381250" cy="3045135"/>
            </a:xfrm>
            <a:prstGeom prst="rect">
              <a:avLst/>
            </a:prstGeom>
          </p:spPr>
        </p:pic>
        <p:sp>
          <p:nvSpPr>
            <p:cNvPr id="38" name="TextBox 37">
              <a:extLst>
                <a:ext uri="{FF2B5EF4-FFF2-40B4-BE49-F238E27FC236}">
                  <a16:creationId xmlns:a16="http://schemas.microsoft.com/office/drawing/2014/main" id="{7420ED2E-F14B-4DB6-BA07-F5D8D9EAC890}"/>
                </a:ext>
              </a:extLst>
            </p:cNvPr>
            <p:cNvSpPr txBox="1"/>
            <p:nvPr/>
          </p:nvSpPr>
          <p:spPr>
            <a:xfrm>
              <a:off x="5157089" y="6187769"/>
              <a:ext cx="1483821" cy="273114"/>
            </a:xfrm>
            <a:prstGeom prst="rect">
              <a:avLst/>
            </a:prstGeom>
            <a:noFill/>
            <a:ln>
              <a:noFill/>
            </a:ln>
          </p:spPr>
          <p:txBody>
            <a:bodyPr wrap="square" rtlCol="0">
              <a:spAutoFit/>
            </a:bodyPr>
            <a:lstStyle/>
            <a:p>
              <a:pPr algn="ctr"/>
              <a:r>
                <a:rPr lang="en-US" sz="1000" i="1" dirty="0">
                  <a:solidFill>
                    <a:srgbClr val="FF0000"/>
                  </a:solidFill>
                  <a:latin typeface="Times New Roman" panose="02020603050405020304" pitchFamily="18" charset="0"/>
                  <a:cs typeface="Times New Roman" panose="02020603050405020304" pitchFamily="18" charset="0"/>
                </a:rPr>
                <a:t>P</a:t>
              </a:r>
              <a:r>
                <a:rPr lang="en-US" sz="1000" dirty="0">
                  <a:solidFill>
                    <a:srgbClr val="FF0000"/>
                  </a:solidFill>
                  <a:latin typeface="Times New Roman" panose="02020603050405020304" pitchFamily="18" charset="0"/>
                  <a:cs typeface="Times New Roman" panose="02020603050405020304" pitchFamily="18" charset="0"/>
                </a:rPr>
                <a:t>=0.0347 </a:t>
              </a:r>
            </a:p>
          </p:txBody>
        </p:sp>
        <p:sp>
          <p:nvSpPr>
            <p:cNvPr id="39" name="TextBox 38">
              <a:extLst>
                <a:ext uri="{FF2B5EF4-FFF2-40B4-BE49-F238E27FC236}">
                  <a16:creationId xmlns:a16="http://schemas.microsoft.com/office/drawing/2014/main" id="{65369862-D366-4C3B-98E2-391B0E480360}"/>
                </a:ext>
              </a:extLst>
            </p:cNvPr>
            <p:cNvSpPr txBox="1"/>
            <p:nvPr/>
          </p:nvSpPr>
          <p:spPr>
            <a:xfrm>
              <a:off x="5710803" y="3446301"/>
              <a:ext cx="1483821" cy="273114"/>
            </a:xfrm>
            <a:prstGeom prst="rect">
              <a:avLst/>
            </a:prstGeom>
            <a:noFill/>
            <a:ln>
              <a:noFill/>
            </a:ln>
          </p:spPr>
          <p:txBody>
            <a:bodyPr wrap="square" rtlCol="0">
              <a:spAutoFit/>
            </a:bodyPr>
            <a:lstStyle/>
            <a:p>
              <a:pPr algn="ctr"/>
              <a:r>
                <a:rPr lang="en-US" sz="1000" dirty="0">
                  <a:latin typeface="Times New Roman" panose="02020603050405020304" pitchFamily="18" charset="0"/>
                  <a:cs typeface="Times New Roman" panose="02020603050405020304" pitchFamily="18" charset="0"/>
                </a:rPr>
                <a:t>AC010543.1</a:t>
              </a:r>
            </a:p>
          </p:txBody>
        </p:sp>
        <p:sp>
          <p:nvSpPr>
            <p:cNvPr id="40" name="TextBox 39">
              <a:extLst>
                <a:ext uri="{FF2B5EF4-FFF2-40B4-BE49-F238E27FC236}">
                  <a16:creationId xmlns:a16="http://schemas.microsoft.com/office/drawing/2014/main" id="{2738B1B8-2530-443F-A1ED-0DD588234351}"/>
                </a:ext>
              </a:extLst>
            </p:cNvPr>
            <p:cNvSpPr txBox="1">
              <a:spLocks/>
            </p:cNvSpPr>
            <p:nvPr/>
          </p:nvSpPr>
          <p:spPr>
            <a:xfrm>
              <a:off x="7715699" y="4691890"/>
              <a:ext cx="304739" cy="225493"/>
            </a:xfrm>
            <a:prstGeom prst="rect">
              <a:avLst/>
            </a:prstGeom>
            <a:solidFill>
              <a:schemeClr val="bg1"/>
            </a:solidFill>
          </p:spPr>
          <p:txBody>
            <a:bodyPr wrap="none" rtlCol="0" anchor="t">
              <a:noAutofit/>
            </a:bodyPr>
            <a:lstStyle/>
            <a:p>
              <a:endParaRPr lang="en-US" sz="1000" dirty="0">
                <a:latin typeface="Times New Roman" panose="02020603050405020304" pitchFamily="18" charset="0"/>
                <a:cs typeface="Times New Roman" panose="02020603050405020304" pitchFamily="18" charset="0"/>
              </a:endParaRPr>
            </a:p>
          </p:txBody>
        </p:sp>
        <p:sp>
          <p:nvSpPr>
            <p:cNvPr id="41" name="TextBox 40">
              <a:extLst>
                <a:ext uri="{FF2B5EF4-FFF2-40B4-BE49-F238E27FC236}">
                  <a16:creationId xmlns:a16="http://schemas.microsoft.com/office/drawing/2014/main" id="{F7D7E2A1-4103-4E61-9F17-48D44867CA80}"/>
                </a:ext>
              </a:extLst>
            </p:cNvPr>
            <p:cNvSpPr txBox="1"/>
            <p:nvPr/>
          </p:nvSpPr>
          <p:spPr>
            <a:xfrm>
              <a:off x="736644" y="1101815"/>
              <a:ext cx="378150" cy="584280"/>
            </a:xfrm>
            <a:prstGeom prst="rect">
              <a:avLst/>
            </a:prstGeom>
            <a:noFill/>
          </p:spPr>
          <p:txBody>
            <a:bodyPr vert="vert270" wrap="none" rtlCol="0">
              <a:spAutoFit/>
            </a:bodyPr>
            <a:lstStyle/>
            <a:p>
              <a:r>
                <a:rPr lang="en-US" sz="1000" dirty="0">
                  <a:latin typeface="Times New Roman" panose="02020603050405020304" pitchFamily="18" charset="0"/>
                  <a:cs typeface="Times New Roman" panose="02020603050405020304" pitchFamily="18" charset="0"/>
                </a:rPr>
                <a:t>Survival</a:t>
              </a:r>
            </a:p>
          </p:txBody>
        </p:sp>
        <p:sp>
          <p:nvSpPr>
            <p:cNvPr id="43" name="TextBox 42">
              <a:extLst>
                <a:ext uri="{FF2B5EF4-FFF2-40B4-BE49-F238E27FC236}">
                  <a16:creationId xmlns:a16="http://schemas.microsoft.com/office/drawing/2014/main" id="{5A14CCA0-59ED-43AA-AC2C-2145E3A43153}"/>
                </a:ext>
              </a:extLst>
            </p:cNvPr>
            <p:cNvSpPr txBox="1"/>
            <p:nvPr/>
          </p:nvSpPr>
          <p:spPr>
            <a:xfrm>
              <a:off x="4604983" y="1206738"/>
              <a:ext cx="378150" cy="584280"/>
            </a:xfrm>
            <a:prstGeom prst="rect">
              <a:avLst/>
            </a:prstGeom>
            <a:noFill/>
          </p:spPr>
          <p:txBody>
            <a:bodyPr vert="vert270" wrap="none" rtlCol="0">
              <a:spAutoFit/>
            </a:bodyPr>
            <a:lstStyle/>
            <a:p>
              <a:r>
                <a:rPr lang="en-US" sz="1000" dirty="0">
                  <a:latin typeface="Times New Roman" panose="02020603050405020304" pitchFamily="18" charset="0"/>
                  <a:cs typeface="Times New Roman" panose="02020603050405020304" pitchFamily="18" charset="0"/>
                </a:rPr>
                <a:t>Survival</a:t>
              </a:r>
            </a:p>
          </p:txBody>
        </p:sp>
        <p:sp>
          <p:nvSpPr>
            <p:cNvPr id="44" name="TextBox 43">
              <a:extLst>
                <a:ext uri="{FF2B5EF4-FFF2-40B4-BE49-F238E27FC236}">
                  <a16:creationId xmlns:a16="http://schemas.microsoft.com/office/drawing/2014/main" id="{FC7819D8-F525-4DDE-B376-A1950E00FAA9}"/>
                </a:ext>
              </a:extLst>
            </p:cNvPr>
            <p:cNvSpPr txBox="1">
              <a:spLocks/>
            </p:cNvSpPr>
            <p:nvPr/>
          </p:nvSpPr>
          <p:spPr>
            <a:xfrm>
              <a:off x="1362075" y="3085346"/>
              <a:ext cx="406810" cy="260154"/>
            </a:xfrm>
            <a:prstGeom prst="rect">
              <a:avLst/>
            </a:prstGeom>
            <a:solidFill>
              <a:schemeClr val="bg1"/>
            </a:solidFill>
          </p:spPr>
          <p:txBody>
            <a:bodyPr wrap="none" rtlCol="0" anchor="t">
              <a:noAutofit/>
            </a:bodyPr>
            <a:lstStyle/>
            <a:p>
              <a:pPr algn="ctr"/>
              <a:r>
                <a:rPr lang="en-US" sz="1000" dirty="0">
                  <a:latin typeface="Times New Roman" panose="02020603050405020304" pitchFamily="18" charset="0"/>
                  <a:cs typeface="Times New Roman" panose="02020603050405020304" pitchFamily="18" charset="0"/>
                </a:rPr>
                <a:t>0</a:t>
              </a:r>
            </a:p>
          </p:txBody>
        </p:sp>
        <p:sp>
          <p:nvSpPr>
            <p:cNvPr id="45" name="TextBox 44">
              <a:extLst>
                <a:ext uri="{FF2B5EF4-FFF2-40B4-BE49-F238E27FC236}">
                  <a16:creationId xmlns:a16="http://schemas.microsoft.com/office/drawing/2014/main" id="{DFE8D38F-67EE-424F-ABE4-D28C19C142DF}"/>
                </a:ext>
              </a:extLst>
            </p:cNvPr>
            <p:cNvSpPr txBox="1">
              <a:spLocks/>
            </p:cNvSpPr>
            <p:nvPr/>
          </p:nvSpPr>
          <p:spPr>
            <a:xfrm>
              <a:off x="2005065" y="3085346"/>
              <a:ext cx="406810" cy="260154"/>
            </a:xfrm>
            <a:prstGeom prst="rect">
              <a:avLst/>
            </a:prstGeom>
            <a:solidFill>
              <a:schemeClr val="bg1"/>
            </a:solidFill>
          </p:spPr>
          <p:txBody>
            <a:bodyPr wrap="none" rtlCol="0" anchor="t">
              <a:noAutofit/>
            </a:bodyPr>
            <a:lstStyle/>
            <a:p>
              <a:pPr algn="ctr"/>
              <a:r>
                <a:rPr lang="en-US" sz="1000" dirty="0">
                  <a:latin typeface="Times New Roman" panose="02020603050405020304" pitchFamily="18" charset="0"/>
                  <a:cs typeface="Times New Roman" panose="02020603050405020304" pitchFamily="18" charset="0"/>
                </a:rPr>
                <a:t>50</a:t>
              </a:r>
            </a:p>
          </p:txBody>
        </p:sp>
        <p:sp>
          <p:nvSpPr>
            <p:cNvPr id="46" name="TextBox 45">
              <a:extLst>
                <a:ext uri="{FF2B5EF4-FFF2-40B4-BE49-F238E27FC236}">
                  <a16:creationId xmlns:a16="http://schemas.microsoft.com/office/drawing/2014/main" id="{D3067424-A803-47FE-9753-284CA523B1D3}"/>
                </a:ext>
              </a:extLst>
            </p:cNvPr>
            <p:cNvSpPr txBox="1">
              <a:spLocks/>
            </p:cNvSpPr>
            <p:nvPr/>
          </p:nvSpPr>
          <p:spPr>
            <a:xfrm>
              <a:off x="2697731" y="3085346"/>
              <a:ext cx="406810" cy="260154"/>
            </a:xfrm>
            <a:prstGeom prst="rect">
              <a:avLst/>
            </a:prstGeom>
            <a:solidFill>
              <a:schemeClr val="bg1"/>
            </a:solidFill>
          </p:spPr>
          <p:txBody>
            <a:bodyPr wrap="none" rtlCol="0" anchor="t">
              <a:noAutofit/>
            </a:bodyPr>
            <a:lstStyle/>
            <a:p>
              <a:pPr algn="ctr"/>
              <a:r>
                <a:rPr lang="en-US" sz="1000" dirty="0">
                  <a:latin typeface="Times New Roman" panose="02020603050405020304" pitchFamily="18" charset="0"/>
                  <a:cs typeface="Times New Roman" panose="02020603050405020304" pitchFamily="18" charset="0"/>
                </a:rPr>
                <a:t>100</a:t>
              </a:r>
            </a:p>
          </p:txBody>
        </p:sp>
        <p:sp>
          <p:nvSpPr>
            <p:cNvPr id="47" name="TextBox 46">
              <a:extLst>
                <a:ext uri="{FF2B5EF4-FFF2-40B4-BE49-F238E27FC236}">
                  <a16:creationId xmlns:a16="http://schemas.microsoft.com/office/drawing/2014/main" id="{BA8FD4C0-2D4A-4E8A-8D40-1E87892EBBB9}"/>
                </a:ext>
              </a:extLst>
            </p:cNvPr>
            <p:cNvSpPr txBox="1">
              <a:spLocks/>
            </p:cNvSpPr>
            <p:nvPr/>
          </p:nvSpPr>
          <p:spPr>
            <a:xfrm>
              <a:off x="3387862" y="3085346"/>
              <a:ext cx="406810" cy="260154"/>
            </a:xfrm>
            <a:prstGeom prst="rect">
              <a:avLst/>
            </a:prstGeom>
            <a:solidFill>
              <a:schemeClr val="bg1"/>
            </a:solidFill>
          </p:spPr>
          <p:txBody>
            <a:bodyPr wrap="none" rtlCol="0" anchor="t">
              <a:noAutofit/>
            </a:bodyPr>
            <a:lstStyle/>
            <a:p>
              <a:pPr algn="ctr"/>
              <a:r>
                <a:rPr lang="en-US" sz="1000" dirty="0">
                  <a:latin typeface="Times New Roman" panose="02020603050405020304" pitchFamily="18" charset="0"/>
                  <a:cs typeface="Times New Roman" panose="02020603050405020304" pitchFamily="18" charset="0"/>
                </a:rPr>
                <a:t>150</a:t>
              </a:r>
            </a:p>
          </p:txBody>
        </p:sp>
        <p:sp>
          <p:nvSpPr>
            <p:cNvPr id="48" name="TextBox 47">
              <a:extLst>
                <a:ext uri="{FF2B5EF4-FFF2-40B4-BE49-F238E27FC236}">
                  <a16:creationId xmlns:a16="http://schemas.microsoft.com/office/drawing/2014/main" id="{1D9AE404-0B9C-4FE8-82B4-B13981147DBD}"/>
                </a:ext>
              </a:extLst>
            </p:cNvPr>
            <p:cNvSpPr txBox="1">
              <a:spLocks/>
            </p:cNvSpPr>
            <p:nvPr/>
          </p:nvSpPr>
          <p:spPr>
            <a:xfrm>
              <a:off x="2076888" y="3204689"/>
              <a:ext cx="1169314" cy="275284"/>
            </a:xfrm>
            <a:prstGeom prst="rect">
              <a:avLst/>
            </a:prstGeom>
            <a:noFill/>
          </p:spPr>
          <p:txBody>
            <a:bodyPr wrap="none" rtlCol="0" anchor="t">
              <a:noAutofit/>
            </a:bodyPr>
            <a:lstStyle/>
            <a:p>
              <a:r>
                <a:rPr lang="en-US" sz="1000" dirty="0">
                  <a:latin typeface="Times New Roman" panose="02020603050405020304" pitchFamily="18" charset="0"/>
                  <a:cs typeface="Times New Roman" panose="02020603050405020304" pitchFamily="18" charset="0"/>
                </a:rPr>
                <a:t>Time (Months)</a:t>
              </a:r>
            </a:p>
          </p:txBody>
        </p:sp>
        <p:sp>
          <p:nvSpPr>
            <p:cNvPr id="49" name="TextBox 48">
              <a:extLst>
                <a:ext uri="{FF2B5EF4-FFF2-40B4-BE49-F238E27FC236}">
                  <a16:creationId xmlns:a16="http://schemas.microsoft.com/office/drawing/2014/main" id="{901CDA0B-CF79-434A-BA0F-C7BF46533E10}"/>
                </a:ext>
              </a:extLst>
            </p:cNvPr>
            <p:cNvSpPr txBox="1">
              <a:spLocks/>
            </p:cNvSpPr>
            <p:nvPr/>
          </p:nvSpPr>
          <p:spPr>
            <a:xfrm>
              <a:off x="5192907" y="3058665"/>
              <a:ext cx="406810" cy="260154"/>
            </a:xfrm>
            <a:prstGeom prst="rect">
              <a:avLst/>
            </a:prstGeom>
            <a:solidFill>
              <a:schemeClr val="bg1"/>
            </a:solidFill>
          </p:spPr>
          <p:txBody>
            <a:bodyPr wrap="none" rtlCol="0" anchor="t">
              <a:noAutofit/>
            </a:bodyPr>
            <a:lstStyle/>
            <a:p>
              <a:pPr algn="ctr"/>
              <a:r>
                <a:rPr lang="en-US" sz="1000" dirty="0">
                  <a:latin typeface="Times New Roman" panose="02020603050405020304" pitchFamily="18" charset="0"/>
                  <a:cs typeface="Times New Roman" panose="02020603050405020304" pitchFamily="18" charset="0"/>
                </a:rPr>
                <a:t>0</a:t>
              </a:r>
            </a:p>
          </p:txBody>
        </p:sp>
        <p:sp>
          <p:nvSpPr>
            <p:cNvPr id="50" name="TextBox 49">
              <a:extLst>
                <a:ext uri="{FF2B5EF4-FFF2-40B4-BE49-F238E27FC236}">
                  <a16:creationId xmlns:a16="http://schemas.microsoft.com/office/drawing/2014/main" id="{36383E24-8B1D-4BD4-B1A3-AA44C07BE4B6}"/>
                </a:ext>
              </a:extLst>
            </p:cNvPr>
            <p:cNvSpPr txBox="1">
              <a:spLocks/>
            </p:cNvSpPr>
            <p:nvPr/>
          </p:nvSpPr>
          <p:spPr>
            <a:xfrm>
              <a:off x="5835897" y="3058665"/>
              <a:ext cx="406810" cy="260154"/>
            </a:xfrm>
            <a:prstGeom prst="rect">
              <a:avLst/>
            </a:prstGeom>
            <a:solidFill>
              <a:schemeClr val="bg1"/>
            </a:solidFill>
          </p:spPr>
          <p:txBody>
            <a:bodyPr wrap="none" rtlCol="0" anchor="t">
              <a:noAutofit/>
            </a:bodyPr>
            <a:lstStyle/>
            <a:p>
              <a:pPr algn="ctr"/>
              <a:r>
                <a:rPr lang="en-US" sz="1000" dirty="0">
                  <a:latin typeface="Times New Roman" panose="02020603050405020304" pitchFamily="18" charset="0"/>
                  <a:cs typeface="Times New Roman" panose="02020603050405020304" pitchFamily="18" charset="0"/>
                </a:rPr>
                <a:t>50</a:t>
              </a:r>
            </a:p>
          </p:txBody>
        </p:sp>
        <p:sp>
          <p:nvSpPr>
            <p:cNvPr id="51" name="TextBox 50">
              <a:extLst>
                <a:ext uri="{FF2B5EF4-FFF2-40B4-BE49-F238E27FC236}">
                  <a16:creationId xmlns:a16="http://schemas.microsoft.com/office/drawing/2014/main" id="{C8FE0B1D-302E-4882-AA96-281669694F59}"/>
                </a:ext>
              </a:extLst>
            </p:cNvPr>
            <p:cNvSpPr txBox="1">
              <a:spLocks/>
            </p:cNvSpPr>
            <p:nvPr/>
          </p:nvSpPr>
          <p:spPr>
            <a:xfrm>
              <a:off x="6528563" y="3058665"/>
              <a:ext cx="406810" cy="260154"/>
            </a:xfrm>
            <a:prstGeom prst="rect">
              <a:avLst/>
            </a:prstGeom>
            <a:solidFill>
              <a:schemeClr val="bg1"/>
            </a:solidFill>
          </p:spPr>
          <p:txBody>
            <a:bodyPr wrap="none" rtlCol="0" anchor="t">
              <a:noAutofit/>
            </a:bodyPr>
            <a:lstStyle/>
            <a:p>
              <a:pPr algn="ctr"/>
              <a:r>
                <a:rPr lang="en-US" sz="1000" dirty="0">
                  <a:latin typeface="Times New Roman" panose="02020603050405020304" pitchFamily="18" charset="0"/>
                  <a:cs typeface="Times New Roman" panose="02020603050405020304" pitchFamily="18" charset="0"/>
                </a:rPr>
                <a:t>100</a:t>
              </a:r>
            </a:p>
          </p:txBody>
        </p:sp>
        <p:sp>
          <p:nvSpPr>
            <p:cNvPr id="52" name="TextBox 51">
              <a:extLst>
                <a:ext uri="{FF2B5EF4-FFF2-40B4-BE49-F238E27FC236}">
                  <a16:creationId xmlns:a16="http://schemas.microsoft.com/office/drawing/2014/main" id="{7115CF6C-D030-4457-AA69-F069403E3A75}"/>
                </a:ext>
              </a:extLst>
            </p:cNvPr>
            <p:cNvSpPr txBox="1">
              <a:spLocks/>
            </p:cNvSpPr>
            <p:nvPr/>
          </p:nvSpPr>
          <p:spPr>
            <a:xfrm>
              <a:off x="7218694" y="3058665"/>
              <a:ext cx="406810" cy="260154"/>
            </a:xfrm>
            <a:prstGeom prst="rect">
              <a:avLst/>
            </a:prstGeom>
            <a:solidFill>
              <a:schemeClr val="bg1"/>
            </a:solidFill>
          </p:spPr>
          <p:txBody>
            <a:bodyPr wrap="none" rtlCol="0" anchor="t">
              <a:noAutofit/>
            </a:bodyPr>
            <a:lstStyle/>
            <a:p>
              <a:pPr algn="ctr"/>
              <a:r>
                <a:rPr lang="en-US" sz="1000" dirty="0">
                  <a:latin typeface="Times New Roman" panose="02020603050405020304" pitchFamily="18" charset="0"/>
                  <a:cs typeface="Times New Roman" panose="02020603050405020304" pitchFamily="18" charset="0"/>
                </a:rPr>
                <a:t>150</a:t>
              </a:r>
            </a:p>
          </p:txBody>
        </p:sp>
        <p:sp>
          <p:nvSpPr>
            <p:cNvPr id="53" name="TextBox 52">
              <a:extLst>
                <a:ext uri="{FF2B5EF4-FFF2-40B4-BE49-F238E27FC236}">
                  <a16:creationId xmlns:a16="http://schemas.microsoft.com/office/drawing/2014/main" id="{184AE672-181F-4476-AAC3-FD77660BAADB}"/>
                </a:ext>
              </a:extLst>
            </p:cNvPr>
            <p:cNvSpPr txBox="1">
              <a:spLocks/>
            </p:cNvSpPr>
            <p:nvPr/>
          </p:nvSpPr>
          <p:spPr>
            <a:xfrm>
              <a:off x="5907720" y="3178008"/>
              <a:ext cx="1169314" cy="275284"/>
            </a:xfrm>
            <a:prstGeom prst="rect">
              <a:avLst/>
            </a:prstGeom>
            <a:noFill/>
          </p:spPr>
          <p:txBody>
            <a:bodyPr wrap="none" rtlCol="0" anchor="t">
              <a:noAutofit/>
            </a:bodyPr>
            <a:lstStyle/>
            <a:p>
              <a:r>
                <a:rPr lang="en-US" sz="1000" dirty="0">
                  <a:latin typeface="Times New Roman" panose="02020603050405020304" pitchFamily="18" charset="0"/>
                  <a:cs typeface="Times New Roman" panose="02020603050405020304" pitchFamily="18" charset="0"/>
                </a:rPr>
                <a:t>Time (Months)</a:t>
              </a:r>
            </a:p>
          </p:txBody>
        </p:sp>
        <p:sp>
          <p:nvSpPr>
            <p:cNvPr id="54" name="TextBox 53">
              <a:extLst>
                <a:ext uri="{FF2B5EF4-FFF2-40B4-BE49-F238E27FC236}">
                  <a16:creationId xmlns:a16="http://schemas.microsoft.com/office/drawing/2014/main" id="{E5844CB8-9817-49B8-B843-9F572B23A236}"/>
                </a:ext>
              </a:extLst>
            </p:cNvPr>
            <p:cNvSpPr txBox="1">
              <a:spLocks/>
            </p:cNvSpPr>
            <p:nvPr/>
          </p:nvSpPr>
          <p:spPr>
            <a:xfrm>
              <a:off x="1306486" y="6526136"/>
              <a:ext cx="406810" cy="260154"/>
            </a:xfrm>
            <a:prstGeom prst="rect">
              <a:avLst/>
            </a:prstGeom>
            <a:solidFill>
              <a:schemeClr val="bg1"/>
            </a:solidFill>
          </p:spPr>
          <p:txBody>
            <a:bodyPr wrap="none" rtlCol="0" anchor="t">
              <a:noAutofit/>
            </a:bodyPr>
            <a:lstStyle/>
            <a:p>
              <a:pPr algn="ctr"/>
              <a:r>
                <a:rPr lang="en-US" sz="1000" dirty="0">
                  <a:latin typeface="Times New Roman" panose="02020603050405020304" pitchFamily="18" charset="0"/>
                  <a:cs typeface="Times New Roman" panose="02020603050405020304" pitchFamily="18" charset="0"/>
                </a:rPr>
                <a:t>0</a:t>
              </a:r>
            </a:p>
          </p:txBody>
        </p:sp>
        <p:sp>
          <p:nvSpPr>
            <p:cNvPr id="55" name="TextBox 54">
              <a:extLst>
                <a:ext uri="{FF2B5EF4-FFF2-40B4-BE49-F238E27FC236}">
                  <a16:creationId xmlns:a16="http://schemas.microsoft.com/office/drawing/2014/main" id="{D864AD43-7A0A-4DD0-86EE-753392DBA9E7}"/>
                </a:ext>
              </a:extLst>
            </p:cNvPr>
            <p:cNvSpPr txBox="1">
              <a:spLocks/>
            </p:cNvSpPr>
            <p:nvPr/>
          </p:nvSpPr>
          <p:spPr>
            <a:xfrm>
              <a:off x="1949476" y="6526136"/>
              <a:ext cx="406810" cy="260154"/>
            </a:xfrm>
            <a:prstGeom prst="rect">
              <a:avLst/>
            </a:prstGeom>
            <a:solidFill>
              <a:schemeClr val="bg1"/>
            </a:solidFill>
          </p:spPr>
          <p:txBody>
            <a:bodyPr wrap="none" rtlCol="0" anchor="t">
              <a:noAutofit/>
            </a:bodyPr>
            <a:lstStyle/>
            <a:p>
              <a:pPr algn="ctr"/>
              <a:r>
                <a:rPr lang="en-US" sz="1000" dirty="0">
                  <a:latin typeface="Times New Roman" panose="02020603050405020304" pitchFamily="18" charset="0"/>
                  <a:cs typeface="Times New Roman" panose="02020603050405020304" pitchFamily="18" charset="0"/>
                </a:rPr>
                <a:t>50</a:t>
              </a:r>
            </a:p>
          </p:txBody>
        </p:sp>
        <p:sp>
          <p:nvSpPr>
            <p:cNvPr id="56" name="TextBox 55">
              <a:extLst>
                <a:ext uri="{FF2B5EF4-FFF2-40B4-BE49-F238E27FC236}">
                  <a16:creationId xmlns:a16="http://schemas.microsoft.com/office/drawing/2014/main" id="{3A048976-8EE2-448B-9C55-29ED5EC3669F}"/>
                </a:ext>
              </a:extLst>
            </p:cNvPr>
            <p:cNvSpPr txBox="1">
              <a:spLocks/>
            </p:cNvSpPr>
            <p:nvPr/>
          </p:nvSpPr>
          <p:spPr>
            <a:xfrm>
              <a:off x="2642142" y="6526136"/>
              <a:ext cx="406810" cy="260154"/>
            </a:xfrm>
            <a:prstGeom prst="rect">
              <a:avLst/>
            </a:prstGeom>
            <a:solidFill>
              <a:schemeClr val="bg1"/>
            </a:solidFill>
          </p:spPr>
          <p:txBody>
            <a:bodyPr wrap="none" rtlCol="0" anchor="t">
              <a:noAutofit/>
            </a:bodyPr>
            <a:lstStyle/>
            <a:p>
              <a:pPr algn="ctr"/>
              <a:r>
                <a:rPr lang="en-US" sz="1000" dirty="0">
                  <a:latin typeface="Times New Roman" panose="02020603050405020304" pitchFamily="18" charset="0"/>
                  <a:cs typeface="Times New Roman" panose="02020603050405020304" pitchFamily="18" charset="0"/>
                </a:rPr>
                <a:t>100</a:t>
              </a:r>
            </a:p>
          </p:txBody>
        </p:sp>
        <p:sp>
          <p:nvSpPr>
            <p:cNvPr id="57" name="TextBox 56">
              <a:extLst>
                <a:ext uri="{FF2B5EF4-FFF2-40B4-BE49-F238E27FC236}">
                  <a16:creationId xmlns:a16="http://schemas.microsoft.com/office/drawing/2014/main" id="{37CE96DE-452E-4FDA-886C-9948D2424106}"/>
                </a:ext>
              </a:extLst>
            </p:cNvPr>
            <p:cNvSpPr txBox="1">
              <a:spLocks/>
            </p:cNvSpPr>
            <p:nvPr/>
          </p:nvSpPr>
          <p:spPr>
            <a:xfrm>
              <a:off x="3332273" y="6526136"/>
              <a:ext cx="406810" cy="260154"/>
            </a:xfrm>
            <a:prstGeom prst="rect">
              <a:avLst/>
            </a:prstGeom>
            <a:solidFill>
              <a:schemeClr val="bg1"/>
            </a:solidFill>
          </p:spPr>
          <p:txBody>
            <a:bodyPr wrap="none" rtlCol="0" anchor="t">
              <a:noAutofit/>
            </a:bodyPr>
            <a:lstStyle/>
            <a:p>
              <a:pPr algn="ctr"/>
              <a:r>
                <a:rPr lang="en-US" sz="1000" dirty="0">
                  <a:latin typeface="Times New Roman" panose="02020603050405020304" pitchFamily="18" charset="0"/>
                  <a:cs typeface="Times New Roman" panose="02020603050405020304" pitchFamily="18" charset="0"/>
                </a:rPr>
                <a:t>150</a:t>
              </a:r>
            </a:p>
          </p:txBody>
        </p:sp>
        <p:sp>
          <p:nvSpPr>
            <p:cNvPr id="58" name="TextBox 57">
              <a:extLst>
                <a:ext uri="{FF2B5EF4-FFF2-40B4-BE49-F238E27FC236}">
                  <a16:creationId xmlns:a16="http://schemas.microsoft.com/office/drawing/2014/main" id="{C07C8CFE-C430-4C0A-BEC3-064E0675BDB2}"/>
                </a:ext>
              </a:extLst>
            </p:cNvPr>
            <p:cNvSpPr txBox="1">
              <a:spLocks/>
            </p:cNvSpPr>
            <p:nvPr/>
          </p:nvSpPr>
          <p:spPr>
            <a:xfrm>
              <a:off x="2021299" y="6645479"/>
              <a:ext cx="1169314" cy="275284"/>
            </a:xfrm>
            <a:prstGeom prst="rect">
              <a:avLst/>
            </a:prstGeom>
            <a:noFill/>
          </p:spPr>
          <p:txBody>
            <a:bodyPr wrap="none" rtlCol="0" anchor="t">
              <a:noAutofit/>
            </a:bodyPr>
            <a:lstStyle/>
            <a:p>
              <a:r>
                <a:rPr lang="en-US" sz="1000" dirty="0">
                  <a:latin typeface="Times New Roman" panose="02020603050405020304" pitchFamily="18" charset="0"/>
                  <a:cs typeface="Times New Roman" panose="02020603050405020304" pitchFamily="18" charset="0"/>
                </a:rPr>
                <a:t>Time (Months)</a:t>
              </a:r>
            </a:p>
          </p:txBody>
        </p:sp>
        <p:sp>
          <p:nvSpPr>
            <p:cNvPr id="59" name="TextBox 58">
              <a:extLst>
                <a:ext uri="{FF2B5EF4-FFF2-40B4-BE49-F238E27FC236}">
                  <a16:creationId xmlns:a16="http://schemas.microsoft.com/office/drawing/2014/main" id="{A9553C47-F429-49A6-83A9-BE1BF57754BE}"/>
                </a:ext>
              </a:extLst>
            </p:cNvPr>
            <p:cNvSpPr txBox="1">
              <a:spLocks/>
            </p:cNvSpPr>
            <p:nvPr/>
          </p:nvSpPr>
          <p:spPr>
            <a:xfrm>
              <a:off x="5251401" y="6543675"/>
              <a:ext cx="406810" cy="260154"/>
            </a:xfrm>
            <a:prstGeom prst="rect">
              <a:avLst/>
            </a:prstGeom>
            <a:solidFill>
              <a:schemeClr val="bg1"/>
            </a:solidFill>
          </p:spPr>
          <p:txBody>
            <a:bodyPr wrap="none" rtlCol="0" anchor="t">
              <a:noAutofit/>
            </a:bodyPr>
            <a:lstStyle/>
            <a:p>
              <a:pPr algn="ctr"/>
              <a:r>
                <a:rPr lang="en-US" sz="1000" dirty="0">
                  <a:latin typeface="Times New Roman" panose="02020603050405020304" pitchFamily="18" charset="0"/>
                  <a:cs typeface="Times New Roman" panose="02020603050405020304" pitchFamily="18" charset="0"/>
                </a:rPr>
                <a:t>0</a:t>
              </a:r>
            </a:p>
          </p:txBody>
        </p:sp>
        <p:sp>
          <p:nvSpPr>
            <p:cNvPr id="60" name="TextBox 59">
              <a:extLst>
                <a:ext uri="{FF2B5EF4-FFF2-40B4-BE49-F238E27FC236}">
                  <a16:creationId xmlns:a16="http://schemas.microsoft.com/office/drawing/2014/main" id="{155EF8B6-F41A-42AB-B061-E026957D8FD7}"/>
                </a:ext>
              </a:extLst>
            </p:cNvPr>
            <p:cNvSpPr txBox="1">
              <a:spLocks/>
            </p:cNvSpPr>
            <p:nvPr/>
          </p:nvSpPr>
          <p:spPr>
            <a:xfrm>
              <a:off x="5894391" y="6543675"/>
              <a:ext cx="406810" cy="260154"/>
            </a:xfrm>
            <a:prstGeom prst="rect">
              <a:avLst/>
            </a:prstGeom>
            <a:solidFill>
              <a:schemeClr val="bg1"/>
            </a:solidFill>
          </p:spPr>
          <p:txBody>
            <a:bodyPr wrap="none" rtlCol="0" anchor="t">
              <a:noAutofit/>
            </a:bodyPr>
            <a:lstStyle/>
            <a:p>
              <a:pPr algn="ctr"/>
              <a:r>
                <a:rPr lang="en-US" sz="1000" dirty="0">
                  <a:latin typeface="Times New Roman" panose="02020603050405020304" pitchFamily="18" charset="0"/>
                  <a:cs typeface="Times New Roman" panose="02020603050405020304" pitchFamily="18" charset="0"/>
                </a:rPr>
                <a:t>50</a:t>
              </a:r>
            </a:p>
          </p:txBody>
        </p:sp>
        <p:sp>
          <p:nvSpPr>
            <p:cNvPr id="61" name="TextBox 60">
              <a:extLst>
                <a:ext uri="{FF2B5EF4-FFF2-40B4-BE49-F238E27FC236}">
                  <a16:creationId xmlns:a16="http://schemas.microsoft.com/office/drawing/2014/main" id="{9C670628-FC24-479D-A067-B7CA8FCC334C}"/>
                </a:ext>
              </a:extLst>
            </p:cNvPr>
            <p:cNvSpPr txBox="1">
              <a:spLocks/>
            </p:cNvSpPr>
            <p:nvPr/>
          </p:nvSpPr>
          <p:spPr>
            <a:xfrm>
              <a:off x="6587057" y="6543675"/>
              <a:ext cx="406810" cy="260154"/>
            </a:xfrm>
            <a:prstGeom prst="rect">
              <a:avLst/>
            </a:prstGeom>
            <a:solidFill>
              <a:schemeClr val="bg1"/>
            </a:solidFill>
          </p:spPr>
          <p:txBody>
            <a:bodyPr wrap="none" rtlCol="0" anchor="t">
              <a:noAutofit/>
            </a:bodyPr>
            <a:lstStyle/>
            <a:p>
              <a:pPr algn="ctr"/>
              <a:r>
                <a:rPr lang="en-US" sz="1000" dirty="0">
                  <a:latin typeface="Times New Roman" panose="02020603050405020304" pitchFamily="18" charset="0"/>
                  <a:cs typeface="Times New Roman" panose="02020603050405020304" pitchFamily="18" charset="0"/>
                </a:rPr>
                <a:t>100</a:t>
              </a:r>
            </a:p>
          </p:txBody>
        </p:sp>
        <p:sp>
          <p:nvSpPr>
            <p:cNvPr id="62" name="TextBox 61">
              <a:extLst>
                <a:ext uri="{FF2B5EF4-FFF2-40B4-BE49-F238E27FC236}">
                  <a16:creationId xmlns:a16="http://schemas.microsoft.com/office/drawing/2014/main" id="{4D8FEAA5-6FA1-47CE-8F84-9D3A73EC5480}"/>
                </a:ext>
              </a:extLst>
            </p:cNvPr>
            <p:cNvSpPr txBox="1">
              <a:spLocks/>
            </p:cNvSpPr>
            <p:nvPr/>
          </p:nvSpPr>
          <p:spPr>
            <a:xfrm>
              <a:off x="7277188" y="6543675"/>
              <a:ext cx="406810" cy="260154"/>
            </a:xfrm>
            <a:prstGeom prst="rect">
              <a:avLst/>
            </a:prstGeom>
            <a:solidFill>
              <a:schemeClr val="bg1"/>
            </a:solidFill>
          </p:spPr>
          <p:txBody>
            <a:bodyPr wrap="none" rtlCol="0" anchor="t">
              <a:noAutofit/>
            </a:bodyPr>
            <a:lstStyle/>
            <a:p>
              <a:pPr algn="ctr"/>
              <a:r>
                <a:rPr lang="en-US" sz="1000" dirty="0">
                  <a:latin typeface="Times New Roman" panose="02020603050405020304" pitchFamily="18" charset="0"/>
                  <a:cs typeface="Times New Roman" panose="02020603050405020304" pitchFamily="18" charset="0"/>
                </a:rPr>
                <a:t>150</a:t>
              </a:r>
            </a:p>
          </p:txBody>
        </p:sp>
        <p:sp>
          <p:nvSpPr>
            <p:cNvPr id="63" name="TextBox 62">
              <a:extLst>
                <a:ext uri="{FF2B5EF4-FFF2-40B4-BE49-F238E27FC236}">
                  <a16:creationId xmlns:a16="http://schemas.microsoft.com/office/drawing/2014/main" id="{CC2E4256-1E92-4C92-B11F-D1D6B23938F8}"/>
                </a:ext>
              </a:extLst>
            </p:cNvPr>
            <p:cNvSpPr txBox="1">
              <a:spLocks/>
            </p:cNvSpPr>
            <p:nvPr/>
          </p:nvSpPr>
          <p:spPr>
            <a:xfrm>
              <a:off x="5966214" y="6663018"/>
              <a:ext cx="1169314" cy="275284"/>
            </a:xfrm>
            <a:prstGeom prst="rect">
              <a:avLst/>
            </a:prstGeom>
            <a:noFill/>
          </p:spPr>
          <p:txBody>
            <a:bodyPr wrap="none" rtlCol="0" anchor="t">
              <a:noAutofit/>
            </a:bodyPr>
            <a:lstStyle/>
            <a:p>
              <a:r>
                <a:rPr lang="en-US" sz="1000" dirty="0">
                  <a:latin typeface="Times New Roman" panose="02020603050405020304" pitchFamily="18" charset="0"/>
                  <a:cs typeface="Times New Roman" panose="02020603050405020304" pitchFamily="18" charset="0"/>
                </a:rPr>
                <a:t>Time (Months)</a:t>
              </a:r>
            </a:p>
          </p:txBody>
        </p:sp>
        <p:sp>
          <p:nvSpPr>
            <p:cNvPr id="64" name="TextBox 63">
              <a:extLst>
                <a:ext uri="{FF2B5EF4-FFF2-40B4-BE49-F238E27FC236}">
                  <a16:creationId xmlns:a16="http://schemas.microsoft.com/office/drawing/2014/main" id="{819B4F58-010C-4187-918B-75A4B9BE04DC}"/>
                </a:ext>
              </a:extLst>
            </p:cNvPr>
            <p:cNvSpPr txBox="1">
              <a:spLocks/>
            </p:cNvSpPr>
            <p:nvPr/>
          </p:nvSpPr>
          <p:spPr>
            <a:xfrm>
              <a:off x="7922856" y="6106602"/>
              <a:ext cx="304739" cy="225493"/>
            </a:xfrm>
            <a:prstGeom prst="rect">
              <a:avLst/>
            </a:prstGeom>
            <a:solidFill>
              <a:schemeClr val="bg1"/>
            </a:solidFill>
          </p:spPr>
          <p:txBody>
            <a:bodyPr wrap="none" rtlCol="0" anchor="t">
              <a:noAutofit/>
            </a:bodyPr>
            <a:lstStyle/>
            <a:p>
              <a:endParaRPr lang="en-US" sz="1000" b="1" dirty="0">
                <a:latin typeface="Times New Roman" panose="02020603050405020304" pitchFamily="18" charset="0"/>
                <a:cs typeface="Times New Roman" panose="02020603050405020304" pitchFamily="18" charset="0"/>
              </a:endParaRPr>
            </a:p>
          </p:txBody>
        </p:sp>
        <p:cxnSp>
          <p:nvCxnSpPr>
            <p:cNvPr id="65" name="직선 연결선 111">
              <a:extLst>
                <a:ext uri="{FF2B5EF4-FFF2-40B4-BE49-F238E27FC236}">
                  <a16:creationId xmlns:a16="http://schemas.microsoft.com/office/drawing/2014/main" id="{B15A5955-B0A5-4875-96B1-F3030D313AA1}"/>
                </a:ext>
              </a:extLst>
            </p:cNvPr>
            <p:cNvCxnSpPr/>
            <p:nvPr/>
          </p:nvCxnSpPr>
          <p:spPr>
            <a:xfrm>
              <a:off x="7919864" y="6292371"/>
              <a:ext cx="155362" cy="0"/>
            </a:xfrm>
            <a:prstGeom prst="line">
              <a:avLst/>
            </a:prstGeom>
            <a:ln w="19050">
              <a:solidFill>
                <a:srgbClr val="FF9999"/>
              </a:solidFill>
            </a:ln>
          </p:spPr>
          <p:style>
            <a:lnRef idx="1">
              <a:schemeClr val="accent1"/>
            </a:lnRef>
            <a:fillRef idx="0">
              <a:schemeClr val="accent1"/>
            </a:fillRef>
            <a:effectRef idx="0">
              <a:schemeClr val="accent1"/>
            </a:effectRef>
            <a:fontRef idx="minor">
              <a:schemeClr val="tx1"/>
            </a:fontRef>
          </p:style>
        </p:cxnSp>
        <p:cxnSp>
          <p:nvCxnSpPr>
            <p:cNvPr id="66" name="직선 연결선 112">
              <a:extLst>
                <a:ext uri="{FF2B5EF4-FFF2-40B4-BE49-F238E27FC236}">
                  <a16:creationId xmlns:a16="http://schemas.microsoft.com/office/drawing/2014/main" id="{06CCD5B5-19F4-4490-8AD8-CF8C7E44D531}"/>
                </a:ext>
              </a:extLst>
            </p:cNvPr>
            <p:cNvCxnSpPr/>
            <p:nvPr/>
          </p:nvCxnSpPr>
          <p:spPr>
            <a:xfrm>
              <a:off x="7919864" y="6442323"/>
              <a:ext cx="155362" cy="0"/>
            </a:xfrm>
            <a:prstGeom prst="line">
              <a:avLst/>
            </a:prstGeom>
            <a:ln w="19050">
              <a:solidFill>
                <a:srgbClr val="52ACB6"/>
              </a:solidFill>
            </a:ln>
          </p:spPr>
          <p:style>
            <a:lnRef idx="1">
              <a:schemeClr val="accent1"/>
            </a:lnRef>
            <a:fillRef idx="0">
              <a:schemeClr val="accent1"/>
            </a:fillRef>
            <a:effectRef idx="0">
              <a:schemeClr val="accent1"/>
            </a:effectRef>
            <a:fontRef idx="minor">
              <a:schemeClr val="tx1"/>
            </a:fontRef>
          </p:style>
        </p:cxnSp>
        <p:sp>
          <p:nvSpPr>
            <p:cNvPr id="67" name="직사각형 50">
              <a:extLst>
                <a:ext uri="{FF2B5EF4-FFF2-40B4-BE49-F238E27FC236}">
                  <a16:creationId xmlns:a16="http://schemas.microsoft.com/office/drawing/2014/main" id="{F63CB26F-DD53-45EC-8EF9-3F822AC8BD13}"/>
                </a:ext>
              </a:extLst>
            </p:cNvPr>
            <p:cNvSpPr/>
            <p:nvPr/>
          </p:nvSpPr>
          <p:spPr>
            <a:xfrm>
              <a:off x="8036389" y="6165665"/>
              <a:ext cx="1228632" cy="273114"/>
            </a:xfrm>
            <a:prstGeom prst="rect">
              <a:avLst/>
            </a:prstGeom>
            <a:noFill/>
          </p:spPr>
          <p:txBody>
            <a:bodyPr wrap="none">
              <a:spAutoFit/>
            </a:bodyPr>
            <a:lstStyle/>
            <a:p>
              <a:r>
                <a:rPr lang="en-US" sz="1000" dirty="0">
                  <a:latin typeface="Times New Roman" panose="02020603050405020304" pitchFamily="18" charset="0"/>
                  <a:cs typeface="Times New Roman" panose="02020603050405020304" pitchFamily="18" charset="0"/>
                </a:rPr>
                <a:t>High Methylation</a:t>
              </a:r>
            </a:p>
          </p:txBody>
        </p:sp>
        <p:sp>
          <p:nvSpPr>
            <p:cNvPr id="68" name="직사각형 50">
              <a:extLst>
                <a:ext uri="{FF2B5EF4-FFF2-40B4-BE49-F238E27FC236}">
                  <a16:creationId xmlns:a16="http://schemas.microsoft.com/office/drawing/2014/main" id="{B8EBAA67-EC4A-4479-8FF1-D765395C2397}"/>
                </a:ext>
              </a:extLst>
            </p:cNvPr>
            <p:cNvSpPr/>
            <p:nvPr/>
          </p:nvSpPr>
          <p:spPr>
            <a:xfrm>
              <a:off x="8048411" y="6315881"/>
              <a:ext cx="1205356" cy="273114"/>
            </a:xfrm>
            <a:prstGeom prst="rect">
              <a:avLst/>
            </a:prstGeom>
            <a:noFill/>
          </p:spPr>
          <p:txBody>
            <a:bodyPr wrap="none">
              <a:spAutoFit/>
            </a:bodyPr>
            <a:lstStyle/>
            <a:p>
              <a:r>
                <a:rPr lang="en-US" sz="1000" dirty="0">
                  <a:latin typeface="Times New Roman" panose="02020603050405020304" pitchFamily="18" charset="0"/>
                  <a:cs typeface="Times New Roman" panose="02020603050405020304" pitchFamily="18" charset="0"/>
                </a:rPr>
                <a:t>Low Methylation</a:t>
              </a:r>
            </a:p>
          </p:txBody>
        </p:sp>
      </p:grpSp>
      <p:sp>
        <p:nvSpPr>
          <p:cNvPr id="71" name="TextBox 70">
            <a:extLst>
              <a:ext uri="{FF2B5EF4-FFF2-40B4-BE49-F238E27FC236}">
                <a16:creationId xmlns:a16="http://schemas.microsoft.com/office/drawing/2014/main" id="{EAF43373-ACC4-47DF-85B0-81EBAA7E7018}"/>
              </a:ext>
            </a:extLst>
          </p:cNvPr>
          <p:cNvSpPr txBox="1"/>
          <p:nvPr/>
        </p:nvSpPr>
        <p:spPr>
          <a:xfrm>
            <a:off x="346960" y="6371635"/>
            <a:ext cx="8559254" cy="400110"/>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Figure S4. Survival analysis comparing high methylation and low methylation of the total genes based on promoter methylated.  X-axis and Y-axis refers time (months) and survival rate, respectively.</a:t>
            </a:r>
          </a:p>
        </p:txBody>
      </p:sp>
    </p:spTree>
    <p:extLst>
      <p:ext uri="{BB962C8B-B14F-4D97-AF65-F5344CB8AC3E}">
        <p14:creationId xmlns:p14="http://schemas.microsoft.com/office/powerpoint/2010/main" val="116567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F0ED45-E96B-4852-91F2-97AC0DEE2A43}"/>
              </a:ext>
            </a:extLst>
          </p:cNvPr>
          <p:cNvPicPr>
            <a:picLocks noChangeAspect="1"/>
          </p:cNvPicPr>
          <p:nvPr/>
        </p:nvPicPr>
        <p:blipFill>
          <a:blip r:embed="rId2"/>
          <a:stretch>
            <a:fillRect/>
          </a:stretch>
        </p:blipFill>
        <p:spPr>
          <a:xfrm>
            <a:off x="2456278" y="740780"/>
            <a:ext cx="4231444" cy="4217947"/>
          </a:xfrm>
          <a:prstGeom prst="rect">
            <a:avLst/>
          </a:prstGeom>
        </p:spPr>
      </p:pic>
      <p:sp>
        <p:nvSpPr>
          <p:cNvPr id="6" name="TextBox 5">
            <a:extLst>
              <a:ext uri="{FF2B5EF4-FFF2-40B4-BE49-F238E27FC236}">
                <a16:creationId xmlns:a16="http://schemas.microsoft.com/office/drawing/2014/main" id="{7DE0D9D8-B5D1-4BB4-A909-AF975A8BF03C}"/>
              </a:ext>
            </a:extLst>
          </p:cNvPr>
          <p:cNvSpPr txBox="1"/>
          <p:nvPr/>
        </p:nvSpPr>
        <p:spPr>
          <a:xfrm>
            <a:off x="428247" y="6099257"/>
            <a:ext cx="8559254" cy="400110"/>
          </a:xfrm>
          <a:prstGeom prst="rect">
            <a:avLst/>
          </a:prstGeom>
          <a:noFill/>
        </p:spPr>
        <p:txBody>
          <a:bodyPr wrap="square">
            <a:spAutoFit/>
          </a:bodyPr>
          <a:lstStyle/>
          <a:p>
            <a:r>
              <a:rPr lang="en-US" sz="1000" dirty="0">
                <a:latin typeface="Times New Roman" panose="02020603050405020304" pitchFamily="18" charset="0"/>
                <a:cs typeface="Times New Roman" panose="02020603050405020304" pitchFamily="18" charset="0"/>
              </a:rPr>
              <a:t>Figure S5. Scatter plot to compare p-value of differential methylation 901 genes of 18LOH vs. NoCNV between 47 samples including 3 appendiceal NETs and 44 SINET samples. X-axis and Y-axis refer –log10 (p-value). </a:t>
            </a:r>
          </a:p>
        </p:txBody>
      </p:sp>
      <p:sp>
        <p:nvSpPr>
          <p:cNvPr id="9" name="TextBox 8">
            <a:extLst>
              <a:ext uri="{FF2B5EF4-FFF2-40B4-BE49-F238E27FC236}">
                <a16:creationId xmlns:a16="http://schemas.microsoft.com/office/drawing/2014/main" id="{70FC6B02-58A3-4FF1-AFF4-E5BBB4B25E06}"/>
              </a:ext>
            </a:extLst>
          </p:cNvPr>
          <p:cNvSpPr txBox="1">
            <a:spLocks/>
          </p:cNvSpPr>
          <p:nvPr/>
        </p:nvSpPr>
        <p:spPr>
          <a:xfrm>
            <a:off x="2372018" y="4190313"/>
            <a:ext cx="148084" cy="225493"/>
          </a:xfrm>
          <a:prstGeom prst="rect">
            <a:avLst/>
          </a:prstGeom>
          <a:noFill/>
          <a:ln>
            <a:noFill/>
          </a:ln>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2</a:t>
            </a:r>
          </a:p>
        </p:txBody>
      </p:sp>
      <p:sp>
        <p:nvSpPr>
          <p:cNvPr id="11" name="TextBox 10">
            <a:extLst>
              <a:ext uri="{FF2B5EF4-FFF2-40B4-BE49-F238E27FC236}">
                <a16:creationId xmlns:a16="http://schemas.microsoft.com/office/drawing/2014/main" id="{DE16DBB6-E686-4E07-87A0-9A129EF0BA81}"/>
              </a:ext>
            </a:extLst>
          </p:cNvPr>
          <p:cNvSpPr txBox="1">
            <a:spLocks/>
          </p:cNvSpPr>
          <p:nvPr/>
        </p:nvSpPr>
        <p:spPr>
          <a:xfrm>
            <a:off x="2502346" y="4917325"/>
            <a:ext cx="4167620" cy="246221"/>
          </a:xfrm>
          <a:prstGeom prst="rect">
            <a:avLst/>
          </a:prstGeom>
          <a:noFill/>
        </p:spPr>
        <p:txBody>
          <a:bodyPr wrap="none" rtlCol="0" anchor="t">
            <a:normAutofit/>
          </a:bodyPr>
          <a:lstStyle/>
          <a:p>
            <a:r>
              <a:rPr lang="en-US" sz="1000" dirty="0">
                <a:latin typeface="Times New Roman" panose="02020603050405020304" pitchFamily="18" charset="0"/>
                <a:cs typeface="Times New Roman" panose="02020603050405020304" pitchFamily="18" charset="0"/>
              </a:rPr>
              <a:t>2		             4		            6			           8</a:t>
            </a:r>
          </a:p>
        </p:txBody>
      </p:sp>
      <p:sp>
        <p:nvSpPr>
          <p:cNvPr id="12" name="TextBox 11">
            <a:extLst>
              <a:ext uri="{FF2B5EF4-FFF2-40B4-BE49-F238E27FC236}">
                <a16:creationId xmlns:a16="http://schemas.microsoft.com/office/drawing/2014/main" id="{D8F63F05-C41C-427F-A668-E39997034B07}"/>
              </a:ext>
            </a:extLst>
          </p:cNvPr>
          <p:cNvSpPr txBox="1">
            <a:spLocks/>
          </p:cNvSpPr>
          <p:nvPr/>
        </p:nvSpPr>
        <p:spPr>
          <a:xfrm>
            <a:off x="3560975" y="5291394"/>
            <a:ext cx="2293797" cy="246221"/>
          </a:xfrm>
          <a:prstGeom prst="rect">
            <a:avLst/>
          </a:prstGeom>
          <a:noFill/>
        </p:spPr>
        <p:txBody>
          <a:bodyPr wrap="none" rtlCol="0" anchor="t">
            <a:noAutofit/>
          </a:bodyPr>
          <a:lstStyle/>
          <a:p>
            <a:r>
              <a:rPr lang="en-US" sz="1000" dirty="0">
                <a:latin typeface="Times New Roman" panose="02020603050405020304" pitchFamily="18" charset="0"/>
                <a:cs typeface="Times New Roman" panose="02020603050405020304" pitchFamily="18" charset="0"/>
              </a:rPr>
              <a:t>901 genes –log10(p-value) (n=47 samples)</a:t>
            </a:r>
          </a:p>
        </p:txBody>
      </p:sp>
      <p:sp>
        <p:nvSpPr>
          <p:cNvPr id="13" name="TextBox 12">
            <a:extLst>
              <a:ext uri="{FF2B5EF4-FFF2-40B4-BE49-F238E27FC236}">
                <a16:creationId xmlns:a16="http://schemas.microsoft.com/office/drawing/2014/main" id="{3AEC0D6A-919C-47B0-8F10-3BD44E7E2420}"/>
              </a:ext>
            </a:extLst>
          </p:cNvPr>
          <p:cNvSpPr txBox="1"/>
          <p:nvPr/>
        </p:nvSpPr>
        <p:spPr>
          <a:xfrm>
            <a:off x="1822057" y="1669396"/>
            <a:ext cx="338554" cy="2299669"/>
          </a:xfrm>
          <a:prstGeom prst="rect">
            <a:avLst/>
          </a:prstGeom>
          <a:noFill/>
        </p:spPr>
        <p:txBody>
          <a:bodyPr vert="vert270" wrap="none" rtlCol="0">
            <a:spAutoFit/>
          </a:bodyPr>
          <a:lstStyle/>
          <a:p>
            <a:r>
              <a:rPr lang="en-US" sz="1000" dirty="0">
                <a:latin typeface="Times New Roman" panose="02020603050405020304" pitchFamily="18" charset="0"/>
                <a:cs typeface="Times New Roman" panose="02020603050405020304" pitchFamily="18" charset="0"/>
              </a:rPr>
              <a:t>901 genes –log10(p-value) (n=44 samples)</a:t>
            </a:r>
          </a:p>
        </p:txBody>
      </p:sp>
      <p:sp>
        <p:nvSpPr>
          <p:cNvPr id="15" name="TextBox 14">
            <a:extLst>
              <a:ext uri="{FF2B5EF4-FFF2-40B4-BE49-F238E27FC236}">
                <a16:creationId xmlns:a16="http://schemas.microsoft.com/office/drawing/2014/main" id="{19B30622-E43E-411D-95FC-8FA1F9F1E4DB}"/>
              </a:ext>
            </a:extLst>
          </p:cNvPr>
          <p:cNvSpPr txBox="1">
            <a:spLocks/>
          </p:cNvSpPr>
          <p:nvPr/>
        </p:nvSpPr>
        <p:spPr>
          <a:xfrm>
            <a:off x="2372018" y="3507302"/>
            <a:ext cx="148084" cy="225493"/>
          </a:xfrm>
          <a:prstGeom prst="rect">
            <a:avLst/>
          </a:prstGeom>
          <a:noFill/>
          <a:ln>
            <a:noFill/>
          </a:ln>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3</a:t>
            </a:r>
          </a:p>
        </p:txBody>
      </p:sp>
      <p:sp>
        <p:nvSpPr>
          <p:cNvPr id="16" name="TextBox 15">
            <a:extLst>
              <a:ext uri="{FF2B5EF4-FFF2-40B4-BE49-F238E27FC236}">
                <a16:creationId xmlns:a16="http://schemas.microsoft.com/office/drawing/2014/main" id="{EFDC27E3-EF73-4F97-BE16-A5CAB1D0320A}"/>
              </a:ext>
            </a:extLst>
          </p:cNvPr>
          <p:cNvSpPr txBox="1">
            <a:spLocks/>
          </p:cNvSpPr>
          <p:nvPr/>
        </p:nvSpPr>
        <p:spPr>
          <a:xfrm>
            <a:off x="2372018" y="2819231"/>
            <a:ext cx="148084" cy="225493"/>
          </a:xfrm>
          <a:prstGeom prst="rect">
            <a:avLst/>
          </a:prstGeom>
          <a:noFill/>
          <a:ln>
            <a:noFill/>
          </a:ln>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4</a:t>
            </a:r>
          </a:p>
        </p:txBody>
      </p:sp>
      <p:sp>
        <p:nvSpPr>
          <p:cNvPr id="17" name="TextBox 16">
            <a:extLst>
              <a:ext uri="{FF2B5EF4-FFF2-40B4-BE49-F238E27FC236}">
                <a16:creationId xmlns:a16="http://schemas.microsoft.com/office/drawing/2014/main" id="{0D4A68D8-2C0B-41C3-9F88-C9124099B876}"/>
              </a:ext>
            </a:extLst>
          </p:cNvPr>
          <p:cNvSpPr txBox="1">
            <a:spLocks/>
          </p:cNvSpPr>
          <p:nvPr/>
        </p:nvSpPr>
        <p:spPr>
          <a:xfrm>
            <a:off x="2372018" y="2136220"/>
            <a:ext cx="148084" cy="225493"/>
          </a:xfrm>
          <a:prstGeom prst="rect">
            <a:avLst/>
          </a:prstGeom>
          <a:noFill/>
          <a:ln>
            <a:noFill/>
          </a:ln>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5</a:t>
            </a:r>
          </a:p>
        </p:txBody>
      </p:sp>
      <p:sp>
        <p:nvSpPr>
          <p:cNvPr id="18" name="TextBox 17">
            <a:extLst>
              <a:ext uri="{FF2B5EF4-FFF2-40B4-BE49-F238E27FC236}">
                <a16:creationId xmlns:a16="http://schemas.microsoft.com/office/drawing/2014/main" id="{65E866E2-1105-42CD-ABDF-F35EF216AD84}"/>
              </a:ext>
            </a:extLst>
          </p:cNvPr>
          <p:cNvSpPr txBox="1">
            <a:spLocks/>
          </p:cNvSpPr>
          <p:nvPr/>
        </p:nvSpPr>
        <p:spPr>
          <a:xfrm>
            <a:off x="2372018" y="1444296"/>
            <a:ext cx="148084" cy="225493"/>
          </a:xfrm>
          <a:prstGeom prst="rect">
            <a:avLst/>
          </a:prstGeom>
          <a:noFill/>
          <a:ln>
            <a:noFill/>
          </a:ln>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6</a:t>
            </a:r>
          </a:p>
        </p:txBody>
      </p:sp>
      <p:sp>
        <p:nvSpPr>
          <p:cNvPr id="19" name="TextBox 18">
            <a:extLst>
              <a:ext uri="{FF2B5EF4-FFF2-40B4-BE49-F238E27FC236}">
                <a16:creationId xmlns:a16="http://schemas.microsoft.com/office/drawing/2014/main" id="{A5F581C5-5AC9-4899-97B4-3A8C4AC16783}"/>
              </a:ext>
            </a:extLst>
          </p:cNvPr>
          <p:cNvSpPr txBox="1">
            <a:spLocks/>
          </p:cNvSpPr>
          <p:nvPr/>
        </p:nvSpPr>
        <p:spPr>
          <a:xfrm>
            <a:off x="2372018" y="761285"/>
            <a:ext cx="148084" cy="225493"/>
          </a:xfrm>
          <a:prstGeom prst="rect">
            <a:avLst/>
          </a:prstGeom>
          <a:noFill/>
          <a:ln>
            <a:noFill/>
          </a:ln>
        </p:spPr>
        <p:txBody>
          <a:bodyPr wrap="none" rtlCol="0" anchor="t">
            <a:noAutofit/>
          </a:bodyPr>
          <a:lstStyle/>
          <a:p>
            <a:pPr algn="r"/>
            <a:r>
              <a:rPr lang="en-US" sz="1000" dirty="0">
                <a:latin typeface="Times New Roman" panose="02020603050405020304" pitchFamily="18" charset="0"/>
                <a:cs typeface="Times New Roman" panose="02020603050405020304" pitchFamily="18" charset="0"/>
              </a:rPr>
              <a:t>7</a:t>
            </a:r>
          </a:p>
        </p:txBody>
      </p:sp>
    </p:spTree>
    <p:extLst>
      <p:ext uri="{BB962C8B-B14F-4D97-AF65-F5344CB8AC3E}">
        <p14:creationId xmlns:p14="http://schemas.microsoft.com/office/powerpoint/2010/main" val="329217688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5269</TotalTime>
  <Words>528</Words>
  <Application>Microsoft Office PowerPoint</Application>
  <PresentationFormat>On-screen Show (4:3)</PresentationFormat>
  <Paragraphs>85</Paragraphs>
  <Slides>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맑은 고딕</vt:lpstr>
      <vt:lpstr>Arial</vt:lpstr>
      <vt:lpstr>Calibri</vt:lpstr>
      <vt:lpstr>Calibri Light</vt:lpstr>
      <vt:lpstr>Times New Roman</vt:lpstr>
      <vt:lpstr>Office Theme</vt:lpstr>
      <vt:lpstr>Differential methylation of G-protein coupled receptor signaling genes in gastrointestinal neuroendocrine tumors Seyoun Byun1,2, Kajsa E. Affolter1,3, Angela K. Snow1, Karen Curtin1,4, Austin R. Cannon5, Lisa A. Cannon-Albright1,4, Ramya Thota6, Deborah W. Neklason1,4, *  1Huntsman Cancer Institute, University of Utah, USA, 2Department of Biomedical Informatics, University of Utah School of Medicine, USA, 3Department of Pathology, University of Utah, USA, 4Division of Epidemiology, Department of Internal Medicine, University of Utah, USA, 5 Division of General Surgery, Department of Surgery, University of Utah School of Medicine, USA. 6Medical Oncology, Intermountain Healthcare, USA  Supplementary figures 1-5</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 1-6 Table 1</dc:title>
  <dc:creator>Jess byun</dc:creator>
  <cp:lastModifiedBy>Deb Neklason</cp:lastModifiedBy>
  <cp:revision>40</cp:revision>
  <dcterms:created xsi:type="dcterms:W3CDTF">2020-09-29T06:36:05Z</dcterms:created>
  <dcterms:modified xsi:type="dcterms:W3CDTF">2021-05-06T21:48:46Z</dcterms:modified>
</cp:coreProperties>
</file>