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wrence Ostroff" initials="LO" lastIdx="1" clrIdx="0"/>
  <p:cmAuthor id="2" name="Author" initials="Editor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F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865"/>
    <p:restoredTop sz="94590"/>
  </p:normalViewPr>
  <p:slideViewPr>
    <p:cSldViewPr snapToGrid="0" snapToObjects="1">
      <p:cViewPr varScale="1">
        <p:scale>
          <a:sx n="76" d="100"/>
          <a:sy n="76" d="100"/>
        </p:scale>
        <p:origin x="208" y="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25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74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54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602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68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80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3187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6604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249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8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10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0C428-9CE9-6744-BB80-BF3F0877372E}" type="datetimeFigureOut">
              <a:rPr kumimoji="1" lang="ja-JP" altLang="en-US" smtClean="0"/>
              <a:t>2021/5/12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CD7AE-9064-3141-A7C5-29529240C1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10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C7DEB7-A835-EA4F-99F0-0120064670B2}"/>
              </a:ext>
            </a:extLst>
          </p:cNvPr>
          <p:cNvSpPr txBox="1"/>
          <p:nvPr/>
        </p:nvSpPr>
        <p:spPr>
          <a:xfrm>
            <a:off x="152239" y="343248"/>
            <a:ext cx="7958091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 with singleton pregnancies delivering at ≥22 gestation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weeks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2904 [100%])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1DA9626-2985-0D4A-8D7A-42BABA635BD5}"/>
              </a:ext>
            </a:extLst>
          </p:cNvPr>
          <p:cNvCxnSpPr>
            <a:cxnSpLocks/>
          </p:cNvCxnSpPr>
          <p:nvPr/>
        </p:nvCxnSpPr>
        <p:spPr>
          <a:xfrm>
            <a:off x="428257" y="681802"/>
            <a:ext cx="2332" cy="3003575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5725BF4E-39B9-EE46-BEFD-387B329C13F9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441984" y="1076731"/>
            <a:ext cx="272173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27FF943-1746-F04A-B6A0-64782FBF2B52}"/>
              </a:ext>
            </a:extLst>
          </p:cNvPr>
          <p:cNvSpPr txBox="1"/>
          <p:nvPr/>
        </p:nvSpPr>
        <p:spPr>
          <a:xfrm>
            <a:off x="238384" y="3670263"/>
            <a:ext cx="8016635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onset of 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hypertension or proteinuria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at ≥20 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gestational weeks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183, [6.3%])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556C8265-3B32-6C45-A203-E9EB29A7A4FE}"/>
              </a:ext>
            </a:extLst>
          </p:cNvPr>
          <p:cNvCxnSpPr>
            <a:cxnSpLocks/>
          </p:cNvCxnSpPr>
          <p:nvPr/>
        </p:nvCxnSpPr>
        <p:spPr>
          <a:xfrm>
            <a:off x="1269492" y="1246008"/>
            <a:ext cx="1" cy="339439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449003C-C7CE-A340-AE6B-C0F9B7232912}"/>
              </a:ext>
            </a:extLst>
          </p:cNvPr>
          <p:cNvSpPr txBox="1"/>
          <p:nvPr/>
        </p:nvSpPr>
        <p:spPr>
          <a:xfrm>
            <a:off x="2866112" y="4296196"/>
            <a:ext cx="2922499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Gestational proteinuria (GP)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14 [0.5%])*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AEB81EF6-BD39-6045-AE6D-7D87BBFD6A76}"/>
              </a:ext>
            </a:extLst>
          </p:cNvPr>
          <p:cNvCxnSpPr>
            <a:cxnSpLocks/>
          </p:cNvCxnSpPr>
          <p:nvPr/>
        </p:nvCxnSpPr>
        <p:spPr>
          <a:xfrm>
            <a:off x="6164588" y="4008817"/>
            <a:ext cx="0" cy="27731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5780213-7F7D-A34F-8499-CBC217497310}"/>
              </a:ext>
            </a:extLst>
          </p:cNvPr>
          <p:cNvSpPr txBox="1"/>
          <p:nvPr/>
        </p:nvSpPr>
        <p:spPr>
          <a:xfrm>
            <a:off x="5921341" y="4286944"/>
            <a:ext cx="2922500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Gestational hypertension (GH)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75 [2.6%])*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8A2ECF31-F812-284D-A296-5B1B74BCCC6B}"/>
              </a:ext>
            </a:extLst>
          </p:cNvPr>
          <p:cNvCxnSpPr>
            <a:cxnSpLocks/>
          </p:cNvCxnSpPr>
          <p:nvPr/>
        </p:nvCxnSpPr>
        <p:spPr>
          <a:xfrm>
            <a:off x="428257" y="4008817"/>
            <a:ext cx="1" cy="281109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5DA6A4D-9F62-4248-BECC-C316F4C421F8}"/>
              </a:ext>
            </a:extLst>
          </p:cNvPr>
          <p:cNvSpPr txBox="1"/>
          <p:nvPr/>
        </p:nvSpPr>
        <p:spPr>
          <a:xfrm>
            <a:off x="350515" y="4296196"/>
            <a:ext cx="2270058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Preeclampsia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94 [3.2%])</a:t>
            </a:r>
            <a:endParaRPr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4CB2564-3A86-F24E-B79D-16B015133F15}"/>
              </a:ext>
            </a:extLst>
          </p:cNvPr>
          <p:cNvSpPr txBox="1"/>
          <p:nvPr/>
        </p:nvSpPr>
        <p:spPr>
          <a:xfrm>
            <a:off x="682877" y="1606804"/>
            <a:ext cx="4501373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Superimposed-type preeclampsia 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31 [1.1%])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861C75A-C7BA-A941-B944-3147DBDBDA2F}"/>
              </a:ext>
            </a:extLst>
          </p:cNvPr>
          <p:cNvSpPr txBox="1"/>
          <p:nvPr/>
        </p:nvSpPr>
        <p:spPr>
          <a:xfrm>
            <a:off x="714157" y="907454"/>
            <a:ext cx="6442017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hypertension or kidney diseases before pregnancy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83 [2.9%])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479EE57-3AF5-434A-A1BB-63B2B172E402}"/>
              </a:ext>
            </a:extLst>
          </p:cNvPr>
          <p:cNvSpPr txBox="1"/>
          <p:nvPr/>
        </p:nvSpPr>
        <p:spPr>
          <a:xfrm>
            <a:off x="690036" y="3000740"/>
            <a:ext cx="2447423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Exception 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[0.0%])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9AA6DF80-2F6C-654F-AA46-E31F6781C18E}"/>
              </a:ext>
            </a:extLst>
          </p:cNvPr>
          <p:cNvCxnSpPr>
            <a:cxnSpLocks/>
          </p:cNvCxnSpPr>
          <p:nvPr/>
        </p:nvCxnSpPr>
        <p:spPr>
          <a:xfrm flipH="1">
            <a:off x="2982317" y="4010051"/>
            <a:ext cx="1" cy="289746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835928E5-FC7F-834E-911E-CE17A814BF7B}"/>
              </a:ext>
            </a:extLst>
          </p:cNvPr>
          <p:cNvSpPr txBox="1"/>
          <p:nvPr/>
        </p:nvSpPr>
        <p:spPr>
          <a:xfrm>
            <a:off x="3270182" y="2858392"/>
            <a:ext cx="5399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data of proteinuria at preeclampsia diagnosis or at delivery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A9F5F45-8BB2-104A-8454-8F8599F35122}"/>
              </a:ext>
            </a:extLst>
          </p:cNvPr>
          <p:cNvSpPr txBox="1"/>
          <p:nvPr/>
        </p:nvSpPr>
        <p:spPr>
          <a:xfrm>
            <a:off x="5253832" y="1372737"/>
            <a:ext cx="30251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chronic hypertension or </a:t>
            </a:r>
          </a:p>
          <a:p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proteinuria as an underlying </a:t>
            </a:r>
          </a:p>
          <a:p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 at &lt;20 gestational weeks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43BB2FA-7D96-7C44-A23C-8185D942E13B}"/>
              </a:ext>
            </a:extLst>
          </p:cNvPr>
          <p:cNvSpPr txBox="1"/>
          <p:nvPr/>
        </p:nvSpPr>
        <p:spPr>
          <a:xfrm>
            <a:off x="690034" y="2337107"/>
            <a:ext cx="7324881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onset of hypertension or proteinuria after conception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2638 [90.8%])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CAA733F-B5B5-584B-97BD-F712C2BB3CAD}"/>
              </a:ext>
            </a:extLst>
          </p:cNvPr>
          <p:cNvSpPr txBox="1"/>
          <p:nvPr/>
        </p:nvSpPr>
        <p:spPr>
          <a:xfrm>
            <a:off x="2863821" y="5414511"/>
            <a:ext cx="2902500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Proteinuria preceding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preeclampsia (P-PE) 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20 [0.7%])*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EE984596-EA89-6C47-B63E-10DFA1FC2ABD}"/>
              </a:ext>
            </a:extLst>
          </p:cNvPr>
          <p:cNvCxnSpPr>
            <a:cxnSpLocks/>
          </p:cNvCxnSpPr>
          <p:nvPr/>
        </p:nvCxnSpPr>
        <p:spPr>
          <a:xfrm>
            <a:off x="6164588" y="5178947"/>
            <a:ext cx="0" cy="235564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9E21BE9-C62D-1442-9D3C-2C84D8E18F12}"/>
              </a:ext>
            </a:extLst>
          </p:cNvPr>
          <p:cNvSpPr txBox="1"/>
          <p:nvPr/>
        </p:nvSpPr>
        <p:spPr>
          <a:xfrm>
            <a:off x="5921341" y="5414511"/>
            <a:ext cx="2922500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Hypertension preceding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preeclampsia (H-PE) 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14 [0.5%])*</a:t>
            </a:r>
            <a:endParaRPr kumimoji="1"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735CB2D-A3EB-AB4F-B59E-A9624426B495}"/>
              </a:ext>
            </a:extLst>
          </p:cNvPr>
          <p:cNvCxnSpPr>
            <a:cxnSpLocks/>
          </p:cNvCxnSpPr>
          <p:nvPr/>
        </p:nvCxnSpPr>
        <p:spPr>
          <a:xfrm>
            <a:off x="441984" y="4871719"/>
            <a:ext cx="1" cy="548551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7623C2B-F472-F443-8738-4FB81D7490E7}"/>
              </a:ext>
            </a:extLst>
          </p:cNvPr>
          <p:cNvSpPr txBox="1"/>
          <p:nvPr/>
        </p:nvSpPr>
        <p:spPr>
          <a:xfrm>
            <a:off x="350516" y="5430455"/>
            <a:ext cx="2270057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 preeclampsia (S-PE) </a:t>
            </a:r>
          </a:p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60 [2.1%])*</a:t>
            </a:r>
            <a:endParaRPr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5CA8C63B-96E2-B34A-A062-9F7CE205FC7B}"/>
              </a:ext>
            </a:extLst>
          </p:cNvPr>
          <p:cNvCxnSpPr>
            <a:cxnSpLocks/>
          </p:cNvCxnSpPr>
          <p:nvPr/>
        </p:nvCxnSpPr>
        <p:spPr>
          <a:xfrm flipH="1">
            <a:off x="2979413" y="5178947"/>
            <a:ext cx="2906" cy="235564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E83D4CC4-981B-D344-9AC1-DB0E39FE0916}"/>
              </a:ext>
            </a:extLst>
          </p:cNvPr>
          <p:cNvCxnSpPr>
            <a:cxnSpLocks/>
          </p:cNvCxnSpPr>
          <p:nvPr/>
        </p:nvCxnSpPr>
        <p:spPr>
          <a:xfrm flipH="1">
            <a:off x="430588" y="5194992"/>
            <a:ext cx="5734000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3EF7435B-5314-B546-90C8-947C342C2A35}"/>
              </a:ext>
            </a:extLst>
          </p:cNvPr>
          <p:cNvCxnSpPr>
            <a:cxnSpLocks/>
          </p:cNvCxnSpPr>
          <p:nvPr/>
        </p:nvCxnSpPr>
        <p:spPr>
          <a:xfrm>
            <a:off x="430588" y="3191942"/>
            <a:ext cx="259446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3630DC54-8968-BD4A-A83C-6C4F130FBD18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441984" y="2506384"/>
            <a:ext cx="248050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AA18FD9E-2E9E-4F4C-96FE-293D04B6C0D3}"/>
              </a:ext>
            </a:extLst>
          </p:cNvPr>
          <p:cNvCxnSpPr>
            <a:cxnSpLocks/>
          </p:cNvCxnSpPr>
          <p:nvPr/>
        </p:nvCxnSpPr>
        <p:spPr>
          <a:xfrm>
            <a:off x="2720898" y="4181676"/>
            <a:ext cx="6372673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56431766-0067-3547-87BC-0B2D2BB3F95B}"/>
              </a:ext>
            </a:extLst>
          </p:cNvPr>
          <p:cNvCxnSpPr>
            <a:cxnSpLocks/>
          </p:cNvCxnSpPr>
          <p:nvPr/>
        </p:nvCxnSpPr>
        <p:spPr>
          <a:xfrm>
            <a:off x="9033115" y="4149676"/>
            <a:ext cx="0" cy="2536874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CACD1A9-7C9A-8446-A5B2-5C046DC9CAF4}"/>
              </a:ext>
            </a:extLst>
          </p:cNvPr>
          <p:cNvCxnSpPr>
            <a:cxnSpLocks/>
          </p:cNvCxnSpPr>
          <p:nvPr/>
        </p:nvCxnSpPr>
        <p:spPr>
          <a:xfrm>
            <a:off x="209550" y="6686550"/>
            <a:ext cx="8858330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0E7D28A2-2737-F740-B736-27C84D46DB02}"/>
              </a:ext>
            </a:extLst>
          </p:cNvPr>
          <p:cNvCxnSpPr>
            <a:cxnSpLocks/>
          </p:cNvCxnSpPr>
          <p:nvPr/>
        </p:nvCxnSpPr>
        <p:spPr>
          <a:xfrm>
            <a:off x="2753301" y="4149676"/>
            <a:ext cx="0" cy="958899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53D7E17-C473-BF48-96ED-D1485C9E2078}"/>
              </a:ext>
            </a:extLst>
          </p:cNvPr>
          <p:cNvCxnSpPr>
            <a:cxnSpLocks/>
          </p:cNvCxnSpPr>
          <p:nvPr/>
        </p:nvCxnSpPr>
        <p:spPr>
          <a:xfrm>
            <a:off x="209550" y="5076825"/>
            <a:ext cx="2620156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2688322-F897-6D4A-BFE7-1C10FF7B9824}"/>
              </a:ext>
            </a:extLst>
          </p:cNvPr>
          <p:cNvCxnSpPr>
            <a:cxnSpLocks/>
          </p:cNvCxnSpPr>
          <p:nvPr/>
        </p:nvCxnSpPr>
        <p:spPr>
          <a:xfrm>
            <a:off x="238384" y="5040203"/>
            <a:ext cx="0" cy="1646347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3EC61C-D449-F04B-88A4-60CB8408B225}"/>
              </a:ext>
            </a:extLst>
          </p:cNvPr>
          <p:cNvSpPr txBox="1"/>
          <p:nvPr/>
        </p:nvSpPr>
        <p:spPr>
          <a:xfrm>
            <a:off x="291702" y="6255693"/>
            <a:ext cx="2338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 groups in this study</a:t>
            </a:r>
            <a:endParaRPr kumimoji="1" lang="ja-JP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76DE8D7-15C4-104B-A2DC-97E518A2268A}"/>
              </a:ext>
            </a:extLst>
          </p:cNvPr>
          <p:cNvSpPr txBox="1"/>
          <p:nvPr/>
        </p:nvSpPr>
        <p:spPr>
          <a:xfrm>
            <a:off x="0" y="7058654"/>
            <a:ext cx="91292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1. Study flowchart</a:t>
            </a:r>
            <a:endParaRPr lang="ja-JP" altLang="ja-JP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*The subjects of this study were classified in five groups: those with gestational proteinuria (GP; n = 14); those with gestational hypertension (GH; n = 75); those with proteinuria preceding preeclampsia (P-PE; n = 20), in which proteinuria as the initial symptom occurred at 20 weeks of pregnancy or later and hypertension developed ≥7 days later; those with hypertension preceding eclampsia (H-PE; n = 14), in which hypertension as the initial symptom occurred at 20 weeks of pregnancy or later and proteinuria developed ≥7 days later; and those in whom both proteinuria and hypertension developed within 6 days of one another at 20 weeks of pregnancy or later and before preeclampsia (“simultaneous preeclampsia” [S-PE]; n = 60).</a:t>
            </a:r>
            <a:endParaRPr lang="ja-JP" altLang="ja-JP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250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7" id="{15B52F52-86A2-064F-82F8-E7F6234F133E}" vid="{BE814249-AB76-8544-879F-752AF5CB174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テーマ</Template>
  <TotalTime>334</TotalTime>
  <Words>328</Words>
  <Application>Microsoft Macintosh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ユーザー</dc:creator>
  <cp:lastModifiedBy>守 森川</cp:lastModifiedBy>
  <cp:revision>51</cp:revision>
  <dcterms:created xsi:type="dcterms:W3CDTF">2020-04-24T23:10:07Z</dcterms:created>
  <dcterms:modified xsi:type="dcterms:W3CDTF">2021-05-12T14:06:20Z</dcterms:modified>
</cp:coreProperties>
</file>