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67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6" userDrawn="1">
          <p15:clr>
            <a:srgbClr val="A4A3A4"/>
          </p15:clr>
        </p15:guide>
        <p15:guide id="2" pos="3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6" autoAdjust="0"/>
    <p:restoredTop sz="94660"/>
  </p:normalViewPr>
  <p:slideViewPr>
    <p:cSldViewPr snapToGrid="0" showGuides="1">
      <p:cViewPr>
        <p:scale>
          <a:sx n="136" d="100"/>
          <a:sy n="136" d="100"/>
        </p:scale>
        <p:origin x="-366" y="-234"/>
      </p:cViewPr>
      <p:guideLst>
        <p:guide orient="horz" pos="4176"/>
        <p:guide pos="37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Ref%20gene\Efficiency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F:\Ref%20gene\Efficiency%20analysi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F:\Ref%20gene\Efficiency%20analysi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D:\Acedemic%20items\Sci_Rep_AtuRG_Revision1\Ref%20gene\Efficiency%20analysi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Ref%20gene\Efficiency%20analysi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F:\Ref%20gene\Efficiency%20analysi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F:\Ref%20gene\Efficiency%20analys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F:\Ref%20gene\Efficiency%20analysi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F:\Ref%20gene\Efficiency%20analysi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F:\Ref%20gene\Efficiency%20analysi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F:\Ref%20gene\Efficiency%20analysi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F:\Ref%20gene\Efficiency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DN12657_c0_g1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Sheet1!$O$3:$T$3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Sheet1!$O$4:$T$4</c:f>
              <c:numCache>
                <c:formatCode>General</c:formatCode>
                <c:ptCount val="6"/>
                <c:pt idx="0">
                  <c:v>11.486666666666666</c:v>
                </c:pt>
                <c:pt idx="1">
                  <c:v>13.076666666666666</c:v>
                </c:pt>
                <c:pt idx="2">
                  <c:v>17.283333333333331</c:v>
                </c:pt>
                <c:pt idx="3">
                  <c:v>20.536666666666665</c:v>
                </c:pt>
                <c:pt idx="4">
                  <c:v>23.283333333333331</c:v>
                </c:pt>
                <c:pt idx="5">
                  <c:v>27.053333333333331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0A5-43C2-9CD4-CA9144B21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7004640"/>
        <c:axId val="317005200"/>
      </c:scatterChart>
      <c:valAx>
        <c:axId val="317004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317005200"/>
        <c:crosses val="autoZero"/>
        <c:crossBetween val="midCat"/>
      </c:valAx>
      <c:valAx>
        <c:axId val="31700520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317004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b="1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DN17056_c0_g1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b="1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050" b="1" i="0" u="none" strike="noStrike" baseline="0" dirty="0">
                <a:effectLst/>
              </a:rPr>
              <a:t>eIF5A</a:t>
            </a:r>
            <a:r>
              <a:rPr lang="en-US" sz="1050" b="1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9921592681349615"/>
          <c:y val="4.769716285464315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8478456656654232"/>
                  <c:y val="0.1599816071628991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Sheet1!$O$43:$T$43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Sheet1!$O$44:$T$44</c:f>
              <c:numCache>
                <c:formatCode>0.00</c:formatCode>
                <c:ptCount val="6"/>
                <c:pt idx="0" formatCode="0">
                  <c:v>18.676666666666666</c:v>
                </c:pt>
                <c:pt idx="1">
                  <c:v>22.206666666666667</c:v>
                </c:pt>
                <c:pt idx="2">
                  <c:v>24.433333333333337</c:v>
                </c:pt>
                <c:pt idx="3">
                  <c:v>27.816666666666666</c:v>
                </c:pt>
                <c:pt idx="4">
                  <c:v>31.12</c:v>
                </c:pt>
                <c:pt idx="5">
                  <c:v>34.413333333333334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E63-4012-82B5-7356FF1A9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784352"/>
        <c:axId val="246784912"/>
      </c:scatterChart>
      <c:valAx>
        <c:axId val="246784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6784912"/>
        <c:crosses val="autoZero"/>
        <c:crossBetween val="midCat"/>
      </c:valAx>
      <c:valAx>
        <c:axId val="246784912"/>
        <c:scaling>
          <c:orientation val="minMax"/>
        </c:scaling>
        <c:delete val="0"/>
        <c:axPos val="l"/>
        <c:numFmt formatCode="0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6784352"/>
        <c:crosses val="autoZero"/>
        <c:crossBetween val="midCat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DN2684_c0_g1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>
                <a:solidFill>
                  <a:prstClr val="black"/>
                </a:solidFill>
              </a:defRPr>
            </a:pPr>
            <a:r>
              <a:rPr lang="en-US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05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c:rich>
      </c:tx>
      <c:layout>
        <c:manualLayout>
          <c:xMode val="edge"/>
          <c:yMode val="edge"/>
          <c:x val="0.2552331773745673"/>
          <c:y val="1.4690351206099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50" b="1" i="0" u="none" strike="noStrike" kern="1200" spc="0" baseline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Sheet1!$O$47:$T$47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Sheet1!$O$48:$T$48</c:f>
              <c:numCache>
                <c:formatCode>General</c:formatCode>
                <c:ptCount val="6"/>
                <c:pt idx="1">
                  <c:v>15.346666666666666</c:v>
                </c:pt>
                <c:pt idx="2">
                  <c:v>18.806666666666668</c:v>
                </c:pt>
                <c:pt idx="3">
                  <c:v>21.87</c:v>
                </c:pt>
                <c:pt idx="4">
                  <c:v>24.936666666666667</c:v>
                </c:pt>
                <c:pt idx="5">
                  <c:v>29.076666666666668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9A7-4F5D-B0C6-7C9F80C1AE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787152"/>
        <c:axId val="242719856"/>
      </c:scatterChart>
      <c:valAx>
        <c:axId val="24678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CN"/>
          </a:p>
        </c:txPr>
        <c:crossAx val="242719856"/>
        <c:crosses val="autoZero"/>
        <c:crossBetween val="midCat"/>
      </c:valAx>
      <c:valAx>
        <c:axId val="242719856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CN"/>
          </a:p>
        </c:txPr>
        <c:crossAx val="246787152"/>
        <c:crosses val="autoZero"/>
        <c:crossBetween val="midCat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DN2022_c2_g1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Sheet1!$O$19:$T$19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Sheet1!$O$20:$T$20</c:f>
              <c:numCache>
                <c:formatCode>0.00</c:formatCode>
                <c:ptCount val="6"/>
                <c:pt idx="1">
                  <c:v>19.356666666666666</c:v>
                </c:pt>
                <c:pt idx="2">
                  <c:v>22.736666666666668</c:v>
                </c:pt>
                <c:pt idx="3">
                  <c:v>25.400000000000002</c:v>
                </c:pt>
                <c:pt idx="4">
                  <c:v>28.7</c:v>
                </c:pt>
                <c:pt idx="5">
                  <c:v>32.11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BC0-4594-81BB-CCE165E6F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722096"/>
        <c:axId val="242722656"/>
      </c:scatterChart>
      <c:valAx>
        <c:axId val="242722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2722656"/>
        <c:crosses val="autoZero"/>
        <c:crossBetween val="midCat"/>
      </c:valAx>
      <c:valAx>
        <c:axId val="242722656"/>
        <c:scaling>
          <c:orientation val="minMax"/>
        </c:scaling>
        <c:delete val="0"/>
        <c:axPos val="l"/>
        <c:numFmt formatCode="0.00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2722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DN253_c0_g1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(SKP1)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Sheet1!$O$7:$T$7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Sheet1!$O$8:$T$8</c:f>
              <c:numCache>
                <c:formatCode>General</c:formatCode>
                <c:ptCount val="6"/>
                <c:pt idx="1">
                  <c:v>23.733333333333334</c:v>
                </c:pt>
                <c:pt idx="2">
                  <c:v>27.02333333333333</c:v>
                </c:pt>
                <c:pt idx="3">
                  <c:v>31.166666666666668</c:v>
                </c:pt>
                <c:pt idx="4">
                  <c:v>34.309999999999995</c:v>
                </c:pt>
                <c:pt idx="5">
                  <c:v>37.616666666666667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785-452D-900E-93D44DC84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977520"/>
        <c:axId val="139978080"/>
      </c:scatterChart>
      <c:valAx>
        <c:axId val="13997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9978080"/>
        <c:crosses val="autoZero"/>
        <c:crossBetween val="midCat"/>
      </c:valAx>
      <c:valAx>
        <c:axId val="13997808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9977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DN6928_c0_g1</a:t>
            </a:r>
          </a:p>
          <a:p>
            <a:pPr>
              <a:defRPr sz="105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(CBS_X3)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Sheet1!$O$11:$T$11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Sheet1!$O$12:$T$12</c:f>
              <c:numCache>
                <c:formatCode>General</c:formatCode>
                <c:ptCount val="6"/>
                <c:pt idx="0">
                  <c:v>14.456666666666665</c:v>
                </c:pt>
                <c:pt idx="1">
                  <c:v>17.506666666666664</c:v>
                </c:pt>
                <c:pt idx="2">
                  <c:v>19.14</c:v>
                </c:pt>
                <c:pt idx="3">
                  <c:v>22.44</c:v>
                </c:pt>
                <c:pt idx="4">
                  <c:v>28.14</c:v>
                </c:pt>
                <c:pt idx="5">
                  <c:v>32.086666666666666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C20-4EA1-8383-3C3696846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2432192"/>
        <c:axId val="232432752"/>
      </c:scatterChart>
      <c:valAx>
        <c:axId val="232432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2432752"/>
        <c:crosses val="autoZero"/>
        <c:crossBetween val="midCat"/>
      </c:valAx>
      <c:valAx>
        <c:axId val="232432752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24321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DN18197_c0_g1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(PGRMC1)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Sheet1!$O$15:$T$15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Sheet1!$O$16:$T$16</c:f>
              <c:numCache>
                <c:formatCode>General</c:formatCode>
                <c:ptCount val="6"/>
                <c:pt idx="0">
                  <c:v>13.526666666666666</c:v>
                </c:pt>
                <c:pt idx="1">
                  <c:v>16.106666666666666</c:v>
                </c:pt>
                <c:pt idx="2">
                  <c:v>20.376666666666665</c:v>
                </c:pt>
                <c:pt idx="3">
                  <c:v>23.416666666666668</c:v>
                </c:pt>
                <c:pt idx="4">
                  <c:v>26.466666666666665</c:v>
                </c:pt>
                <c:pt idx="5">
                  <c:v>30.91333333333333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404-41B4-9891-25D5DB322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2434992"/>
        <c:axId val="232435552"/>
      </c:scatterChart>
      <c:valAx>
        <c:axId val="23243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2435552"/>
        <c:crosses val="autoZero"/>
        <c:crossBetween val="midCat"/>
      </c:valAx>
      <c:valAx>
        <c:axId val="232435552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24349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DN2292_c0_g2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(SERBP1)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Sheet1!$O$23:$T$23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Sheet1!$O$24:$T$24</c:f>
              <c:numCache>
                <c:formatCode>General</c:formatCode>
                <c:ptCount val="6"/>
                <c:pt idx="1">
                  <c:v>16.790000000000003</c:v>
                </c:pt>
                <c:pt idx="2">
                  <c:v>19.91</c:v>
                </c:pt>
                <c:pt idx="3">
                  <c:v>23.763333333333332</c:v>
                </c:pt>
                <c:pt idx="4">
                  <c:v>27.63</c:v>
                </c:pt>
                <c:pt idx="5">
                  <c:v>30.806666666666668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937-450E-AD46-E391AFB98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0163008"/>
        <c:axId val="230163568"/>
      </c:scatterChart>
      <c:valAx>
        <c:axId val="230163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0163568"/>
        <c:crosses val="autoZero"/>
        <c:crossBetween val="midCat"/>
      </c:valAx>
      <c:valAx>
        <c:axId val="23016356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01630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DN900_c0_g1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(Cyclase)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938548484358747"/>
                  <c:y val="9.3056188628508146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Sheet1!$O$27:$T$27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Sheet1!$O$28:$T$28</c:f>
              <c:numCache>
                <c:formatCode>General</c:formatCode>
                <c:ptCount val="6"/>
                <c:pt idx="0">
                  <c:v>12.216666666666669</c:v>
                </c:pt>
                <c:pt idx="1">
                  <c:v>15.32</c:v>
                </c:pt>
                <c:pt idx="2">
                  <c:v>18.116666666666671</c:v>
                </c:pt>
                <c:pt idx="3">
                  <c:v>21.216666666666669</c:v>
                </c:pt>
                <c:pt idx="4">
                  <c:v>24.536666666666665</c:v>
                </c:pt>
                <c:pt idx="5">
                  <c:v>27.923333333333336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372-423D-970E-91D13A5D8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0306272"/>
        <c:axId val="230306832"/>
      </c:scatterChart>
      <c:valAx>
        <c:axId val="23030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0306832"/>
        <c:crosses val="autoZero"/>
        <c:crossBetween val="midCat"/>
      </c:valAx>
      <c:valAx>
        <c:axId val="230306832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30306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DN8079_c1_g3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(HMG_B1)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813484103581878"/>
                  <c:y val="1.561042481588562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Sheet1!$O$31:$T$31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Sheet1!$O$32:$T$32</c:f>
              <c:numCache>
                <c:formatCode>General</c:formatCode>
                <c:ptCount val="6"/>
                <c:pt idx="0">
                  <c:v>13.256666666666666</c:v>
                </c:pt>
                <c:pt idx="1">
                  <c:v>14.01</c:v>
                </c:pt>
                <c:pt idx="2">
                  <c:v>18.773333333333333</c:v>
                </c:pt>
                <c:pt idx="3">
                  <c:v>22.253333333333334</c:v>
                </c:pt>
                <c:pt idx="4">
                  <c:v>25.556666666666661</c:v>
                </c:pt>
                <c:pt idx="5">
                  <c:v>29.033333333333331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D9F-4C17-9A31-28936CA06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593200"/>
        <c:axId val="251593760"/>
      </c:scatterChart>
      <c:valAx>
        <c:axId val="251593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1593760"/>
        <c:crosses val="autoZero"/>
        <c:crossBetween val="midCat"/>
      </c:valAx>
      <c:valAx>
        <c:axId val="25159376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15932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DN25286_c0_g3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(SEM1)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Sheet1!$O$35:$T$35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Sheet1!$O$36:$T$36</c:f>
              <c:numCache>
                <c:formatCode>General</c:formatCode>
                <c:ptCount val="6"/>
                <c:pt idx="0">
                  <c:v>12.58</c:v>
                </c:pt>
                <c:pt idx="1">
                  <c:v>15.086666666666666</c:v>
                </c:pt>
                <c:pt idx="2">
                  <c:v>19.743333333333336</c:v>
                </c:pt>
                <c:pt idx="3">
                  <c:v>23.439999999999998</c:v>
                </c:pt>
                <c:pt idx="4">
                  <c:v>26.706666666666667</c:v>
                </c:pt>
                <c:pt idx="5">
                  <c:v>29.663333333333338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F8E-4FC9-9424-45E715E08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985952"/>
        <c:axId val="254986512"/>
      </c:scatterChart>
      <c:valAx>
        <c:axId val="25498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4986512"/>
        <c:crosses val="autoZero"/>
        <c:crossBetween val="midCat"/>
      </c:valAx>
      <c:valAx>
        <c:axId val="254986512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4985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DN374_c0_g1</a:t>
            </a:r>
          </a:p>
          <a:p>
            <a:pPr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(GLO1)</a:t>
            </a:r>
          </a:p>
        </c:rich>
      </c:tx>
      <c:layout>
        <c:manualLayout>
          <c:xMode val="edge"/>
          <c:yMode val="edge"/>
          <c:x val="0.2733490498540439"/>
          <c:y val="1.4690453634267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5.2962766870814491E-2"/>
          <c:y val="0.16225606039048845"/>
          <c:w val="0.84722611756625266"/>
          <c:h val="0.7040735355526328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222812088603973"/>
                  <c:y val="3.902050532847044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</c:trendlineLbl>
          </c:trendline>
          <c:xVal>
            <c:numRef>
              <c:f>Sheet1!$O$39:$T$39</c:f>
              <c:numCache>
                <c:formatCode>General</c:formatCode>
                <c:ptCount val="6"/>
                <c:pt idx="0">
                  <c:v>-1</c:v>
                </c:pt>
                <c:pt idx="1">
                  <c:v>-2</c:v>
                </c:pt>
                <c:pt idx="2">
                  <c:v>-3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</c:numCache>
            </c:numRef>
          </c:xVal>
          <c:yVal>
            <c:numRef>
              <c:f>Sheet1!$O$40:$T$40</c:f>
              <c:numCache>
                <c:formatCode>General</c:formatCode>
                <c:ptCount val="6"/>
                <c:pt idx="0">
                  <c:v>13.196666666666667</c:v>
                </c:pt>
                <c:pt idx="1">
                  <c:v>15.346666666666666</c:v>
                </c:pt>
                <c:pt idx="2">
                  <c:v>18.689999999999998</c:v>
                </c:pt>
                <c:pt idx="3">
                  <c:v>21.89</c:v>
                </c:pt>
                <c:pt idx="4">
                  <c:v>25.866666666666664</c:v>
                </c:pt>
                <c:pt idx="5">
                  <c:v>29.176666666666666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48C-4B4C-814E-1504604D2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606272"/>
        <c:axId val="246606832"/>
      </c:scatterChart>
      <c:valAx>
        <c:axId val="24660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6606832"/>
        <c:crosses val="autoZero"/>
        <c:crossBetween val="midCat"/>
      </c:valAx>
      <c:valAx>
        <c:axId val="246606832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46606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25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0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6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0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4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5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1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0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5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6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2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589DD-6853-4BC9-9852-38A4F06F2C7D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DCFBA-6749-499E-BE62-61A1E1B4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2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89A0867-AB84-419E-BB19-CFDC4765AD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373" y="2870460"/>
            <a:ext cx="3733579" cy="2453197"/>
          </a:xfrm>
          <a:prstGeom prst="rect">
            <a:avLst/>
          </a:prstGeom>
        </p:spPr>
      </p:pic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33FBBE5A-DCE5-4AD8-899D-D0AF57B5F6CF}"/>
              </a:ext>
            </a:extLst>
          </p:cNvPr>
          <p:cNvSpPr txBox="1"/>
          <p:nvPr/>
        </p:nvSpPr>
        <p:spPr>
          <a:xfrm>
            <a:off x="472896" y="5494710"/>
            <a:ext cx="5973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 1. Confirmation of primer specificity and amplicon size. </a:t>
            </a:r>
            <a:r>
              <a:rPr lang="en-US" sz="12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Amplification results from the 10 candidate reference genes an 2 controls using </a:t>
            </a:r>
            <a:r>
              <a:rPr lang="en-US" sz="12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cDNA template from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A. </a:t>
            </a:r>
            <a:r>
              <a:rPr lang="en-US" sz="1200" i="1" dirty="0" err="1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tuberosum</a:t>
            </a:r>
            <a:r>
              <a:rPr lang="en-US" sz="12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leaves</a:t>
            </a:r>
            <a:r>
              <a:rPr lang="en-US" sz="12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 0.8% agarose gel was used for electrophoresis, and Trans5K DNA Marker (rightmost lane) was used to estimate amplicon size.</a:t>
            </a:r>
            <a:endParaRPr lang="en-US" sz="12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09190" y="3408572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5000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09190" y="3519543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3000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09190" y="3619311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2000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09190" y="3714474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1500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09190" y="3809637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1000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09190" y="3897003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800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09190" y="4004568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500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609190" y="4087329"/>
            <a:ext cx="4797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bg1"/>
                </a:solidFill>
              </a:rPr>
              <a:t>300 </a:t>
            </a:r>
            <a:r>
              <a:rPr lang="en-US" altLang="zh-CN" sz="700" dirty="0" err="1">
                <a:solidFill>
                  <a:schemeClr val="bg1"/>
                </a:solidFill>
              </a:rPr>
              <a:t>bp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 rot="5400000">
            <a:off x="3676060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/DN2684_c0_g1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 rot="5400000">
            <a:off x="3429693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eIF1</a:t>
            </a:r>
            <a:r>
              <a:rPr lang="el-GR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DN17056_c0_g1</a:t>
            </a:r>
          </a:p>
        </p:txBody>
      </p:sp>
      <p:sp>
        <p:nvSpPr>
          <p:cNvPr id="35" name="文本框 34"/>
          <p:cNvSpPr txBox="1"/>
          <p:nvPr/>
        </p:nvSpPr>
        <p:spPr>
          <a:xfrm rot="5400000">
            <a:off x="3154197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/DN374_c0_g1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 rot="5400000">
            <a:off x="2904636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/DN25286_c0_g3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 rot="5400000">
            <a:off x="2638437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HMG_B1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/DN8079_c1_g3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 rot="5400000">
            <a:off x="2383881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Cyclase_X1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/DN900_c0_g1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 rot="5400000">
            <a:off x="2133925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SERBP1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/DN2922_c0_g2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5400000">
            <a:off x="1879711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DN2022_c2_g1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5400000">
            <a:off x="1636734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PGRMC1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/DN18197_c0_g1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 rot="5400000">
            <a:off x="1381620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CBS_X31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/DN6928_c0_g1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 rot="5400000">
            <a:off x="1114670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SKP1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/DN253_c0_g1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 rot="5400000">
            <a:off x="847720" y="2115111"/>
            <a:ext cx="1467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DN12657_c0_g1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355372" y="1502069"/>
            <a:ext cx="25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067688" y="1502069"/>
            <a:ext cx="4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1355372" y="1255473"/>
            <a:ext cx="25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reference genes 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834975" y="1255473"/>
            <a:ext cx="886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3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792A52D4-9869-48BF-8F60-8F958BABDC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105962"/>
              </p:ext>
            </p:extLst>
          </p:nvPr>
        </p:nvGraphicFramePr>
        <p:xfrm>
          <a:off x="130391" y="1362410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2CA32EC4-2D4C-4074-B1D7-75EA82BC7B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019857"/>
              </p:ext>
            </p:extLst>
          </p:nvPr>
        </p:nvGraphicFramePr>
        <p:xfrm>
          <a:off x="2377440" y="1362410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80893CC7-D7E2-4116-8104-A7BDA5BD9F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495105"/>
              </p:ext>
            </p:extLst>
          </p:nvPr>
        </p:nvGraphicFramePr>
        <p:xfrm>
          <a:off x="4573889" y="1362410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D8D50DF5-862E-4CE4-9482-7008B2DC70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22316"/>
              </p:ext>
            </p:extLst>
          </p:nvPr>
        </p:nvGraphicFramePr>
        <p:xfrm>
          <a:off x="130391" y="2744284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3116D9F1-63FB-4313-8E7B-E24C1B91C3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869977"/>
              </p:ext>
            </p:extLst>
          </p:nvPr>
        </p:nvGraphicFramePr>
        <p:xfrm>
          <a:off x="4573889" y="2744284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5E5F506E-1CC3-4697-B851-BA52EBC523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417595"/>
              </p:ext>
            </p:extLst>
          </p:nvPr>
        </p:nvGraphicFramePr>
        <p:xfrm>
          <a:off x="130391" y="4114903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BFCC9FF3-2E7D-4CC0-A6DA-0FB1133703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2727974"/>
              </p:ext>
            </p:extLst>
          </p:nvPr>
        </p:nvGraphicFramePr>
        <p:xfrm>
          <a:off x="2377440" y="4114903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DCE8AB15-5E00-4B71-9C31-105850B7CB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729112"/>
              </p:ext>
            </p:extLst>
          </p:nvPr>
        </p:nvGraphicFramePr>
        <p:xfrm>
          <a:off x="4573889" y="4114903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FC5D84D1-DAD6-436A-8F8B-9B672B909D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531864"/>
              </p:ext>
            </p:extLst>
          </p:nvPr>
        </p:nvGraphicFramePr>
        <p:xfrm>
          <a:off x="130391" y="5564631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5C177FFA-BC78-4852-84C6-7616FC7C04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50025"/>
              </p:ext>
            </p:extLst>
          </p:nvPr>
        </p:nvGraphicFramePr>
        <p:xfrm>
          <a:off x="2377440" y="5564631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6B38FEA7-6DE7-4878-BA31-F796A3366D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656732"/>
              </p:ext>
            </p:extLst>
          </p:nvPr>
        </p:nvGraphicFramePr>
        <p:xfrm>
          <a:off x="4573889" y="5564631"/>
          <a:ext cx="2103120" cy="12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22509560-6BFE-4BEF-948B-DD93C4F46769}"/>
              </a:ext>
            </a:extLst>
          </p:cNvPr>
          <p:cNvSpPr txBox="1"/>
          <p:nvPr/>
        </p:nvSpPr>
        <p:spPr>
          <a:xfrm>
            <a:off x="164496" y="7114482"/>
            <a:ext cx="661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 2.  Standard curves for primer pairs </a:t>
            </a:r>
            <a:r>
              <a:rPr lang="en-US" sz="12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of 10 reference candidate genes and 2 controls in</a:t>
            </a:r>
            <a:r>
              <a:rPr lang="en-US" sz="1200" b="1" i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A. </a:t>
            </a:r>
            <a:r>
              <a:rPr lang="en-US" sz="1200" b="1" i="1" dirty="0" err="1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tuberosum</a:t>
            </a:r>
            <a:r>
              <a:rPr lang="en-US" sz="12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1200" b="1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5" name="Chart 5">
            <a:extLst>
              <a:ext uri="{FF2B5EF4-FFF2-40B4-BE49-F238E27FC236}">
                <a16:creationId xmlns:a16="http://schemas.microsoft.com/office/drawing/2014/main" xmlns="" id="{08ED8A81-C473-4215-97EA-AE10F7EBC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260691"/>
              </p:ext>
            </p:extLst>
          </p:nvPr>
        </p:nvGraphicFramePr>
        <p:xfrm>
          <a:off x="2373520" y="2737936"/>
          <a:ext cx="2102400" cy="12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130146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47A90D-9609-4352-B7C5-BF0738F292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12445" r="10444" b="12222"/>
          <a:stretch/>
        </p:blipFill>
        <p:spPr>
          <a:xfrm>
            <a:off x="1859280" y="1062262"/>
            <a:ext cx="3535680" cy="3366842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7964D2C9-BFFA-4C70-9A2F-6704C225F2E8}"/>
              </a:ext>
            </a:extLst>
          </p:cNvPr>
          <p:cNvSpPr txBox="1"/>
          <p:nvPr/>
        </p:nvSpPr>
        <p:spPr>
          <a:xfrm>
            <a:off x="450805" y="4839664"/>
            <a:ext cx="6102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Figure 3.  Venn diagrams of top 20 stable genes identified according to the Euclidean distance (d) , CV, or NMAD.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3C41C8-C783-456B-8A48-0A3E9F4BB8ED}"/>
              </a:ext>
            </a:extLst>
          </p:cNvPr>
          <p:cNvSpPr txBox="1"/>
          <p:nvPr/>
        </p:nvSpPr>
        <p:spPr>
          <a:xfrm>
            <a:off x="2180491" y="830145"/>
            <a:ext cx="1167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d</a:t>
            </a:r>
            <a:r>
              <a:rPr lang="en-US" sz="1400" dirty="0"/>
              <a:t> ranking list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298B6FB-7BCF-462F-ADB8-2CFBC99C9329}"/>
              </a:ext>
            </a:extLst>
          </p:cNvPr>
          <p:cNvSpPr txBox="1"/>
          <p:nvPr/>
        </p:nvSpPr>
        <p:spPr>
          <a:xfrm>
            <a:off x="3812344" y="830145"/>
            <a:ext cx="1385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CV</a:t>
            </a:r>
            <a:r>
              <a:rPr lang="en-US" sz="1400" dirty="0"/>
              <a:t> ranking list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D1147C-1845-429F-B7E1-73AAD4ADEE50}"/>
              </a:ext>
            </a:extLst>
          </p:cNvPr>
          <p:cNvSpPr txBox="1"/>
          <p:nvPr/>
        </p:nvSpPr>
        <p:spPr>
          <a:xfrm>
            <a:off x="3006967" y="4352159"/>
            <a:ext cx="1498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NMAD</a:t>
            </a:r>
            <a:r>
              <a:rPr lang="en-US" sz="1400" dirty="0"/>
              <a:t> ranking list</a:t>
            </a:r>
          </a:p>
        </p:txBody>
      </p:sp>
    </p:spTree>
    <p:extLst>
      <p:ext uri="{BB962C8B-B14F-4D97-AF65-F5344CB8AC3E}">
        <p14:creationId xmlns:p14="http://schemas.microsoft.com/office/powerpoint/2010/main" val="768080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1113</TotalTime>
  <Words>190</Words>
  <Application>Microsoft Office PowerPoint</Application>
  <PresentationFormat>A4 纸张(210x297 毫米)</PresentationFormat>
  <Paragraphs>50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等线</vt:lpstr>
      <vt:lpstr>Arial</vt:lpstr>
      <vt:lpstr>Calibri</vt:lpstr>
      <vt:lpstr>Calibri Light</vt:lpstr>
      <vt:lpstr>Times New Roman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Ning Liu</dc:creator>
  <cp:lastModifiedBy>Ning</cp:lastModifiedBy>
  <cp:revision>80</cp:revision>
  <cp:lastPrinted>2021-02-01T07:05:21Z</cp:lastPrinted>
  <dcterms:created xsi:type="dcterms:W3CDTF">2021-01-11T07:13:48Z</dcterms:created>
  <dcterms:modified xsi:type="dcterms:W3CDTF">2021-06-27T07:11:12Z</dcterms:modified>
</cp:coreProperties>
</file>