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8" r:id="rId3"/>
    <p:sldId id="259" r:id="rId4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150" d="100"/>
          <a:sy n="150" d="100"/>
        </p:scale>
        <p:origin x="-504" y="-44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1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3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75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95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41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98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12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81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93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9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07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8CB92-4C89-40DD-A599-DFA4F3D9B022}" type="datetimeFigureOut">
              <a:rPr kumimoji="1" lang="ja-JP" altLang="en-US" smtClean="0"/>
              <a:t>2021/8/6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55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string-db.org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E5B5A4B-7236-4851-8177-7897897031BA}"/>
              </a:ext>
            </a:extLst>
          </p:cNvPr>
          <p:cNvSpPr/>
          <p:nvPr/>
        </p:nvSpPr>
        <p:spPr>
          <a:xfrm>
            <a:off x="702527" y="851658"/>
            <a:ext cx="559791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600" b="1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Supplemental Information</a:t>
            </a:r>
            <a:endParaRPr lang="ja-JP" altLang="ja-JP" sz="16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400" b="1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1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b="1" dirty="0"/>
              <a:t>Identification of serum prognostic biomarkers of severe COVID-19 using a quantitative proteomic approach</a:t>
            </a:r>
            <a:endParaRPr lang="ja-JP" altLang="ja-JP" dirty="0"/>
          </a:p>
          <a:p>
            <a:pPr algn="just">
              <a:lnSpc>
                <a:spcPct val="150000"/>
              </a:lnSpc>
            </a:pPr>
            <a:r>
              <a:rPr lang="en-US" altLang="ja-JP" sz="1400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1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400" dirty="0"/>
              <a:t>Yayoi Kimura, Yusuke </a:t>
            </a:r>
            <a:r>
              <a:rPr lang="en-US" altLang="ja-JP" sz="1400" dirty="0" err="1"/>
              <a:t>Nakai</a:t>
            </a:r>
            <a:r>
              <a:rPr lang="en-US" altLang="ja-JP" sz="1400" dirty="0"/>
              <a:t>, </a:t>
            </a:r>
            <a:r>
              <a:rPr lang="en-US" altLang="ja-JP" sz="1400" dirty="0" err="1"/>
              <a:t>Jihey</a:t>
            </a:r>
            <a:r>
              <a:rPr lang="en-US" altLang="ja-JP" sz="1400" dirty="0"/>
              <a:t> Shin, Miyui Hara, Yuriko Takeda, Sousuke Kubo, </a:t>
            </a:r>
            <a:r>
              <a:rPr lang="en-US" altLang="ja-JP" sz="1400" dirty="0" err="1"/>
              <a:t>Sundararaj</a:t>
            </a:r>
            <a:r>
              <a:rPr lang="en-US" altLang="ja-JP" sz="1400" dirty="0"/>
              <a:t> S Jeremiah, Yoko Ino, Tomoko Akiyama, </a:t>
            </a:r>
            <a:r>
              <a:rPr lang="en-US" altLang="ja-JP" sz="1400" dirty="0" err="1"/>
              <a:t>Kayano</a:t>
            </a:r>
            <a:r>
              <a:rPr lang="en-US" altLang="ja-JP" sz="1400" dirty="0"/>
              <a:t> Moriyama, Kazuya Sakai, Ryo Saji, </a:t>
            </a:r>
            <a:r>
              <a:rPr lang="en-US" altLang="ja-JP" sz="1400" dirty="0" err="1"/>
              <a:t>Mototsugu</a:t>
            </a:r>
            <a:r>
              <a:rPr lang="en-US" altLang="ja-JP" sz="1400" dirty="0"/>
              <a:t> Nishii, </a:t>
            </a:r>
            <a:r>
              <a:rPr lang="en-US" altLang="ja-JP" sz="1400" dirty="0" err="1"/>
              <a:t>Hideya</a:t>
            </a:r>
            <a:r>
              <a:rPr lang="en-US" altLang="ja-JP" sz="1400" dirty="0"/>
              <a:t> Kitamura, Kota </a:t>
            </a:r>
            <a:r>
              <a:rPr lang="en-US" altLang="ja-JP" sz="1400" dirty="0" err="1"/>
              <a:t>Murohashi</a:t>
            </a:r>
            <a:r>
              <a:rPr lang="en-US" altLang="ja-JP" sz="1400" dirty="0"/>
              <a:t>, Kouji Yamamoto, Takeshi Kaneko, Ichiro Takeuchi, Eri Hagiwara, Takashi Ogura, Hideki Hasegawa, </a:t>
            </a:r>
            <a:r>
              <a:rPr lang="en-US" altLang="ja-JP" sz="1400" dirty="0" err="1"/>
              <a:t>Tomohiko</a:t>
            </a:r>
            <a:r>
              <a:rPr lang="en-US" altLang="ja-JP" sz="1400" dirty="0"/>
              <a:t> Tamura, Takeharu Yamanaka and Akihide Ryo</a:t>
            </a:r>
            <a:endParaRPr lang="ja-JP" altLang="ja-JP" sz="1400" dirty="0"/>
          </a:p>
        </p:txBody>
      </p:sp>
    </p:spTree>
    <p:extLst>
      <p:ext uri="{BB962C8B-B14F-4D97-AF65-F5344CB8AC3E}">
        <p14:creationId xmlns:p14="http://schemas.microsoft.com/office/powerpoint/2010/main" val="302774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03F4D4-6B52-4F50-AC3F-43D105C1DE0F}"/>
              </a:ext>
            </a:extLst>
          </p:cNvPr>
          <p:cNvSpPr/>
          <p:nvPr/>
        </p:nvSpPr>
        <p:spPr>
          <a:xfrm>
            <a:off x="875489" y="5044700"/>
            <a:ext cx="5121524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Figure S1 Protein–protein interaction network created using the STRING database for 27 differentially expressed proteins in severe COVID-19 patients with different prognoses</a:t>
            </a:r>
          </a:p>
          <a:p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Century" panose="02040604050505020304" pitchFamily="18" charset="0"/>
                <a:cs typeface="Century" panose="02040604050505020304" pitchFamily="18" charset="0"/>
              </a:rPr>
              <a:t>The analysis was performed using the online tool STRING (</a:t>
            </a:r>
            <a:r>
              <a:rPr lang="en-US" altLang="ja-JP" sz="1050" u="sng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Century" panose="02040604050505020304" pitchFamily="18" charset="0"/>
                <a:cs typeface="Century" panose="02040604050505020304" pitchFamily="18" charset="0"/>
                <a:hlinkClick r:id="rId2"/>
              </a:rPr>
              <a:t>https://string-db.org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Century" panose="02040604050505020304" pitchFamily="18" charset="0"/>
                <a:cs typeface="Century" panose="02040604050505020304" pitchFamily="18" charset="0"/>
              </a:rPr>
              <a:t>, default settings) </a:t>
            </a:r>
            <a:r>
              <a:rPr lang="en-US" altLang="ja-JP" sz="1050" kern="100" baseline="300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Century" panose="02040604050505020304" pitchFamily="18" charset="0"/>
                <a:cs typeface="Century" panose="02040604050505020304" pitchFamily="18" charset="0"/>
              </a:rPr>
              <a:t>36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Century" panose="02040604050505020304" pitchFamily="18" charset="0"/>
                <a:cs typeface="Century" panose="02040604050505020304" pitchFamily="18" charset="0"/>
              </a:rPr>
              <a:t>.</a:t>
            </a:r>
            <a:endParaRPr lang="ja-JP" altLang="ja-JP" sz="1050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ea typeface="游明朝" panose="02020400000000000000" pitchFamily="18" charset="-128"/>
              <a:cs typeface="游明朝" panose="02020400000000000000" pitchFamily="18" charset="-128"/>
            </a:endParaRPr>
          </a:p>
          <a:p>
            <a:endParaRPr lang="ja-JP" altLang="ja-JP" sz="1200" dirty="0"/>
          </a:p>
        </p:txBody>
      </p:sp>
      <p:pic>
        <p:nvPicPr>
          <p:cNvPr id="4" name="図 3" descr="ダイアグラム, 概略図&#10;&#10;自動的に生成された説明">
            <a:extLst>
              <a:ext uri="{FF2B5EF4-FFF2-40B4-BE49-F238E27FC236}">
                <a16:creationId xmlns:a16="http://schemas.microsoft.com/office/drawing/2014/main" id="{27EBC4E2-C908-45F7-9B74-EC52CB40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173" y="804719"/>
            <a:ext cx="4255653" cy="394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0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58F1668-78D2-42D6-8296-2E258E6BF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073" y="3349553"/>
            <a:ext cx="2202204" cy="2196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04A41A5-B4A4-49B2-ADA9-E051FC5D3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901" y="3349553"/>
            <a:ext cx="2196000" cy="2196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AEBD85A-F917-4E24-B547-875D773A9170}"/>
              </a:ext>
            </a:extLst>
          </p:cNvPr>
          <p:cNvSpPr/>
          <p:nvPr/>
        </p:nvSpPr>
        <p:spPr>
          <a:xfrm>
            <a:off x="941120" y="6120955"/>
            <a:ext cx="52817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Figure S2  Serum levels and ROC curves of CRP and D-dimer</a:t>
            </a:r>
            <a:endParaRPr lang="ja-JP" altLang="ja-JP" sz="1200" dirty="0"/>
          </a:p>
          <a:p>
            <a:r>
              <a:rPr lang="en-US" altLang="ja-JP" sz="105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A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, In 15 COVID-19 patients with adverse prognosis, the median serum levels [interquartile range, IQR] of CRP and D-dimer were 7.43 [3.66–25.47] mg/dL and 3.2 [1.2–12.21] ng/mL, respectively. In 46 COVID-19 patients with favorable prognosis, the median serum levels [IQR] of CRP and D-dimer were 8.495 [3.665–14.31] mg/dL and 1.13 [0.7–2.615] ng/mL, respectively. Differences in continuous values between the two groups were compared by the Mann-Whitney </a:t>
            </a:r>
            <a:r>
              <a:rPr lang="en-US" altLang="ja-JP" sz="1050" i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U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-test. ns, non-significant.</a:t>
            </a:r>
            <a:r>
              <a:rPr lang="ja-JP" altLang="en-US" sz="1050" kern="1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 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ea typeface="Century" panose="02040604050505020304" pitchFamily="18" charset="0"/>
                <a:cs typeface="Century" panose="02040604050505020304" pitchFamily="18" charset="0"/>
              </a:rPr>
              <a:t>These analyses were carried out with GraphPad Prism software.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 </a:t>
            </a:r>
            <a:r>
              <a:rPr lang="en-US" altLang="ja-JP" sz="1050" b="1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B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游明朝" panose="02020400000000000000" pitchFamily="18" charset="-128"/>
                <a:cs typeface="游明朝" panose="02020400000000000000" pitchFamily="18" charset="-128"/>
              </a:rPr>
              <a:t>, ROC curves for predicting the clinical prognosis of severe COVID-19 patients. AUC indicates the area under the ROC curve [95% CI]. </a:t>
            </a:r>
            <a:endParaRPr lang="ja-JP" altLang="ja-JP" sz="1050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ea typeface="游明朝" panose="02020400000000000000" pitchFamily="18" charset="-128"/>
              <a:cs typeface="游明朝" panose="02020400000000000000" pitchFamily="18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E5C6F02-BAAC-4C7E-8157-3758D4E1DBEF}"/>
              </a:ext>
            </a:extLst>
          </p:cNvPr>
          <p:cNvSpPr txBox="1"/>
          <p:nvPr/>
        </p:nvSpPr>
        <p:spPr>
          <a:xfrm>
            <a:off x="646483" y="528587"/>
            <a:ext cx="4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</a:t>
            </a:r>
            <a:endParaRPr kumimoji="1" lang="ja-JP" altLang="en-US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94DB995-FABE-4AA1-9B19-3A175E07766C}"/>
              </a:ext>
            </a:extLst>
          </p:cNvPr>
          <p:cNvSpPr txBox="1"/>
          <p:nvPr/>
        </p:nvSpPr>
        <p:spPr>
          <a:xfrm>
            <a:off x="646483" y="2739745"/>
            <a:ext cx="4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9D29DF8-F6E7-4F87-8DBF-9AA8F643E4C7}"/>
              </a:ext>
            </a:extLst>
          </p:cNvPr>
          <p:cNvSpPr txBox="1"/>
          <p:nvPr/>
        </p:nvSpPr>
        <p:spPr>
          <a:xfrm>
            <a:off x="1028872" y="3034521"/>
            <a:ext cx="47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CRP</a:t>
            </a:r>
            <a:endParaRPr kumimoji="1" lang="ja-JP" altLang="en-US" sz="1400" b="1" u="sng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F11BB48-AD7B-4217-809D-8E8A2695E3E0}"/>
              </a:ext>
            </a:extLst>
          </p:cNvPr>
          <p:cNvSpPr txBox="1"/>
          <p:nvPr/>
        </p:nvSpPr>
        <p:spPr>
          <a:xfrm>
            <a:off x="3590906" y="3034520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D-dimer</a:t>
            </a:r>
            <a:endParaRPr kumimoji="1" lang="ja-JP" altLang="en-US" sz="1400" b="1" u="sng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754BE58-D4E7-4D19-A759-B11FBD16DE60}"/>
              </a:ext>
            </a:extLst>
          </p:cNvPr>
          <p:cNvSpPr/>
          <p:nvPr/>
        </p:nvSpPr>
        <p:spPr>
          <a:xfrm>
            <a:off x="1747333" y="5192957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altLang="ja-JP" sz="1050" dirty="0"/>
              <a:t>AUC: 0.556 [0.375 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entury" panose="02040604050505020304" pitchFamily="18" charset="0"/>
                <a:cs typeface="Calibri" panose="020F0502020204030204" pitchFamily="34" charset="0"/>
              </a:rPr>
              <a:t>–</a:t>
            </a:r>
            <a:r>
              <a:rPr lang="en-US" altLang="ja-JP" sz="1050" dirty="0"/>
              <a:t> 0.736]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3A64B17-E872-4588-90A2-65DC6BE1A1B0}"/>
              </a:ext>
            </a:extLst>
          </p:cNvPr>
          <p:cNvSpPr/>
          <p:nvPr/>
        </p:nvSpPr>
        <p:spPr>
          <a:xfrm>
            <a:off x="4423187" y="5192957"/>
            <a:ext cx="166584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altLang="ja-JP" sz="1050" dirty="0"/>
              <a:t>AUC: 0.688 [0.524 </a:t>
            </a:r>
            <a:r>
              <a:rPr lang="en-US" altLang="ja-JP" sz="105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entury" panose="02040604050505020304" pitchFamily="18" charset="0"/>
                <a:cs typeface="Calibri" panose="020F0502020204030204" pitchFamily="34" charset="0"/>
              </a:rPr>
              <a:t>–</a:t>
            </a:r>
            <a:r>
              <a:rPr lang="en-US" altLang="ja-JP" sz="1050" dirty="0"/>
              <a:t> 0.841]</a:t>
            </a: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FAD5D8F6-A870-46BD-9951-874957DFE288}"/>
              </a:ext>
            </a:extLst>
          </p:cNvPr>
          <p:cNvGrpSpPr/>
          <p:nvPr/>
        </p:nvGrpSpPr>
        <p:grpSpPr>
          <a:xfrm>
            <a:off x="3540014" y="3364342"/>
            <a:ext cx="457064" cy="2148773"/>
            <a:chOff x="855607" y="3441957"/>
            <a:chExt cx="457064" cy="2148773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E0414508-90C7-431F-9C19-DDDE243AA390}"/>
                </a:ext>
              </a:extLst>
            </p:cNvPr>
            <p:cNvSpPr txBox="1"/>
            <p:nvPr/>
          </p:nvSpPr>
          <p:spPr>
            <a:xfrm rot="16200000">
              <a:off x="609867" y="4407812"/>
              <a:ext cx="7377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/>
                <a:t>Sensitivity</a:t>
              </a:r>
              <a:endParaRPr kumimoji="1" lang="ja-JP" altLang="en-US" sz="1000" b="1" dirty="0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0F4D978-D6E1-43B5-9197-07EEED69D5D0}"/>
                </a:ext>
              </a:extLst>
            </p:cNvPr>
            <p:cNvSpPr txBox="1"/>
            <p:nvPr/>
          </p:nvSpPr>
          <p:spPr>
            <a:xfrm>
              <a:off x="1015795" y="3441957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4BC0820A-5657-4C38-AC20-A9AF07F7B165}"/>
                </a:ext>
              </a:extLst>
            </p:cNvPr>
            <p:cNvSpPr txBox="1"/>
            <p:nvPr/>
          </p:nvSpPr>
          <p:spPr>
            <a:xfrm>
              <a:off x="1015795" y="3831701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35C3D5C-CE57-4C90-996A-C6A647DA071C}"/>
                </a:ext>
              </a:extLst>
            </p:cNvPr>
            <p:cNvSpPr txBox="1"/>
            <p:nvPr/>
          </p:nvSpPr>
          <p:spPr>
            <a:xfrm>
              <a:off x="1015795" y="422144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3F66D43-31C2-415A-A189-A83518D2EAC5}"/>
                </a:ext>
              </a:extLst>
            </p:cNvPr>
            <p:cNvSpPr txBox="1"/>
            <p:nvPr/>
          </p:nvSpPr>
          <p:spPr>
            <a:xfrm>
              <a:off x="1015795" y="4611189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E113F537-5B2C-4B09-B239-50669E9F8AA7}"/>
                </a:ext>
              </a:extLst>
            </p:cNvPr>
            <p:cNvSpPr txBox="1"/>
            <p:nvPr/>
          </p:nvSpPr>
          <p:spPr>
            <a:xfrm>
              <a:off x="1015795" y="5000933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56DA7F0A-8DBC-4AA2-A2A0-78E6071C379F}"/>
                </a:ext>
              </a:extLst>
            </p:cNvPr>
            <p:cNvSpPr txBox="1"/>
            <p:nvPr/>
          </p:nvSpPr>
          <p:spPr>
            <a:xfrm>
              <a:off x="1015795" y="539067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8E897247-E389-4EE0-A3B2-B0AAC415EBD4}"/>
              </a:ext>
            </a:extLst>
          </p:cNvPr>
          <p:cNvGrpSpPr/>
          <p:nvPr/>
        </p:nvGrpSpPr>
        <p:grpSpPr>
          <a:xfrm>
            <a:off x="3891104" y="5476759"/>
            <a:ext cx="2264044" cy="364505"/>
            <a:chOff x="1188140" y="5554374"/>
            <a:chExt cx="2264044" cy="364505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1204B38-56E2-48A3-A71D-52FBC982B0F4}"/>
                </a:ext>
              </a:extLst>
            </p:cNvPr>
            <p:cNvSpPr txBox="1"/>
            <p:nvPr/>
          </p:nvSpPr>
          <p:spPr>
            <a:xfrm>
              <a:off x="1852678" y="5664963"/>
              <a:ext cx="95250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50" b="1" dirty="0"/>
                <a:t>1</a:t>
              </a:r>
              <a:r>
                <a:rPr lang="en-US" altLang="ja-JP" sz="1050" dirty="0"/>
                <a:t> – </a:t>
              </a:r>
              <a:r>
                <a:rPr lang="en-US" altLang="ja-JP" sz="1050" b="1" dirty="0"/>
                <a:t>Specificity</a:t>
              </a:r>
              <a:endParaRPr kumimoji="1" lang="ja-JP" altLang="en-US" sz="1050" b="1" dirty="0"/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9FA849B3-4C6E-4C28-B41B-C01DA1CC15E4}"/>
                </a:ext>
              </a:extLst>
            </p:cNvPr>
            <p:cNvSpPr txBox="1"/>
            <p:nvPr/>
          </p:nvSpPr>
          <p:spPr>
            <a:xfrm>
              <a:off x="1188140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20C40393-4DA1-4392-9C4F-F6D3524CBA41}"/>
                </a:ext>
              </a:extLst>
            </p:cNvPr>
            <p:cNvSpPr txBox="1"/>
            <p:nvPr/>
          </p:nvSpPr>
          <p:spPr>
            <a:xfrm>
              <a:off x="1578395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B17ED90F-1777-4C15-B8DB-21028C2AB0CD}"/>
                </a:ext>
              </a:extLst>
            </p:cNvPr>
            <p:cNvSpPr txBox="1"/>
            <p:nvPr/>
          </p:nvSpPr>
          <p:spPr>
            <a:xfrm>
              <a:off x="1968650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C3625452-CF22-48AC-B668-EB56048B98C8}"/>
                </a:ext>
              </a:extLst>
            </p:cNvPr>
            <p:cNvSpPr txBox="1"/>
            <p:nvPr/>
          </p:nvSpPr>
          <p:spPr>
            <a:xfrm>
              <a:off x="2358905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40A3FA75-2E55-4CA2-B923-350DCD714DD4}"/>
                </a:ext>
              </a:extLst>
            </p:cNvPr>
            <p:cNvSpPr txBox="1"/>
            <p:nvPr/>
          </p:nvSpPr>
          <p:spPr>
            <a:xfrm>
              <a:off x="2756304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CB98B1DB-C825-41FB-8BF1-9460812A1B4C}"/>
                </a:ext>
              </a:extLst>
            </p:cNvPr>
            <p:cNvSpPr txBox="1"/>
            <p:nvPr/>
          </p:nvSpPr>
          <p:spPr>
            <a:xfrm>
              <a:off x="3153704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</a:t>
              </a:r>
              <a:r>
                <a:rPr kumimoji="1" lang="en-US" altLang="ja-JP" sz="700" b="1"/>
                <a:t>.0</a:t>
              </a:r>
              <a:endParaRPr kumimoji="1" lang="ja-JP" altLang="en-US" sz="700" b="1" dirty="0"/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D30290CC-4C0F-4D40-AA20-1FE6F7D320EF}"/>
              </a:ext>
            </a:extLst>
          </p:cNvPr>
          <p:cNvGrpSpPr/>
          <p:nvPr/>
        </p:nvGrpSpPr>
        <p:grpSpPr>
          <a:xfrm>
            <a:off x="902120" y="3364342"/>
            <a:ext cx="457064" cy="2148773"/>
            <a:chOff x="855607" y="3441957"/>
            <a:chExt cx="457064" cy="2148773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F23BE42-5391-4DE8-9E2C-780FBFD69E53}"/>
                </a:ext>
              </a:extLst>
            </p:cNvPr>
            <p:cNvSpPr txBox="1"/>
            <p:nvPr/>
          </p:nvSpPr>
          <p:spPr>
            <a:xfrm rot="16200000">
              <a:off x="609867" y="4407812"/>
              <a:ext cx="7377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/>
                <a:t>Sensitivity</a:t>
              </a:r>
              <a:endParaRPr kumimoji="1" lang="ja-JP" altLang="en-US" sz="1000" b="1" dirty="0"/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857FC713-98FA-4988-9BCB-CCD8B2B43407}"/>
                </a:ext>
              </a:extLst>
            </p:cNvPr>
            <p:cNvSpPr txBox="1"/>
            <p:nvPr/>
          </p:nvSpPr>
          <p:spPr>
            <a:xfrm>
              <a:off x="1015795" y="3441957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20B2B511-1CA6-401E-83C5-6F0DB16AC6A0}"/>
                </a:ext>
              </a:extLst>
            </p:cNvPr>
            <p:cNvSpPr txBox="1"/>
            <p:nvPr/>
          </p:nvSpPr>
          <p:spPr>
            <a:xfrm>
              <a:off x="1015795" y="3831701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A76DBF3C-1ABB-4152-BA7B-1FBF46A0A611}"/>
                </a:ext>
              </a:extLst>
            </p:cNvPr>
            <p:cNvSpPr txBox="1"/>
            <p:nvPr/>
          </p:nvSpPr>
          <p:spPr>
            <a:xfrm>
              <a:off x="1015795" y="422144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08333B97-D445-43DE-8697-5E1AC1C28D71}"/>
                </a:ext>
              </a:extLst>
            </p:cNvPr>
            <p:cNvSpPr txBox="1"/>
            <p:nvPr/>
          </p:nvSpPr>
          <p:spPr>
            <a:xfrm>
              <a:off x="1015795" y="4611189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7B2B3898-E0EF-480F-B7D0-8C66D7EAC15A}"/>
                </a:ext>
              </a:extLst>
            </p:cNvPr>
            <p:cNvSpPr txBox="1"/>
            <p:nvPr/>
          </p:nvSpPr>
          <p:spPr>
            <a:xfrm>
              <a:off x="1015795" y="5000933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11E558B5-671D-4E37-899B-0DF1E7ADF283}"/>
                </a:ext>
              </a:extLst>
            </p:cNvPr>
            <p:cNvSpPr txBox="1"/>
            <p:nvPr/>
          </p:nvSpPr>
          <p:spPr>
            <a:xfrm>
              <a:off x="1015795" y="539067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43A744BA-B8D3-4723-9D15-C7FF4B25FA71}"/>
              </a:ext>
            </a:extLst>
          </p:cNvPr>
          <p:cNvGrpSpPr/>
          <p:nvPr/>
        </p:nvGrpSpPr>
        <p:grpSpPr>
          <a:xfrm>
            <a:off x="1253210" y="5476759"/>
            <a:ext cx="2249756" cy="364505"/>
            <a:chOff x="1188140" y="5554374"/>
            <a:chExt cx="2249756" cy="364505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A5976B6C-CEE4-49DC-B07F-82147D2812B7}"/>
                </a:ext>
              </a:extLst>
            </p:cNvPr>
            <p:cNvSpPr txBox="1"/>
            <p:nvPr/>
          </p:nvSpPr>
          <p:spPr>
            <a:xfrm>
              <a:off x="1843250" y="5664963"/>
              <a:ext cx="95250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50" b="1" dirty="0"/>
                <a:t>1</a:t>
              </a:r>
              <a:r>
                <a:rPr lang="en-US" altLang="ja-JP" sz="1050" dirty="0"/>
                <a:t> – </a:t>
              </a:r>
              <a:r>
                <a:rPr lang="en-US" altLang="ja-JP" sz="1050" b="1" dirty="0"/>
                <a:t>Specificity</a:t>
              </a:r>
              <a:endParaRPr kumimoji="1" lang="ja-JP" altLang="en-US" sz="1050" b="1" dirty="0"/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9A6CFE67-EADA-42F1-8747-4823402331F0}"/>
                </a:ext>
              </a:extLst>
            </p:cNvPr>
            <p:cNvSpPr txBox="1"/>
            <p:nvPr/>
          </p:nvSpPr>
          <p:spPr>
            <a:xfrm>
              <a:off x="1188140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AAD9BEE3-F690-450B-A893-7BC651589627}"/>
                </a:ext>
              </a:extLst>
            </p:cNvPr>
            <p:cNvSpPr txBox="1"/>
            <p:nvPr/>
          </p:nvSpPr>
          <p:spPr>
            <a:xfrm>
              <a:off x="1578395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F5A426D9-E8A4-40B8-8E02-E5ECA6AA2FC3}"/>
                </a:ext>
              </a:extLst>
            </p:cNvPr>
            <p:cNvSpPr txBox="1"/>
            <p:nvPr/>
          </p:nvSpPr>
          <p:spPr>
            <a:xfrm>
              <a:off x="1968650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657BF537-5E51-4787-B86C-CD24043303AF}"/>
                </a:ext>
              </a:extLst>
            </p:cNvPr>
            <p:cNvSpPr txBox="1"/>
            <p:nvPr/>
          </p:nvSpPr>
          <p:spPr>
            <a:xfrm>
              <a:off x="2358905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29DD18BF-3FD7-4D21-AFA1-7DBE71F72DCF}"/>
                </a:ext>
              </a:extLst>
            </p:cNvPr>
            <p:cNvSpPr txBox="1"/>
            <p:nvPr/>
          </p:nvSpPr>
          <p:spPr>
            <a:xfrm>
              <a:off x="2749160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1830283A-CCC4-477D-AD3C-48122DE4A693}"/>
                </a:ext>
              </a:extLst>
            </p:cNvPr>
            <p:cNvSpPr txBox="1"/>
            <p:nvPr/>
          </p:nvSpPr>
          <p:spPr>
            <a:xfrm>
              <a:off x="3139416" y="5554374"/>
              <a:ext cx="29848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</p:grp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F313C80-CFB2-44B0-B268-F344023E1F7F}"/>
              </a:ext>
            </a:extLst>
          </p:cNvPr>
          <p:cNvSpPr/>
          <p:nvPr/>
        </p:nvSpPr>
        <p:spPr>
          <a:xfrm>
            <a:off x="5109443" y="5087015"/>
            <a:ext cx="834157" cy="117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035931D5-49C9-4210-93F1-F1220341EBB5}"/>
              </a:ext>
            </a:extLst>
          </p:cNvPr>
          <p:cNvSpPr/>
          <p:nvPr/>
        </p:nvSpPr>
        <p:spPr>
          <a:xfrm>
            <a:off x="2471549" y="5075210"/>
            <a:ext cx="834157" cy="117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7" name="図 86">
            <a:extLst>
              <a:ext uri="{FF2B5EF4-FFF2-40B4-BE49-F238E27FC236}">
                <a16:creationId xmlns:a16="http://schemas.microsoft.com/office/drawing/2014/main" id="{F0B25ABA-0608-45F8-B16B-D007E9199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649" y="1078080"/>
            <a:ext cx="2448000" cy="2023233"/>
          </a:xfrm>
          <a:prstGeom prst="rect">
            <a:avLst/>
          </a:prstGeom>
        </p:spPr>
      </p:pic>
      <p:pic>
        <p:nvPicPr>
          <p:cNvPr id="88" name="図 87">
            <a:extLst>
              <a:ext uri="{FF2B5EF4-FFF2-40B4-BE49-F238E27FC236}">
                <a16:creationId xmlns:a16="http://schemas.microsoft.com/office/drawing/2014/main" id="{05FC3760-315E-4968-B046-2954BC8F9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593" y="1070506"/>
            <a:ext cx="2448000" cy="2028129"/>
          </a:xfrm>
          <a:prstGeom prst="rect">
            <a:avLst/>
          </a:prstGeom>
        </p:spPr>
      </p:pic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E178B304-50AC-4B84-8D78-63E0FD24E0C1}"/>
              </a:ext>
            </a:extLst>
          </p:cNvPr>
          <p:cNvSpPr txBox="1"/>
          <p:nvPr/>
        </p:nvSpPr>
        <p:spPr>
          <a:xfrm>
            <a:off x="1028872" y="679219"/>
            <a:ext cx="47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CRP</a:t>
            </a:r>
            <a:endParaRPr kumimoji="1" lang="ja-JP" altLang="en-US" sz="1400" b="1" u="sng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AD944A1C-D006-40E5-A289-3F92EC2BE2B0}"/>
              </a:ext>
            </a:extLst>
          </p:cNvPr>
          <p:cNvSpPr txBox="1"/>
          <p:nvPr/>
        </p:nvSpPr>
        <p:spPr>
          <a:xfrm>
            <a:off x="3590906" y="679218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D-dimer</a:t>
            </a:r>
            <a:endParaRPr kumimoji="1" lang="ja-JP" altLang="en-US" sz="1400" b="1" u="sng" dirty="0"/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BBED2ED4-7962-460A-BDF5-EF38DD433FCD}"/>
              </a:ext>
            </a:extLst>
          </p:cNvPr>
          <p:cNvSpPr/>
          <p:nvPr/>
        </p:nvSpPr>
        <p:spPr>
          <a:xfrm>
            <a:off x="2150126" y="904711"/>
            <a:ext cx="3257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ns</a:t>
            </a:r>
            <a:endParaRPr lang="ja-JP" altLang="en-US" sz="1200" dirty="0"/>
          </a:p>
        </p:txBody>
      </p: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45BD2497-76FC-4D0A-95A1-4995FEF1AD1F}"/>
              </a:ext>
            </a:extLst>
          </p:cNvPr>
          <p:cNvGrpSpPr/>
          <p:nvPr/>
        </p:nvGrpSpPr>
        <p:grpSpPr>
          <a:xfrm>
            <a:off x="1893591" y="1112985"/>
            <a:ext cx="838800" cy="561773"/>
            <a:chOff x="-45822" y="1308071"/>
            <a:chExt cx="864000" cy="561773"/>
          </a:xfrm>
        </p:grpSpPr>
        <p:cxnSp>
          <p:nvCxnSpPr>
            <p:cNvPr id="93" name="直線コネクタ 92">
              <a:extLst>
                <a:ext uri="{FF2B5EF4-FFF2-40B4-BE49-F238E27FC236}">
                  <a16:creationId xmlns:a16="http://schemas.microsoft.com/office/drawing/2014/main" id="{4EFBE645-62ED-4D6A-BD2A-7CFD519A5691}"/>
                </a:ext>
              </a:extLst>
            </p:cNvPr>
            <p:cNvCxnSpPr/>
            <p:nvPr/>
          </p:nvCxnSpPr>
          <p:spPr>
            <a:xfrm>
              <a:off x="-45822" y="1308071"/>
              <a:ext cx="86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>
              <a:extLst>
                <a:ext uri="{FF2B5EF4-FFF2-40B4-BE49-F238E27FC236}">
                  <a16:creationId xmlns:a16="http://schemas.microsoft.com/office/drawing/2014/main" id="{AE9DF1C6-EF8C-4B64-A6E6-3D4C38B139C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37291" y="1588958"/>
              <a:ext cx="56177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E2670558-5E1E-4B8C-AD21-245AC439C67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35822" y="1398071"/>
              <a:ext cx="18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B6FC46FC-4DB9-4701-BC66-6CD619B83DF7}"/>
              </a:ext>
            </a:extLst>
          </p:cNvPr>
          <p:cNvSpPr/>
          <p:nvPr/>
        </p:nvSpPr>
        <p:spPr>
          <a:xfrm flipH="1">
            <a:off x="4666932" y="858340"/>
            <a:ext cx="684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i="1" dirty="0"/>
              <a:t>p </a:t>
            </a:r>
            <a:r>
              <a:rPr lang="en-US" altLang="ja-JP" sz="1200" dirty="0"/>
              <a:t>&lt; 0.05</a:t>
            </a:r>
            <a:endParaRPr lang="ja-JP" altLang="en-US" sz="1200" dirty="0"/>
          </a:p>
        </p:txBody>
      </p: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9AD4819A-57ED-46D6-927D-E5CF3CD23F3C}"/>
              </a:ext>
            </a:extLst>
          </p:cNvPr>
          <p:cNvGrpSpPr/>
          <p:nvPr/>
        </p:nvGrpSpPr>
        <p:grpSpPr>
          <a:xfrm>
            <a:off x="4589933" y="1086090"/>
            <a:ext cx="838800" cy="676565"/>
            <a:chOff x="4465038" y="1080436"/>
            <a:chExt cx="792000" cy="828000"/>
          </a:xfrm>
        </p:grpSpPr>
        <p:grpSp>
          <p:nvGrpSpPr>
            <p:cNvPr id="98" name="グループ化 97">
              <a:extLst>
                <a:ext uri="{FF2B5EF4-FFF2-40B4-BE49-F238E27FC236}">
                  <a16:creationId xmlns:a16="http://schemas.microsoft.com/office/drawing/2014/main" id="{460D6660-D329-4D35-A396-CB7BB66CED39}"/>
                </a:ext>
              </a:extLst>
            </p:cNvPr>
            <p:cNvGrpSpPr/>
            <p:nvPr/>
          </p:nvGrpSpPr>
          <p:grpSpPr>
            <a:xfrm>
              <a:off x="4465038" y="1080436"/>
              <a:ext cx="792000" cy="828000"/>
              <a:chOff x="4465038" y="1080436"/>
              <a:chExt cx="792000" cy="828000"/>
            </a:xfrm>
          </p:grpSpPr>
          <p:cxnSp>
            <p:nvCxnSpPr>
              <p:cNvPr id="100" name="直線コネクタ 99">
                <a:extLst>
                  <a:ext uri="{FF2B5EF4-FFF2-40B4-BE49-F238E27FC236}">
                    <a16:creationId xmlns:a16="http://schemas.microsoft.com/office/drawing/2014/main" id="{710EFDC3-D10A-49F3-B395-10CF4735EA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65038" y="1080436"/>
                <a:ext cx="79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00504CEF-39A7-4F54-B0B5-51C38943E41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051038" y="1494436"/>
                <a:ext cx="828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9" name="直線コネクタ 98">
              <a:extLst>
                <a:ext uri="{FF2B5EF4-FFF2-40B4-BE49-F238E27FC236}">
                  <a16:creationId xmlns:a16="http://schemas.microsoft.com/office/drawing/2014/main" id="{CE629980-159F-4BA4-96A4-11F9A636287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167038" y="1170436"/>
              <a:ext cx="18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311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8157</TotalTime>
  <Words>340</Words>
  <Application>Microsoft Office PowerPoint</Application>
  <PresentationFormat>画面に合わせる (4:3)</PresentationFormat>
  <Paragraphs>47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木村　弥生</dc:creator>
  <cp:lastModifiedBy>木村　弥生</cp:lastModifiedBy>
  <cp:revision>84</cp:revision>
  <cp:lastPrinted>2021-01-12T05:33:28Z</cp:lastPrinted>
  <dcterms:created xsi:type="dcterms:W3CDTF">2021-01-04T00:42:19Z</dcterms:created>
  <dcterms:modified xsi:type="dcterms:W3CDTF">2021-08-05T22:12:37Z</dcterms:modified>
</cp:coreProperties>
</file>