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0" r:id="rId2"/>
    <p:sldId id="274" r:id="rId3"/>
    <p:sldId id="286" r:id="rId4"/>
    <p:sldId id="283" r:id="rId5"/>
    <p:sldId id="284" r:id="rId6"/>
    <p:sldId id="285" r:id="rId7"/>
    <p:sldId id="288" r:id="rId8"/>
    <p:sldId id="287" r:id="rId9"/>
    <p:sldId id="28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260"/>
  </p:normalViewPr>
  <p:slideViewPr>
    <p:cSldViewPr snapToGrid="0" snapToObjects="1">
      <p:cViewPr varScale="1">
        <p:scale>
          <a:sx n="72" d="100"/>
          <a:sy n="72" d="100"/>
        </p:scale>
        <p:origin x="6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A68AA-5100-754E-B978-AE8D902A1EA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D181BE2-513F-944B-A585-B3567DEE72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4C667F5-EF9E-254B-BC10-F1BA5B301A5B}"/>
              </a:ext>
            </a:extLst>
          </p:cNvPr>
          <p:cNvSpPr>
            <a:spLocks noGrp="1"/>
          </p:cNvSpPr>
          <p:nvPr>
            <p:ph type="dt" sz="half" idx="10"/>
          </p:nvPr>
        </p:nvSpPr>
        <p:spPr/>
        <p:txBody>
          <a:bodyPr/>
          <a:lstStyle/>
          <a:p>
            <a:fld id="{0B87A420-255B-A448-8CC0-D864608D8F27}" type="datetimeFigureOut">
              <a:rPr lang="en-US" smtClean="0"/>
              <a:t>11/24/2021</a:t>
            </a:fld>
            <a:endParaRPr lang="en-US"/>
          </a:p>
        </p:txBody>
      </p:sp>
      <p:sp>
        <p:nvSpPr>
          <p:cNvPr id="5" name="Footer Placeholder 4">
            <a:extLst>
              <a:ext uri="{FF2B5EF4-FFF2-40B4-BE49-F238E27FC236}">
                <a16:creationId xmlns:a16="http://schemas.microsoft.com/office/drawing/2014/main" id="{8B0C52D5-1FDD-5543-827D-29514B27B9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6E1199-2514-694C-93AD-C688A0AEE984}"/>
              </a:ext>
            </a:extLst>
          </p:cNvPr>
          <p:cNvSpPr>
            <a:spLocks noGrp="1"/>
          </p:cNvSpPr>
          <p:nvPr>
            <p:ph type="sldNum" sz="quarter" idx="12"/>
          </p:nvPr>
        </p:nvSpPr>
        <p:spPr/>
        <p:txBody>
          <a:bodyPr/>
          <a:lstStyle/>
          <a:p>
            <a:fld id="{6A356F4F-A336-FB45-9ADD-EF72E4E7652B}" type="slidenum">
              <a:rPr lang="en-US" smtClean="0"/>
              <a:t>‹#›</a:t>
            </a:fld>
            <a:endParaRPr lang="en-US"/>
          </a:p>
        </p:txBody>
      </p:sp>
    </p:spTree>
    <p:extLst>
      <p:ext uri="{BB962C8B-B14F-4D97-AF65-F5344CB8AC3E}">
        <p14:creationId xmlns:p14="http://schemas.microsoft.com/office/powerpoint/2010/main" val="923246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A559C-D101-2842-93B8-17C4BCA9E1F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D387259-91B4-7347-8AA0-6DB112B9C60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7F506B2-95BF-5D48-AB34-13C72080B3EA}"/>
              </a:ext>
            </a:extLst>
          </p:cNvPr>
          <p:cNvSpPr>
            <a:spLocks noGrp="1"/>
          </p:cNvSpPr>
          <p:nvPr>
            <p:ph type="dt" sz="half" idx="10"/>
          </p:nvPr>
        </p:nvSpPr>
        <p:spPr/>
        <p:txBody>
          <a:bodyPr/>
          <a:lstStyle/>
          <a:p>
            <a:fld id="{0B87A420-255B-A448-8CC0-D864608D8F27}" type="datetimeFigureOut">
              <a:rPr lang="en-US" smtClean="0"/>
              <a:t>11/24/2021</a:t>
            </a:fld>
            <a:endParaRPr lang="en-US"/>
          </a:p>
        </p:txBody>
      </p:sp>
      <p:sp>
        <p:nvSpPr>
          <p:cNvPr id="5" name="Footer Placeholder 4">
            <a:extLst>
              <a:ext uri="{FF2B5EF4-FFF2-40B4-BE49-F238E27FC236}">
                <a16:creationId xmlns:a16="http://schemas.microsoft.com/office/drawing/2014/main" id="{C37D4465-0671-524D-8827-F9FE14090C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BB344E-E7BD-7340-A713-CF5AE54739F0}"/>
              </a:ext>
            </a:extLst>
          </p:cNvPr>
          <p:cNvSpPr>
            <a:spLocks noGrp="1"/>
          </p:cNvSpPr>
          <p:nvPr>
            <p:ph type="sldNum" sz="quarter" idx="12"/>
          </p:nvPr>
        </p:nvSpPr>
        <p:spPr/>
        <p:txBody>
          <a:bodyPr/>
          <a:lstStyle/>
          <a:p>
            <a:fld id="{6A356F4F-A336-FB45-9ADD-EF72E4E7652B}" type="slidenum">
              <a:rPr lang="en-US" smtClean="0"/>
              <a:t>‹#›</a:t>
            </a:fld>
            <a:endParaRPr lang="en-US"/>
          </a:p>
        </p:txBody>
      </p:sp>
    </p:spTree>
    <p:extLst>
      <p:ext uri="{BB962C8B-B14F-4D97-AF65-F5344CB8AC3E}">
        <p14:creationId xmlns:p14="http://schemas.microsoft.com/office/powerpoint/2010/main" val="2496790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D40D52-4BB2-3640-AA69-B20644611F5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335C067-542B-5449-8877-A796DD4A3E9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42B705-8C0F-FE4D-ADBD-328ECDE9B374}"/>
              </a:ext>
            </a:extLst>
          </p:cNvPr>
          <p:cNvSpPr>
            <a:spLocks noGrp="1"/>
          </p:cNvSpPr>
          <p:nvPr>
            <p:ph type="dt" sz="half" idx="10"/>
          </p:nvPr>
        </p:nvSpPr>
        <p:spPr/>
        <p:txBody>
          <a:bodyPr/>
          <a:lstStyle/>
          <a:p>
            <a:fld id="{0B87A420-255B-A448-8CC0-D864608D8F27}" type="datetimeFigureOut">
              <a:rPr lang="en-US" smtClean="0"/>
              <a:t>11/24/2021</a:t>
            </a:fld>
            <a:endParaRPr lang="en-US"/>
          </a:p>
        </p:txBody>
      </p:sp>
      <p:sp>
        <p:nvSpPr>
          <p:cNvPr id="5" name="Footer Placeholder 4">
            <a:extLst>
              <a:ext uri="{FF2B5EF4-FFF2-40B4-BE49-F238E27FC236}">
                <a16:creationId xmlns:a16="http://schemas.microsoft.com/office/drawing/2014/main" id="{C42A238E-13AB-4740-87CD-46E0C0959D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154E6A-A1DA-C444-841E-1C970EEA4CDA}"/>
              </a:ext>
            </a:extLst>
          </p:cNvPr>
          <p:cNvSpPr>
            <a:spLocks noGrp="1"/>
          </p:cNvSpPr>
          <p:nvPr>
            <p:ph type="sldNum" sz="quarter" idx="12"/>
          </p:nvPr>
        </p:nvSpPr>
        <p:spPr/>
        <p:txBody>
          <a:bodyPr/>
          <a:lstStyle/>
          <a:p>
            <a:fld id="{6A356F4F-A336-FB45-9ADD-EF72E4E7652B}" type="slidenum">
              <a:rPr lang="en-US" smtClean="0"/>
              <a:t>‹#›</a:t>
            </a:fld>
            <a:endParaRPr lang="en-US"/>
          </a:p>
        </p:txBody>
      </p:sp>
    </p:spTree>
    <p:extLst>
      <p:ext uri="{BB962C8B-B14F-4D97-AF65-F5344CB8AC3E}">
        <p14:creationId xmlns:p14="http://schemas.microsoft.com/office/powerpoint/2010/main" val="3071990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0BD1E-D2D7-9E40-9854-329887524D5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57CE496-2BCE-0045-8137-B16F3C36BE1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D126892-0460-5540-A0D9-EA4FABA7F45F}"/>
              </a:ext>
            </a:extLst>
          </p:cNvPr>
          <p:cNvSpPr>
            <a:spLocks noGrp="1"/>
          </p:cNvSpPr>
          <p:nvPr>
            <p:ph type="dt" sz="half" idx="10"/>
          </p:nvPr>
        </p:nvSpPr>
        <p:spPr/>
        <p:txBody>
          <a:bodyPr/>
          <a:lstStyle/>
          <a:p>
            <a:fld id="{0B87A420-255B-A448-8CC0-D864608D8F27}" type="datetimeFigureOut">
              <a:rPr lang="en-US" smtClean="0"/>
              <a:t>11/24/2021</a:t>
            </a:fld>
            <a:endParaRPr lang="en-US"/>
          </a:p>
        </p:txBody>
      </p:sp>
      <p:sp>
        <p:nvSpPr>
          <p:cNvPr id="5" name="Footer Placeholder 4">
            <a:extLst>
              <a:ext uri="{FF2B5EF4-FFF2-40B4-BE49-F238E27FC236}">
                <a16:creationId xmlns:a16="http://schemas.microsoft.com/office/drawing/2014/main" id="{B991654C-C83A-6345-BB05-E273B079AD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9D2FA-8DF2-C64C-A087-FEBA87782A4D}"/>
              </a:ext>
            </a:extLst>
          </p:cNvPr>
          <p:cNvSpPr>
            <a:spLocks noGrp="1"/>
          </p:cNvSpPr>
          <p:nvPr>
            <p:ph type="sldNum" sz="quarter" idx="12"/>
          </p:nvPr>
        </p:nvSpPr>
        <p:spPr/>
        <p:txBody>
          <a:bodyPr/>
          <a:lstStyle/>
          <a:p>
            <a:fld id="{6A356F4F-A336-FB45-9ADD-EF72E4E7652B}" type="slidenum">
              <a:rPr lang="en-US" smtClean="0"/>
              <a:t>‹#›</a:t>
            </a:fld>
            <a:endParaRPr lang="en-US"/>
          </a:p>
        </p:txBody>
      </p:sp>
    </p:spTree>
    <p:extLst>
      <p:ext uri="{BB962C8B-B14F-4D97-AF65-F5344CB8AC3E}">
        <p14:creationId xmlns:p14="http://schemas.microsoft.com/office/powerpoint/2010/main" val="2624332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B7D58-2348-C34C-BFA3-531E8453FEA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4FF5138-F414-7B48-B444-A8240F8B5E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5BA493F-5E1F-6847-B5C7-E046575B4DF1}"/>
              </a:ext>
            </a:extLst>
          </p:cNvPr>
          <p:cNvSpPr>
            <a:spLocks noGrp="1"/>
          </p:cNvSpPr>
          <p:nvPr>
            <p:ph type="dt" sz="half" idx="10"/>
          </p:nvPr>
        </p:nvSpPr>
        <p:spPr/>
        <p:txBody>
          <a:bodyPr/>
          <a:lstStyle/>
          <a:p>
            <a:fld id="{0B87A420-255B-A448-8CC0-D864608D8F27}" type="datetimeFigureOut">
              <a:rPr lang="en-US" smtClean="0"/>
              <a:t>11/24/2021</a:t>
            </a:fld>
            <a:endParaRPr lang="en-US"/>
          </a:p>
        </p:txBody>
      </p:sp>
      <p:sp>
        <p:nvSpPr>
          <p:cNvPr id="5" name="Footer Placeholder 4">
            <a:extLst>
              <a:ext uri="{FF2B5EF4-FFF2-40B4-BE49-F238E27FC236}">
                <a16:creationId xmlns:a16="http://schemas.microsoft.com/office/drawing/2014/main" id="{A0FE8AFC-2E55-4640-9003-2935D7F7DA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ECAC51-0930-ED4C-BD77-9851196A726D}"/>
              </a:ext>
            </a:extLst>
          </p:cNvPr>
          <p:cNvSpPr>
            <a:spLocks noGrp="1"/>
          </p:cNvSpPr>
          <p:nvPr>
            <p:ph type="sldNum" sz="quarter" idx="12"/>
          </p:nvPr>
        </p:nvSpPr>
        <p:spPr/>
        <p:txBody>
          <a:bodyPr/>
          <a:lstStyle/>
          <a:p>
            <a:fld id="{6A356F4F-A336-FB45-9ADD-EF72E4E7652B}" type="slidenum">
              <a:rPr lang="en-US" smtClean="0"/>
              <a:t>‹#›</a:t>
            </a:fld>
            <a:endParaRPr lang="en-US"/>
          </a:p>
        </p:txBody>
      </p:sp>
    </p:spTree>
    <p:extLst>
      <p:ext uri="{BB962C8B-B14F-4D97-AF65-F5344CB8AC3E}">
        <p14:creationId xmlns:p14="http://schemas.microsoft.com/office/powerpoint/2010/main" val="3973428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AD375-90C5-4D41-B3EA-8964EBA9845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8B087FB-8CD6-BD47-B0EA-7672ECF509F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7DBE04C-BE44-F148-87C5-D16B1A2EE24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938E182-3861-864E-A55D-6BBD7C484134}"/>
              </a:ext>
            </a:extLst>
          </p:cNvPr>
          <p:cNvSpPr>
            <a:spLocks noGrp="1"/>
          </p:cNvSpPr>
          <p:nvPr>
            <p:ph type="dt" sz="half" idx="10"/>
          </p:nvPr>
        </p:nvSpPr>
        <p:spPr/>
        <p:txBody>
          <a:bodyPr/>
          <a:lstStyle/>
          <a:p>
            <a:fld id="{0B87A420-255B-A448-8CC0-D864608D8F27}" type="datetimeFigureOut">
              <a:rPr lang="en-US" smtClean="0"/>
              <a:t>11/24/2021</a:t>
            </a:fld>
            <a:endParaRPr lang="en-US"/>
          </a:p>
        </p:txBody>
      </p:sp>
      <p:sp>
        <p:nvSpPr>
          <p:cNvPr id="6" name="Footer Placeholder 5">
            <a:extLst>
              <a:ext uri="{FF2B5EF4-FFF2-40B4-BE49-F238E27FC236}">
                <a16:creationId xmlns:a16="http://schemas.microsoft.com/office/drawing/2014/main" id="{29CE2CBC-85C8-A845-8ED0-56EA6C1A1B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A35788-F472-5949-977C-F9B42A35F007}"/>
              </a:ext>
            </a:extLst>
          </p:cNvPr>
          <p:cNvSpPr>
            <a:spLocks noGrp="1"/>
          </p:cNvSpPr>
          <p:nvPr>
            <p:ph type="sldNum" sz="quarter" idx="12"/>
          </p:nvPr>
        </p:nvSpPr>
        <p:spPr/>
        <p:txBody>
          <a:bodyPr/>
          <a:lstStyle/>
          <a:p>
            <a:fld id="{6A356F4F-A336-FB45-9ADD-EF72E4E7652B}" type="slidenum">
              <a:rPr lang="en-US" smtClean="0"/>
              <a:t>‹#›</a:t>
            </a:fld>
            <a:endParaRPr lang="en-US"/>
          </a:p>
        </p:txBody>
      </p:sp>
    </p:spTree>
    <p:extLst>
      <p:ext uri="{BB962C8B-B14F-4D97-AF65-F5344CB8AC3E}">
        <p14:creationId xmlns:p14="http://schemas.microsoft.com/office/powerpoint/2010/main" val="3113412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0D564-2D9A-784F-9466-E4A04441333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FE306A5-F423-9748-BB49-38964D7AB5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73E33EC-1CEB-B549-AA0D-14ACA9FEBDE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A108DB5-CF88-0047-83C8-3AF4115058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02FD8B9-2AA6-0648-9074-E93103BA6F2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B387514-F2A9-DB4C-A5BF-807F81DD0D4D}"/>
              </a:ext>
            </a:extLst>
          </p:cNvPr>
          <p:cNvSpPr>
            <a:spLocks noGrp="1"/>
          </p:cNvSpPr>
          <p:nvPr>
            <p:ph type="dt" sz="half" idx="10"/>
          </p:nvPr>
        </p:nvSpPr>
        <p:spPr/>
        <p:txBody>
          <a:bodyPr/>
          <a:lstStyle/>
          <a:p>
            <a:fld id="{0B87A420-255B-A448-8CC0-D864608D8F27}" type="datetimeFigureOut">
              <a:rPr lang="en-US" smtClean="0"/>
              <a:t>11/24/2021</a:t>
            </a:fld>
            <a:endParaRPr lang="en-US"/>
          </a:p>
        </p:txBody>
      </p:sp>
      <p:sp>
        <p:nvSpPr>
          <p:cNvPr id="8" name="Footer Placeholder 7">
            <a:extLst>
              <a:ext uri="{FF2B5EF4-FFF2-40B4-BE49-F238E27FC236}">
                <a16:creationId xmlns:a16="http://schemas.microsoft.com/office/drawing/2014/main" id="{FDAF7E70-F2ED-B342-A7F0-1B2983DEE0C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8C49F3-A90A-0C43-8578-2B24239766A1}"/>
              </a:ext>
            </a:extLst>
          </p:cNvPr>
          <p:cNvSpPr>
            <a:spLocks noGrp="1"/>
          </p:cNvSpPr>
          <p:nvPr>
            <p:ph type="sldNum" sz="quarter" idx="12"/>
          </p:nvPr>
        </p:nvSpPr>
        <p:spPr/>
        <p:txBody>
          <a:bodyPr/>
          <a:lstStyle/>
          <a:p>
            <a:fld id="{6A356F4F-A336-FB45-9ADD-EF72E4E7652B}" type="slidenum">
              <a:rPr lang="en-US" smtClean="0"/>
              <a:t>‹#›</a:t>
            </a:fld>
            <a:endParaRPr lang="en-US"/>
          </a:p>
        </p:txBody>
      </p:sp>
    </p:spTree>
    <p:extLst>
      <p:ext uri="{BB962C8B-B14F-4D97-AF65-F5344CB8AC3E}">
        <p14:creationId xmlns:p14="http://schemas.microsoft.com/office/powerpoint/2010/main" val="509808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2C832-1C8B-8D43-982D-D3154F078D9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8697AA2-0A2D-7C43-9D80-7C3B2B65BD2A}"/>
              </a:ext>
            </a:extLst>
          </p:cNvPr>
          <p:cNvSpPr>
            <a:spLocks noGrp="1"/>
          </p:cNvSpPr>
          <p:nvPr>
            <p:ph type="dt" sz="half" idx="10"/>
          </p:nvPr>
        </p:nvSpPr>
        <p:spPr/>
        <p:txBody>
          <a:bodyPr/>
          <a:lstStyle/>
          <a:p>
            <a:fld id="{0B87A420-255B-A448-8CC0-D864608D8F27}" type="datetimeFigureOut">
              <a:rPr lang="en-US" smtClean="0"/>
              <a:t>11/24/2021</a:t>
            </a:fld>
            <a:endParaRPr lang="en-US"/>
          </a:p>
        </p:txBody>
      </p:sp>
      <p:sp>
        <p:nvSpPr>
          <p:cNvPr id="4" name="Footer Placeholder 3">
            <a:extLst>
              <a:ext uri="{FF2B5EF4-FFF2-40B4-BE49-F238E27FC236}">
                <a16:creationId xmlns:a16="http://schemas.microsoft.com/office/drawing/2014/main" id="{9285ACF1-698E-FD4B-98F5-700A72D94BE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E6BCC7D-7A59-5841-B856-DE4FFF735FA7}"/>
              </a:ext>
            </a:extLst>
          </p:cNvPr>
          <p:cNvSpPr>
            <a:spLocks noGrp="1"/>
          </p:cNvSpPr>
          <p:nvPr>
            <p:ph type="sldNum" sz="quarter" idx="12"/>
          </p:nvPr>
        </p:nvSpPr>
        <p:spPr/>
        <p:txBody>
          <a:bodyPr/>
          <a:lstStyle/>
          <a:p>
            <a:fld id="{6A356F4F-A336-FB45-9ADD-EF72E4E7652B}" type="slidenum">
              <a:rPr lang="en-US" smtClean="0"/>
              <a:t>‹#›</a:t>
            </a:fld>
            <a:endParaRPr lang="en-US"/>
          </a:p>
        </p:txBody>
      </p:sp>
    </p:spTree>
    <p:extLst>
      <p:ext uri="{BB962C8B-B14F-4D97-AF65-F5344CB8AC3E}">
        <p14:creationId xmlns:p14="http://schemas.microsoft.com/office/powerpoint/2010/main" val="4265446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018BF1-9DE7-7242-B520-6DD9BA92E076}"/>
              </a:ext>
            </a:extLst>
          </p:cNvPr>
          <p:cNvSpPr>
            <a:spLocks noGrp="1"/>
          </p:cNvSpPr>
          <p:nvPr>
            <p:ph type="dt" sz="half" idx="10"/>
          </p:nvPr>
        </p:nvSpPr>
        <p:spPr/>
        <p:txBody>
          <a:bodyPr/>
          <a:lstStyle/>
          <a:p>
            <a:fld id="{0B87A420-255B-A448-8CC0-D864608D8F27}" type="datetimeFigureOut">
              <a:rPr lang="en-US" smtClean="0"/>
              <a:t>11/24/2021</a:t>
            </a:fld>
            <a:endParaRPr lang="en-US"/>
          </a:p>
        </p:txBody>
      </p:sp>
      <p:sp>
        <p:nvSpPr>
          <p:cNvPr id="3" name="Footer Placeholder 2">
            <a:extLst>
              <a:ext uri="{FF2B5EF4-FFF2-40B4-BE49-F238E27FC236}">
                <a16:creationId xmlns:a16="http://schemas.microsoft.com/office/drawing/2014/main" id="{19AE71C8-4D01-F84B-9034-795C9FBCA31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3233EF-DEB8-F748-A367-7B42CAA5E5BF}"/>
              </a:ext>
            </a:extLst>
          </p:cNvPr>
          <p:cNvSpPr>
            <a:spLocks noGrp="1"/>
          </p:cNvSpPr>
          <p:nvPr>
            <p:ph type="sldNum" sz="quarter" idx="12"/>
          </p:nvPr>
        </p:nvSpPr>
        <p:spPr/>
        <p:txBody>
          <a:bodyPr/>
          <a:lstStyle/>
          <a:p>
            <a:fld id="{6A356F4F-A336-FB45-9ADD-EF72E4E7652B}" type="slidenum">
              <a:rPr lang="en-US" smtClean="0"/>
              <a:t>‹#›</a:t>
            </a:fld>
            <a:endParaRPr lang="en-US"/>
          </a:p>
        </p:txBody>
      </p:sp>
    </p:spTree>
    <p:extLst>
      <p:ext uri="{BB962C8B-B14F-4D97-AF65-F5344CB8AC3E}">
        <p14:creationId xmlns:p14="http://schemas.microsoft.com/office/powerpoint/2010/main" val="2384640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8C35E-8255-6F49-8BE6-94F63F44C1B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4794309-57B7-EE44-8301-9B8966347D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E60B3FE-0894-A242-9770-96E5E261FD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A1E66A-6710-F747-83D3-8F667857C427}"/>
              </a:ext>
            </a:extLst>
          </p:cNvPr>
          <p:cNvSpPr>
            <a:spLocks noGrp="1"/>
          </p:cNvSpPr>
          <p:nvPr>
            <p:ph type="dt" sz="half" idx="10"/>
          </p:nvPr>
        </p:nvSpPr>
        <p:spPr/>
        <p:txBody>
          <a:bodyPr/>
          <a:lstStyle/>
          <a:p>
            <a:fld id="{0B87A420-255B-A448-8CC0-D864608D8F27}" type="datetimeFigureOut">
              <a:rPr lang="en-US" smtClean="0"/>
              <a:t>11/24/2021</a:t>
            </a:fld>
            <a:endParaRPr lang="en-US"/>
          </a:p>
        </p:txBody>
      </p:sp>
      <p:sp>
        <p:nvSpPr>
          <p:cNvPr id="6" name="Footer Placeholder 5">
            <a:extLst>
              <a:ext uri="{FF2B5EF4-FFF2-40B4-BE49-F238E27FC236}">
                <a16:creationId xmlns:a16="http://schemas.microsoft.com/office/drawing/2014/main" id="{5D11DEA5-F633-5B4A-BE44-010AC90788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95AD12-E19C-084B-987D-0FD12527A7CA}"/>
              </a:ext>
            </a:extLst>
          </p:cNvPr>
          <p:cNvSpPr>
            <a:spLocks noGrp="1"/>
          </p:cNvSpPr>
          <p:nvPr>
            <p:ph type="sldNum" sz="quarter" idx="12"/>
          </p:nvPr>
        </p:nvSpPr>
        <p:spPr/>
        <p:txBody>
          <a:bodyPr/>
          <a:lstStyle/>
          <a:p>
            <a:fld id="{6A356F4F-A336-FB45-9ADD-EF72E4E7652B}" type="slidenum">
              <a:rPr lang="en-US" smtClean="0"/>
              <a:t>‹#›</a:t>
            </a:fld>
            <a:endParaRPr lang="en-US"/>
          </a:p>
        </p:txBody>
      </p:sp>
    </p:spTree>
    <p:extLst>
      <p:ext uri="{BB962C8B-B14F-4D97-AF65-F5344CB8AC3E}">
        <p14:creationId xmlns:p14="http://schemas.microsoft.com/office/powerpoint/2010/main" val="1217803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499C2-00FB-F744-AB7C-A0BA279799E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0FCB37C-4CF2-7C4A-AEB2-E7F2DE3B59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4A79DB-C59F-CD43-8B6A-C66B64B707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8A2DC25-1D39-444B-82B4-D0FA3DAAC15B}"/>
              </a:ext>
            </a:extLst>
          </p:cNvPr>
          <p:cNvSpPr>
            <a:spLocks noGrp="1"/>
          </p:cNvSpPr>
          <p:nvPr>
            <p:ph type="dt" sz="half" idx="10"/>
          </p:nvPr>
        </p:nvSpPr>
        <p:spPr/>
        <p:txBody>
          <a:bodyPr/>
          <a:lstStyle/>
          <a:p>
            <a:fld id="{0B87A420-255B-A448-8CC0-D864608D8F27}" type="datetimeFigureOut">
              <a:rPr lang="en-US" smtClean="0"/>
              <a:t>11/24/2021</a:t>
            </a:fld>
            <a:endParaRPr lang="en-US"/>
          </a:p>
        </p:txBody>
      </p:sp>
      <p:sp>
        <p:nvSpPr>
          <p:cNvPr id="6" name="Footer Placeholder 5">
            <a:extLst>
              <a:ext uri="{FF2B5EF4-FFF2-40B4-BE49-F238E27FC236}">
                <a16:creationId xmlns:a16="http://schemas.microsoft.com/office/drawing/2014/main" id="{13543E3F-A48C-5A48-BD1E-ADC5D4799A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E716D0-4870-E64E-BD41-D2363F9E1A17}"/>
              </a:ext>
            </a:extLst>
          </p:cNvPr>
          <p:cNvSpPr>
            <a:spLocks noGrp="1"/>
          </p:cNvSpPr>
          <p:nvPr>
            <p:ph type="sldNum" sz="quarter" idx="12"/>
          </p:nvPr>
        </p:nvSpPr>
        <p:spPr/>
        <p:txBody>
          <a:bodyPr/>
          <a:lstStyle/>
          <a:p>
            <a:fld id="{6A356F4F-A336-FB45-9ADD-EF72E4E7652B}" type="slidenum">
              <a:rPr lang="en-US" smtClean="0"/>
              <a:t>‹#›</a:t>
            </a:fld>
            <a:endParaRPr lang="en-US"/>
          </a:p>
        </p:txBody>
      </p:sp>
    </p:spTree>
    <p:extLst>
      <p:ext uri="{BB962C8B-B14F-4D97-AF65-F5344CB8AC3E}">
        <p14:creationId xmlns:p14="http://schemas.microsoft.com/office/powerpoint/2010/main" val="726110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2C7D1B-F8FD-7741-9BCA-B5A360C021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0F5193C-9414-7B4D-96BC-B1EC572A24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AF1755A-3C0F-9C40-BB56-A0FB8A5C32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87A420-255B-A448-8CC0-D864608D8F27}" type="datetimeFigureOut">
              <a:rPr lang="en-US" smtClean="0"/>
              <a:t>11/24/2021</a:t>
            </a:fld>
            <a:endParaRPr lang="en-US"/>
          </a:p>
        </p:txBody>
      </p:sp>
      <p:sp>
        <p:nvSpPr>
          <p:cNvPr id="5" name="Footer Placeholder 4">
            <a:extLst>
              <a:ext uri="{FF2B5EF4-FFF2-40B4-BE49-F238E27FC236}">
                <a16:creationId xmlns:a16="http://schemas.microsoft.com/office/drawing/2014/main" id="{0C6900DC-26E6-984A-979C-6D0E0CEC65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F340E6-18E2-344E-8412-6907A600EB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356F4F-A336-FB45-9ADD-EF72E4E7652B}" type="slidenum">
              <a:rPr lang="en-US" smtClean="0"/>
              <a:t>‹#›</a:t>
            </a:fld>
            <a:endParaRPr lang="en-US"/>
          </a:p>
        </p:txBody>
      </p:sp>
    </p:spTree>
    <p:extLst>
      <p:ext uri="{BB962C8B-B14F-4D97-AF65-F5344CB8AC3E}">
        <p14:creationId xmlns:p14="http://schemas.microsoft.com/office/powerpoint/2010/main" val="82050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CA769C9-7735-D841-A5C2-DE2C1E0F8458}"/>
              </a:ext>
            </a:extLst>
          </p:cNvPr>
          <p:cNvSpPr txBox="1"/>
          <p:nvPr/>
        </p:nvSpPr>
        <p:spPr>
          <a:xfrm>
            <a:off x="4275117" y="2481943"/>
            <a:ext cx="3240695" cy="369332"/>
          </a:xfrm>
          <a:prstGeom prst="rect">
            <a:avLst/>
          </a:prstGeom>
          <a:noFill/>
        </p:spPr>
        <p:txBody>
          <a:bodyPr wrap="none" rtlCol="0">
            <a:spAutoFit/>
          </a:bodyPr>
          <a:lstStyle/>
          <a:p>
            <a:r>
              <a:rPr lang="en-US" b="1" dirty="0"/>
              <a:t>Supplementary Figures &amp; Tables</a:t>
            </a:r>
          </a:p>
        </p:txBody>
      </p:sp>
    </p:spTree>
    <p:extLst>
      <p:ext uri="{BB962C8B-B14F-4D97-AF65-F5344CB8AC3E}">
        <p14:creationId xmlns:p14="http://schemas.microsoft.com/office/powerpoint/2010/main" val="354831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2F4CEAC-46E8-4742-9F99-FDF73482587F}"/>
              </a:ext>
            </a:extLst>
          </p:cNvPr>
          <p:cNvSpPr txBox="1">
            <a:spLocks/>
          </p:cNvSpPr>
          <p:nvPr/>
        </p:nvSpPr>
        <p:spPr>
          <a:xfrm>
            <a:off x="3663322" y="789733"/>
            <a:ext cx="5427549" cy="68280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dirty="0"/>
              <a:t>Coefficient of each metabolite in the signature of BECO Cancer</a:t>
            </a:r>
          </a:p>
        </p:txBody>
      </p:sp>
      <p:sp>
        <p:nvSpPr>
          <p:cNvPr id="6" name="TextBox 5">
            <a:extLst>
              <a:ext uri="{FF2B5EF4-FFF2-40B4-BE49-F238E27FC236}">
                <a16:creationId xmlns:a16="http://schemas.microsoft.com/office/drawing/2014/main" id="{64F0DC08-893D-8B4C-9599-A7D0CC9AC4CA}"/>
              </a:ext>
            </a:extLst>
          </p:cNvPr>
          <p:cNvSpPr txBox="1"/>
          <p:nvPr/>
        </p:nvSpPr>
        <p:spPr>
          <a:xfrm>
            <a:off x="596811" y="605067"/>
            <a:ext cx="1052532" cy="369332"/>
          </a:xfrm>
          <a:prstGeom prst="rect">
            <a:avLst/>
          </a:prstGeom>
          <a:noFill/>
        </p:spPr>
        <p:txBody>
          <a:bodyPr wrap="none" rtlCol="0">
            <a:spAutoFit/>
          </a:bodyPr>
          <a:lstStyle/>
          <a:p>
            <a:r>
              <a:rPr lang="en-US" b="1" dirty="0"/>
              <a:t>Figure S1</a:t>
            </a:r>
          </a:p>
        </p:txBody>
      </p:sp>
      <p:pic>
        <p:nvPicPr>
          <p:cNvPr id="7" name="Picture 6">
            <a:extLst>
              <a:ext uri="{FF2B5EF4-FFF2-40B4-BE49-F238E27FC236}">
                <a16:creationId xmlns:a16="http://schemas.microsoft.com/office/drawing/2014/main" id="{EFEE3D10-2553-E547-9F0A-E2FFBA295805}"/>
              </a:ext>
            </a:extLst>
          </p:cNvPr>
          <p:cNvPicPr>
            <a:picLocks noChangeAspect="1"/>
          </p:cNvPicPr>
          <p:nvPr/>
        </p:nvPicPr>
        <p:blipFill>
          <a:blip r:embed="rId2"/>
          <a:stretch>
            <a:fillRect/>
          </a:stretch>
        </p:blipFill>
        <p:spPr>
          <a:xfrm>
            <a:off x="2915278" y="1899223"/>
            <a:ext cx="6286500" cy="4337685"/>
          </a:xfrm>
          <a:prstGeom prst="rect">
            <a:avLst/>
          </a:prstGeom>
        </p:spPr>
      </p:pic>
    </p:spTree>
    <p:extLst>
      <p:ext uri="{BB962C8B-B14F-4D97-AF65-F5344CB8AC3E}">
        <p14:creationId xmlns:p14="http://schemas.microsoft.com/office/powerpoint/2010/main" val="1298347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76ED5B3B-12D8-7D49-8DD0-186B5564F470}"/>
              </a:ext>
            </a:extLst>
          </p:cNvPr>
          <p:cNvSpPr txBox="1"/>
          <p:nvPr/>
        </p:nvSpPr>
        <p:spPr>
          <a:xfrm>
            <a:off x="596811" y="605067"/>
            <a:ext cx="1052532" cy="369332"/>
          </a:xfrm>
          <a:prstGeom prst="rect">
            <a:avLst/>
          </a:prstGeom>
          <a:noFill/>
        </p:spPr>
        <p:txBody>
          <a:bodyPr wrap="none" rtlCol="0">
            <a:spAutoFit/>
          </a:bodyPr>
          <a:lstStyle/>
          <a:p>
            <a:r>
              <a:rPr lang="en-US" b="1" dirty="0"/>
              <a:t>Figure S2</a:t>
            </a:r>
          </a:p>
        </p:txBody>
      </p:sp>
      <p:pic>
        <p:nvPicPr>
          <p:cNvPr id="22" name="Picture 2" descr="C:\Users\DELL\Downloads\Wtplt_b vs uco (1).png">
            <a:extLst>
              <a:ext uri="{FF2B5EF4-FFF2-40B4-BE49-F238E27FC236}">
                <a16:creationId xmlns:a16="http://schemas.microsoft.com/office/drawing/2014/main" id="{599F4CDF-D3F3-464C-9C1D-07EE0027AA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3226" y="1012743"/>
            <a:ext cx="3530428" cy="241144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DELL\Downloads\Wtplt_u vs bco (1).png">
            <a:extLst>
              <a:ext uri="{FF2B5EF4-FFF2-40B4-BE49-F238E27FC236}">
                <a16:creationId xmlns:a16="http://schemas.microsoft.com/office/drawing/2014/main" id="{1E545909-3E9F-B24B-A11B-4DE6DFA895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7547" y="986606"/>
            <a:ext cx="3530428" cy="241144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Users\DELL\Downloads\Wtplt_c vs buo (1).png">
            <a:extLst>
              <a:ext uri="{FF2B5EF4-FFF2-40B4-BE49-F238E27FC236}">
                <a16:creationId xmlns:a16="http://schemas.microsoft.com/office/drawing/2014/main" id="{60F62D24-D837-364D-8213-265A91DE83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9697" y="4141136"/>
            <a:ext cx="3530429" cy="241144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Users\DELL\Downloads\Wtplt_o vs buc (1).png">
            <a:extLst>
              <a:ext uri="{FF2B5EF4-FFF2-40B4-BE49-F238E27FC236}">
                <a16:creationId xmlns:a16="http://schemas.microsoft.com/office/drawing/2014/main" id="{47939CD0-1235-8A46-996E-EF1898D881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586" y="4165087"/>
            <a:ext cx="3469709" cy="2411447"/>
          </a:xfrm>
          <a:prstGeom prst="rect">
            <a:avLst/>
          </a:prstGeom>
          <a:noFill/>
          <a:extLst>
            <a:ext uri="{909E8E84-426E-40DD-AFC4-6F175D3DCCD1}">
              <a14:hiddenFill xmlns:a14="http://schemas.microsoft.com/office/drawing/2010/main">
                <a:solidFill>
                  <a:srgbClr val="FFFFFF"/>
                </a:solidFill>
              </a14:hiddenFill>
            </a:ext>
          </a:extLst>
        </p:spPr>
      </p:pic>
      <p:sp>
        <p:nvSpPr>
          <p:cNvPr id="26" name="Title 1">
            <a:extLst>
              <a:ext uri="{FF2B5EF4-FFF2-40B4-BE49-F238E27FC236}">
                <a16:creationId xmlns:a16="http://schemas.microsoft.com/office/drawing/2014/main" id="{66A21232-D093-7649-A488-5B82C565FDAE}"/>
              </a:ext>
            </a:extLst>
          </p:cNvPr>
          <p:cNvSpPr txBox="1">
            <a:spLocks/>
          </p:cNvSpPr>
          <p:nvPr/>
        </p:nvSpPr>
        <p:spPr>
          <a:xfrm>
            <a:off x="2918264" y="412519"/>
            <a:ext cx="3316004" cy="56650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t>Coefficient of each metabolite in the signature of Endometrial Cancer</a:t>
            </a:r>
          </a:p>
        </p:txBody>
      </p:sp>
      <p:sp>
        <p:nvSpPr>
          <p:cNvPr id="27" name="Title 1">
            <a:extLst>
              <a:ext uri="{FF2B5EF4-FFF2-40B4-BE49-F238E27FC236}">
                <a16:creationId xmlns:a16="http://schemas.microsoft.com/office/drawing/2014/main" id="{586D141F-326F-9946-A44E-A85DA2C21C26}"/>
              </a:ext>
            </a:extLst>
          </p:cNvPr>
          <p:cNvSpPr txBox="1">
            <a:spLocks/>
          </p:cNvSpPr>
          <p:nvPr/>
        </p:nvSpPr>
        <p:spPr>
          <a:xfrm>
            <a:off x="6889489" y="412519"/>
            <a:ext cx="3014549" cy="56650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t>Coefficient of each metabolite in the signature of Breast Cancer</a:t>
            </a:r>
          </a:p>
        </p:txBody>
      </p:sp>
      <p:sp>
        <p:nvSpPr>
          <p:cNvPr id="28" name="Title 1">
            <a:extLst>
              <a:ext uri="{FF2B5EF4-FFF2-40B4-BE49-F238E27FC236}">
                <a16:creationId xmlns:a16="http://schemas.microsoft.com/office/drawing/2014/main" id="{79642D68-3F52-4242-999C-6A3F8D197E4B}"/>
              </a:ext>
            </a:extLst>
          </p:cNvPr>
          <p:cNvSpPr txBox="1">
            <a:spLocks/>
          </p:cNvSpPr>
          <p:nvPr/>
        </p:nvSpPr>
        <p:spPr>
          <a:xfrm>
            <a:off x="3092739" y="3556000"/>
            <a:ext cx="3014549" cy="5715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t>Coefficient of each metabolite in the signature of Cervical Cancer</a:t>
            </a:r>
          </a:p>
        </p:txBody>
      </p:sp>
      <p:sp>
        <p:nvSpPr>
          <p:cNvPr id="29" name="Title 1">
            <a:extLst>
              <a:ext uri="{FF2B5EF4-FFF2-40B4-BE49-F238E27FC236}">
                <a16:creationId xmlns:a16="http://schemas.microsoft.com/office/drawing/2014/main" id="{209E341E-13FE-6546-8785-A1759154484A}"/>
              </a:ext>
            </a:extLst>
          </p:cNvPr>
          <p:cNvSpPr txBox="1">
            <a:spLocks/>
          </p:cNvSpPr>
          <p:nvPr/>
        </p:nvSpPr>
        <p:spPr>
          <a:xfrm>
            <a:off x="6905487" y="3568700"/>
            <a:ext cx="3014549" cy="56650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t>Coefficient of each metabolite in the signature of Ovarian Cancer</a:t>
            </a:r>
          </a:p>
        </p:txBody>
      </p:sp>
      <p:sp>
        <p:nvSpPr>
          <p:cNvPr id="30" name="TextBox 29">
            <a:extLst>
              <a:ext uri="{FF2B5EF4-FFF2-40B4-BE49-F238E27FC236}">
                <a16:creationId xmlns:a16="http://schemas.microsoft.com/office/drawing/2014/main" id="{4153D482-0D1B-134D-BBF4-632F5A6FC0CE}"/>
              </a:ext>
            </a:extLst>
          </p:cNvPr>
          <p:cNvSpPr txBox="1"/>
          <p:nvPr/>
        </p:nvSpPr>
        <p:spPr>
          <a:xfrm>
            <a:off x="2511567" y="412519"/>
            <a:ext cx="402674" cy="523220"/>
          </a:xfrm>
          <a:prstGeom prst="rect">
            <a:avLst/>
          </a:prstGeom>
          <a:noFill/>
        </p:spPr>
        <p:txBody>
          <a:bodyPr wrap="none" rtlCol="0">
            <a:spAutoFit/>
          </a:bodyPr>
          <a:lstStyle/>
          <a:p>
            <a:r>
              <a:rPr lang="en-US" sz="2800" b="1" dirty="0"/>
              <a:t>A</a:t>
            </a:r>
          </a:p>
        </p:txBody>
      </p:sp>
      <p:sp>
        <p:nvSpPr>
          <p:cNvPr id="31" name="TextBox 30">
            <a:extLst>
              <a:ext uri="{FF2B5EF4-FFF2-40B4-BE49-F238E27FC236}">
                <a16:creationId xmlns:a16="http://schemas.microsoft.com/office/drawing/2014/main" id="{7D853AA7-36EE-E746-8F4F-067A3C6A93BF}"/>
              </a:ext>
            </a:extLst>
          </p:cNvPr>
          <p:cNvSpPr txBox="1"/>
          <p:nvPr/>
        </p:nvSpPr>
        <p:spPr>
          <a:xfrm>
            <a:off x="6465119" y="400492"/>
            <a:ext cx="386644" cy="523220"/>
          </a:xfrm>
          <a:prstGeom prst="rect">
            <a:avLst/>
          </a:prstGeom>
          <a:noFill/>
        </p:spPr>
        <p:txBody>
          <a:bodyPr wrap="none" rtlCol="0">
            <a:spAutoFit/>
          </a:bodyPr>
          <a:lstStyle/>
          <a:p>
            <a:r>
              <a:rPr lang="en-US" sz="2800" b="1" dirty="0"/>
              <a:t>B</a:t>
            </a:r>
          </a:p>
        </p:txBody>
      </p:sp>
      <p:sp>
        <p:nvSpPr>
          <p:cNvPr id="32" name="TextBox 31">
            <a:extLst>
              <a:ext uri="{FF2B5EF4-FFF2-40B4-BE49-F238E27FC236}">
                <a16:creationId xmlns:a16="http://schemas.microsoft.com/office/drawing/2014/main" id="{8C9763BE-2C59-AB44-8B1D-F72C66922AA1}"/>
              </a:ext>
            </a:extLst>
          </p:cNvPr>
          <p:cNvSpPr txBox="1"/>
          <p:nvPr/>
        </p:nvSpPr>
        <p:spPr>
          <a:xfrm>
            <a:off x="2480649" y="3556000"/>
            <a:ext cx="375424" cy="523220"/>
          </a:xfrm>
          <a:prstGeom prst="rect">
            <a:avLst/>
          </a:prstGeom>
          <a:noFill/>
        </p:spPr>
        <p:txBody>
          <a:bodyPr wrap="none" rtlCol="0">
            <a:spAutoFit/>
          </a:bodyPr>
          <a:lstStyle/>
          <a:p>
            <a:r>
              <a:rPr lang="en-US" sz="2800" b="1" dirty="0"/>
              <a:t>C</a:t>
            </a:r>
          </a:p>
        </p:txBody>
      </p:sp>
      <p:sp>
        <p:nvSpPr>
          <p:cNvPr id="33" name="TextBox 32">
            <a:extLst>
              <a:ext uri="{FF2B5EF4-FFF2-40B4-BE49-F238E27FC236}">
                <a16:creationId xmlns:a16="http://schemas.microsoft.com/office/drawing/2014/main" id="{DCD0634D-7535-9F4A-947F-E4FE260C1DFD}"/>
              </a:ext>
            </a:extLst>
          </p:cNvPr>
          <p:cNvSpPr txBox="1"/>
          <p:nvPr/>
        </p:nvSpPr>
        <p:spPr>
          <a:xfrm>
            <a:off x="6469937" y="3528239"/>
            <a:ext cx="410690" cy="523220"/>
          </a:xfrm>
          <a:prstGeom prst="rect">
            <a:avLst/>
          </a:prstGeom>
          <a:noFill/>
        </p:spPr>
        <p:txBody>
          <a:bodyPr wrap="none" rtlCol="0">
            <a:spAutoFit/>
          </a:bodyPr>
          <a:lstStyle/>
          <a:p>
            <a:r>
              <a:rPr lang="en-US" sz="2800" b="1" dirty="0"/>
              <a:t>D</a:t>
            </a:r>
          </a:p>
        </p:txBody>
      </p:sp>
      <p:sp>
        <p:nvSpPr>
          <p:cNvPr id="34" name="Rectangle 33">
            <a:extLst>
              <a:ext uri="{FF2B5EF4-FFF2-40B4-BE49-F238E27FC236}">
                <a16:creationId xmlns:a16="http://schemas.microsoft.com/office/drawing/2014/main" id="{724A1440-30C9-914A-9CB2-43B9C8E5E13C}"/>
              </a:ext>
            </a:extLst>
          </p:cNvPr>
          <p:cNvSpPr/>
          <p:nvPr/>
        </p:nvSpPr>
        <p:spPr>
          <a:xfrm>
            <a:off x="2480649" y="177800"/>
            <a:ext cx="3805851" cy="65266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55536C78-C91A-5C41-9B32-51F3B5D9949A}"/>
              </a:ext>
            </a:extLst>
          </p:cNvPr>
          <p:cNvSpPr/>
          <p:nvPr/>
        </p:nvSpPr>
        <p:spPr>
          <a:xfrm>
            <a:off x="6286500" y="177800"/>
            <a:ext cx="3805851" cy="65266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34A11FF4-C6E4-B648-90C3-19F2B116CE42}"/>
              </a:ext>
            </a:extLst>
          </p:cNvPr>
          <p:cNvCxnSpPr>
            <a:stCxn id="34" idx="1"/>
            <a:endCxn id="35" idx="3"/>
          </p:cNvCxnSpPr>
          <p:nvPr/>
        </p:nvCxnSpPr>
        <p:spPr>
          <a:xfrm>
            <a:off x="2480649" y="3441137"/>
            <a:ext cx="761170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1456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772644D-7DAA-2049-8604-EEFFF6237E84}"/>
              </a:ext>
            </a:extLst>
          </p:cNvPr>
          <p:cNvGraphicFramePr>
            <a:graphicFrameLocks noGrp="1"/>
          </p:cNvGraphicFramePr>
          <p:nvPr>
            <p:extLst>
              <p:ext uri="{D42A27DB-BD31-4B8C-83A1-F6EECF244321}">
                <p14:modId xmlns:p14="http://schemas.microsoft.com/office/powerpoint/2010/main" val="1722400413"/>
              </p:ext>
            </p:extLst>
          </p:nvPr>
        </p:nvGraphicFramePr>
        <p:xfrm>
          <a:off x="2359115" y="637690"/>
          <a:ext cx="7055890" cy="5345317"/>
        </p:xfrm>
        <a:graphic>
          <a:graphicData uri="http://schemas.openxmlformats.org/drawingml/2006/table">
            <a:tbl>
              <a:tblPr/>
              <a:tblGrid>
                <a:gridCol w="1845386">
                  <a:extLst>
                    <a:ext uri="{9D8B030D-6E8A-4147-A177-3AD203B41FA5}">
                      <a16:colId xmlns:a16="http://schemas.microsoft.com/office/drawing/2014/main" val="20000"/>
                    </a:ext>
                  </a:extLst>
                </a:gridCol>
                <a:gridCol w="1302626">
                  <a:extLst>
                    <a:ext uri="{9D8B030D-6E8A-4147-A177-3AD203B41FA5}">
                      <a16:colId xmlns:a16="http://schemas.microsoft.com/office/drawing/2014/main" val="20001"/>
                    </a:ext>
                  </a:extLst>
                </a:gridCol>
                <a:gridCol w="1302626">
                  <a:extLst>
                    <a:ext uri="{9D8B030D-6E8A-4147-A177-3AD203B41FA5}">
                      <a16:colId xmlns:a16="http://schemas.microsoft.com/office/drawing/2014/main" val="20002"/>
                    </a:ext>
                  </a:extLst>
                </a:gridCol>
                <a:gridCol w="1302626">
                  <a:extLst>
                    <a:ext uri="{9D8B030D-6E8A-4147-A177-3AD203B41FA5}">
                      <a16:colId xmlns:a16="http://schemas.microsoft.com/office/drawing/2014/main" val="20003"/>
                    </a:ext>
                  </a:extLst>
                </a:gridCol>
                <a:gridCol w="1302626">
                  <a:extLst>
                    <a:ext uri="{9D8B030D-6E8A-4147-A177-3AD203B41FA5}">
                      <a16:colId xmlns:a16="http://schemas.microsoft.com/office/drawing/2014/main" val="20004"/>
                    </a:ext>
                  </a:extLst>
                </a:gridCol>
              </a:tblGrid>
              <a:tr h="242418">
                <a:tc>
                  <a:txBody>
                    <a:bodyPr/>
                    <a:lstStyle/>
                    <a:p>
                      <a:pPr algn="l" fontAlgn="b"/>
                      <a:r>
                        <a:rPr lang="en-IN"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gridSpan="4">
                  <a:txBody>
                    <a:bodyPr/>
                    <a:lstStyle/>
                    <a:p>
                      <a:pPr algn="ctr" fontAlgn="b"/>
                      <a:r>
                        <a:rPr lang="en-IN" sz="1100" b="0" i="0" u="none" strike="noStrike">
                          <a:solidFill>
                            <a:srgbClr val="000000"/>
                          </a:solidFill>
                          <a:effectLst/>
                          <a:latin typeface="Calibri" panose="020F0502020204030204" pitchFamily="34" charset="0"/>
                        </a:rPr>
                        <a:t> AI work flow</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0"/>
                  </a:ext>
                </a:extLst>
              </a:tr>
              <a:tr h="242418">
                <a:tc>
                  <a:txBody>
                    <a:bodyPr/>
                    <a:lstStyle/>
                    <a:p>
                      <a:pPr algn="l" fontAlgn="b"/>
                      <a:r>
                        <a:rPr lang="en-IN"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b"/>
                      <a:r>
                        <a:rPr lang="en-IN" sz="1100" b="0" i="0" u="none" strike="noStrike">
                          <a:solidFill>
                            <a:srgbClr val="000000"/>
                          </a:solidFill>
                          <a:effectLst/>
                          <a:latin typeface="Calibri" panose="020F0502020204030204" pitchFamily="34" charset="0"/>
                        </a:rPr>
                        <a:t>Training set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gridSpan="2">
                  <a:txBody>
                    <a:bodyPr/>
                    <a:lstStyle/>
                    <a:p>
                      <a:pPr algn="ctr" fontAlgn="b"/>
                      <a:r>
                        <a:rPr lang="en-IN" sz="1100" b="0" i="0" u="none" strike="noStrike">
                          <a:solidFill>
                            <a:srgbClr val="000000"/>
                          </a:solidFill>
                          <a:effectLst/>
                          <a:latin typeface="Calibri" panose="020F0502020204030204" pitchFamily="34" charset="0"/>
                        </a:rPr>
                        <a:t>Testing set</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extLst>
                  <a:ext uri="{0D108BD9-81ED-4DB2-BD59-A6C34878D82A}">
                    <a16:rowId xmlns:a16="http://schemas.microsoft.com/office/drawing/2014/main" val="10001"/>
                  </a:ext>
                </a:extLst>
              </a:tr>
              <a:tr h="727254">
                <a:tc>
                  <a:txBody>
                    <a:bodyPr/>
                    <a:lstStyle/>
                    <a:p>
                      <a:pPr algn="ctr" fontAlgn="b"/>
                      <a:r>
                        <a:rPr lang="en-IN" sz="1100" b="1" i="0" u="none" strike="noStrike">
                          <a:solidFill>
                            <a:srgbClr val="000000"/>
                          </a:solidFill>
                          <a:effectLst/>
                          <a:latin typeface="Calibri" panose="020F0502020204030204" pitchFamily="34" charset="0"/>
                        </a:rPr>
                        <a:t>Parameter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Normal control (n=126)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BECO (n=562)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Normal control (n=124)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BECO (n=557)</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42418">
                <a:tc>
                  <a:txBody>
                    <a:bodyPr/>
                    <a:lstStyle/>
                    <a:p>
                      <a:pPr algn="ctr" fontAlgn="b"/>
                      <a:r>
                        <a:rPr lang="en-IN" sz="1100" b="1" i="0" u="none" strike="noStrike">
                          <a:solidFill>
                            <a:srgbClr val="000000"/>
                          </a:solidFill>
                          <a:effectLst/>
                          <a:latin typeface="Calibri" panose="020F0502020204030204" pitchFamily="34" charset="0"/>
                        </a:rPr>
                        <a:t>Age (Years)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42418">
                <a:tc>
                  <a:txBody>
                    <a:bodyPr/>
                    <a:lstStyle/>
                    <a:p>
                      <a:pPr algn="ctr" fontAlgn="b"/>
                      <a:r>
                        <a:rPr lang="en-IN" sz="1100" b="0" i="0" u="none" strike="noStrike">
                          <a:solidFill>
                            <a:srgbClr val="000000"/>
                          </a:solidFill>
                          <a:effectLst/>
                          <a:latin typeface="Calibri" panose="020F0502020204030204" pitchFamily="34" charset="0"/>
                        </a:rPr>
                        <a:t>20-30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IN" sz="1100" b="0" i="0" u="none" strike="noStrike">
                          <a:solidFill>
                            <a:srgbClr val="000000"/>
                          </a:solidFill>
                          <a:effectLst/>
                          <a:latin typeface="Calibri" panose="020F0502020204030204" pitchFamily="34" charset="0"/>
                        </a:rPr>
                        <a:t>18</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16</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4"/>
                  </a:ext>
                </a:extLst>
              </a:tr>
              <a:tr h="242418">
                <a:tc>
                  <a:txBody>
                    <a:bodyPr/>
                    <a:lstStyle/>
                    <a:p>
                      <a:pPr algn="ctr" fontAlgn="b"/>
                      <a:r>
                        <a:rPr lang="en-IN" sz="1100" b="0" i="0" u="none" strike="noStrike">
                          <a:solidFill>
                            <a:srgbClr val="000000"/>
                          </a:solidFill>
                          <a:effectLst/>
                          <a:latin typeface="Calibri" panose="020F0502020204030204" pitchFamily="34" charset="0"/>
                        </a:rPr>
                        <a:t>31-40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88</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5"/>
                  </a:ext>
                </a:extLst>
              </a:tr>
              <a:tr h="242418">
                <a:tc>
                  <a:txBody>
                    <a:bodyPr/>
                    <a:lstStyle/>
                    <a:p>
                      <a:pPr algn="ctr" fontAlgn="b"/>
                      <a:r>
                        <a:rPr lang="en-IN" sz="1100" b="0" i="0" u="none" strike="noStrike">
                          <a:solidFill>
                            <a:srgbClr val="000000"/>
                          </a:solidFill>
                          <a:effectLst/>
                          <a:latin typeface="Calibri" panose="020F0502020204030204" pitchFamily="34" charset="0"/>
                        </a:rPr>
                        <a:t>41-50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136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139</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6"/>
                  </a:ext>
                </a:extLst>
              </a:tr>
              <a:tr h="242418">
                <a:tc>
                  <a:txBody>
                    <a:bodyPr/>
                    <a:lstStyle/>
                    <a:p>
                      <a:pPr algn="ctr" fontAlgn="b"/>
                      <a:r>
                        <a:rPr lang="en-IN" sz="1100" b="0" i="0" u="none" strike="noStrike">
                          <a:solidFill>
                            <a:srgbClr val="000000"/>
                          </a:solidFill>
                          <a:effectLst/>
                          <a:latin typeface="Calibri" panose="020F0502020204030204" pitchFamily="34" charset="0"/>
                        </a:rPr>
                        <a:t>51-60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206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182</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7"/>
                  </a:ext>
                </a:extLst>
              </a:tr>
              <a:tr h="242418">
                <a:tc>
                  <a:txBody>
                    <a:bodyPr/>
                    <a:lstStyle/>
                    <a:p>
                      <a:pPr algn="ctr" fontAlgn="b"/>
                      <a:r>
                        <a:rPr lang="en-IN" sz="1100" b="0" i="0" u="none" strike="noStrike">
                          <a:solidFill>
                            <a:srgbClr val="000000"/>
                          </a:solidFill>
                          <a:effectLst/>
                          <a:latin typeface="Calibri" panose="020F0502020204030204" pitchFamily="34" charset="0"/>
                        </a:rPr>
                        <a:t>61-70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104</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106</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8"/>
                  </a:ext>
                </a:extLst>
              </a:tr>
              <a:tr h="242418">
                <a:tc>
                  <a:txBody>
                    <a:bodyPr/>
                    <a:lstStyle/>
                    <a:p>
                      <a:pPr algn="ctr" fontAlgn="b"/>
                      <a:r>
                        <a:rPr lang="en-IN" sz="1100" b="0" i="0" u="none" strike="noStrike">
                          <a:solidFill>
                            <a:srgbClr val="000000"/>
                          </a:solidFill>
                          <a:effectLst/>
                          <a:latin typeface="Calibri" panose="020F0502020204030204" pitchFamily="34" charset="0"/>
                        </a:rPr>
                        <a:t>71-80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20</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9"/>
                  </a:ext>
                </a:extLst>
              </a:tr>
              <a:tr h="242418">
                <a:tc>
                  <a:txBody>
                    <a:bodyPr/>
                    <a:lstStyle/>
                    <a:p>
                      <a:pPr algn="ctr" fontAlgn="b"/>
                      <a:r>
                        <a:rPr lang="en-IN" sz="1100" b="0" i="0" u="none" strike="noStrike">
                          <a:solidFill>
                            <a:srgbClr val="000000"/>
                          </a:solidFill>
                          <a:effectLst/>
                          <a:latin typeface="Calibri" panose="020F0502020204030204" pitchFamily="34" charset="0"/>
                        </a:rPr>
                        <a:t>81-90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42418">
                <a:tc>
                  <a:txBody>
                    <a:bodyPr/>
                    <a:lstStyle/>
                    <a:p>
                      <a:pPr algn="ctr" fontAlgn="b"/>
                      <a:r>
                        <a:rPr lang="en-IN" sz="1100" b="1" i="0" u="none" strike="noStrike">
                          <a:solidFill>
                            <a:srgbClr val="000000"/>
                          </a:solidFill>
                          <a:effectLst/>
                          <a:latin typeface="Calibri" panose="020F0502020204030204" pitchFamily="34" charset="0"/>
                        </a:rPr>
                        <a:t>BMI (kg/m2)</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42418">
                <a:tc>
                  <a:txBody>
                    <a:bodyPr/>
                    <a:lstStyle/>
                    <a:p>
                      <a:pPr algn="ctr" fontAlgn="b"/>
                      <a:r>
                        <a:rPr lang="en-IN" sz="1100" b="0" i="0" u="none" strike="noStrike">
                          <a:solidFill>
                            <a:srgbClr val="000000"/>
                          </a:solidFill>
                          <a:effectLst/>
                          <a:latin typeface="Calibri" panose="020F0502020204030204" pitchFamily="34" charset="0"/>
                        </a:rPr>
                        <a:t>10 to 30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281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296</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12"/>
                  </a:ext>
                </a:extLst>
              </a:tr>
              <a:tr h="242418">
                <a:tc>
                  <a:txBody>
                    <a:bodyPr/>
                    <a:lstStyle/>
                    <a:p>
                      <a:pPr algn="ctr" fontAlgn="b"/>
                      <a:r>
                        <a:rPr lang="en-IN" sz="1100" b="0" i="0" u="none" strike="noStrike">
                          <a:solidFill>
                            <a:srgbClr val="000000"/>
                          </a:solidFill>
                          <a:effectLst/>
                          <a:latin typeface="Calibri" panose="020F0502020204030204" pitchFamily="34" charset="0"/>
                        </a:rPr>
                        <a:t>&gt;30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132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136</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42418">
                <a:tc>
                  <a:txBody>
                    <a:bodyPr/>
                    <a:lstStyle/>
                    <a:p>
                      <a:pPr algn="ctr" fontAlgn="b"/>
                      <a:r>
                        <a:rPr lang="en-IN" sz="1100" b="1" i="0" u="none" strike="noStrike">
                          <a:solidFill>
                            <a:srgbClr val="000000"/>
                          </a:solidFill>
                          <a:effectLst/>
                          <a:latin typeface="Calibri" panose="020F0502020204030204" pitchFamily="34" charset="0"/>
                        </a:rPr>
                        <a:t>Ethnicity</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42418">
                <a:tc>
                  <a:txBody>
                    <a:bodyPr/>
                    <a:lstStyle/>
                    <a:p>
                      <a:pPr algn="ctr" fontAlgn="ctr"/>
                      <a:r>
                        <a:rPr lang="en-IN" sz="1100" b="0" i="0" u="none" strike="noStrike">
                          <a:solidFill>
                            <a:srgbClr val="000000"/>
                          </a:solidFill>
                          <a:effectLst/>
                          <a:latin typeface="Calibri" panose="020F0502020204030204" pitchFamily="34" charset="0"/>
                        </a:rPr>
                        <a:t>white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546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83</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492</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15"/>
                  </a:ext>
                </a:extLst>
              </a:tr>
              <a:tr h="242418">
                <a:tc>
                  <a:txBody>
                    <a:bodyPr/>
                    <a:lstStyle/>
                    <a:p>
                      <a:pPr algn="ctr" fontAlgn="ctr"/>
                      <a:r>
                        <a:rPr lang="en-IN" sz="1100" b="0" i="0" u="none" strike="noStrike">
                          <a:solidFill>
                            <a:srgbClr val="000000"/>
                          </a:solidFill>
                          <a:effectLst/>
                          <a:latin typeface="Calibri" panose="020F0502020204030204" pitchFamily="34" charset="0"/>
                        </a:rPr>
                        <a:t>Non-white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65</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42418">
                <a:tc>
                  <a:txBody>
                    <a:bodyPr/>
                    <a:lstStyle/>
                    <a:p>
                      <a:pPr algn="ctr" fontAlgn="b"/>
                      <a:r>
                        <a:rPr lang="en-IN" sz="1100" b="1" i="0" u="none" strike="noStrike">
                          <a:solidFill>
                            <a:srgbClr val="000000"/>
                          </a:solidFill>
                          <a:effectLst/>
                          <a:latin typeface="Calibri" panose="020F0502020204030204" pitchFamily="34" charset="0"/>
                        </a:rPr>
                        <a:t>Cancer stage</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42418">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53</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18"/>
                  </a:ext>
                </a:extLst>
              </a:tr>
              <a:tr h="254539">
                <a:tc>
                  <a:txBody>
                    <a:bodyPr/>
                    <a:lstStyle/>
                    <a:p>
                      <a:pPr algn="ctr" fontAlgn="b"/>
                      <a:r>
                        <a:rPr lang="en-IN" sz="1100" b="0" i="0" u="none" strike="noStrike">
                          <a:solidFill>
                            <a:srgbClr val="000000"/>
                          </a:solidFill>
                          <a:effectLst/>
                          <a:latin typeface="Calibri" panose="020F0502020204030204" pitchFamily="34" charset="0"/>
                        </a:rPr>
                        <a:t>I</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489</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504</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bl>
          </a:graphicData>
        </a:graphic>
      </p:graphicFrame>
      <p:sp>
        <p:nvSpPr>
          <p:cNvPr id="5" name="TextBox 4">
            <a:extLst>
              <a:ext uri="{FF2B5EF4-FFF2-40B4-BE49-F238E27FC236}">
                <a16:creationId xmlns:a16="http://schemas.microsoft.com/office/drawing/2014/main" id="{03C304F3-EE20-3E41-B07A-C3F372E15020}"/>
              </a:ext>
            </a:extLst>
          </p:cNvPr>
          <p:cNvSpPr txBox="1"/>
          <p:nvPr/>
        </p:nvSpPr>
        <p:spPr>
          <a:xfrm>
            <a:off x="2257002" y="6096408"/>
            <a:ext cx="7388176" cy="569387"/>
          </a:xfrm>
          <a:prstGeom prst="rect">
            <a:avLst/>
          </a:prstGeom>
          <a:noFill/>
        </p:spPr>
        <p:txBody>
          <a:bodyPr wrap="none" rtlCol="0">
            <a:spAutoFit/>
          </a:bodyPr>
          <a:lstStyle/>
          <a:p>
            <a:pPr>
              <a:spcAft>
                <a:spcPts val="600"/>
              </a:spcAft>
            </a:pPr>
            <a:r>
              <a:rPr lang="en-US" sz="1400" b="1" dirty="0">
                <a:latin typeface="Times New Roman" panose="02020603050405020304" pitchFamily="18" charset="0"/>
                <a:cs typeface="Times New Roman" panose="02020603050405020304" pitchFamily="18" charset="0"/>
              </a:rPr>
              <a:t>Table S1. </a:t>
            </a:r>
            <a:r>
              <a:rPr lang="en-US" sz="1400" dirty="0">
                <a:latin typeface="Times New Roman" panose="02020603050405020304" pitchFamily="18" charset="0"/>
                <a:cs typeface="Times New Roman" panose="02020603050405020304" pitchFamily="18" charset="0"/>
              </a:rPr>
              <a:t>Distribution of the samples between the training and testing sets for AI model – 1</a:t>
            </a:r>
          </a:p>
          <a:p>
            <a:r>
              <a:rPr lang="en-US" sz="1200" dirty="0">
                <a:latin typeface="Times New Roman" panose="02020603050405020304" pitchFamily="18" charset="0"/>
                <a:cs typeface="Times New Roman" panose="02020603050405020304" pitchFamily="18" charset="0"/>
              </a:rPr>
              <a:t>Age, ethnicity, and cancer stage distribution of the individual cancer samples and the normal controls are given here.</a:t>
            </a:r>
          </a:p>
        </p:txBody>
      </p:sp>
    </p:spTree>
    <p:extLst>
      <p:ext uri="{BB962C8B-B14F-4D97-AF65-F5344CB8AC3E}">
        <p14:creationId xmlns:p14="http://schemas.microsoft.com/office/powerpoint/2010/main" val="3520201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0127132-9CE3-954C-9838-CE067D1E9EA1}"/>
              </a:ext>
            </a:extLst>
          </p:cNvPr>
          <p:cNvGraphicFramePr>
            <a:graphicFrameLocks noGrp="1"/>
          </p:cNvGraphicFramePr>
          <p:nvPr>
            <p:extLst>
              <p:ext uri="{D42A27DB-BD31-4B8C-83A1-F6EECF244321}">
                <p14:modId xmlns:p14="http://schemas.microsoft.com/office/powerpoint/2010/main" val="2840302176"/>
              </p:ext>
            </p:extLst>
          </p:nvPr>
        </p:nvGraphicFramePr>
        <p:xfrm>
          <a:off x="1569494" y="295290"/>
          <a:ext cx="9048461" cy="5473758"/>
        </p:xfrm>
        <a:graphic>
          <a:graphicData uri="http://schemas.openxmlformats.org/drawingml/2006/table">
            <a:tbl>
              <a:tblPr/>
              <a:tblGrid>
                <a:gridCol w="1229928">
                  <a:extLst>
                    <a:ext uri="{9D8B030D-6E8A-4147-A177-3AD203B41FA5}">
                      <a16:colId xmlns:a16="http://schemas.microsoft.com/office/drawing/2014/main" val="20000"/>
                    </a:ext>
                  </a:extLst>
                </a:gridCol>
                <a:gridCol w="1126399">
                  <a:extLst>
                    <a:ext uri="{9D8B030D-6E8A-4147-A177-3AD203B41FA5}">
                      <a16:colId xmlns:a16="http://schemas.microsoft.com/office/drawing/2014/main" val="20001"/>
                    </a:ext>
                  </a:extLst>
                </a:gridCol>
                <a:gridCol w="795105">
                  <a:extLst>
                    <a:ext uri="{9D8B030D-6E8A-4147-A177-3AD203B41FA5}">
                      <a16:colId xmlns:a16="http://schemas.microsoft.com/office/drawing/2014/main" val="20002"/>
                    </a:ext>
                  </a:extLst>
                </a:gridCol>
                <a:gridCol w="795105">
                  <a:extLst>
                    <a:ext uri="{9D8B030D-6E8A-4147-A177-3AD203B41FA5}">
                      <a16:colId xmlns:a16="http://schemas.microsoft.com/office/drawing/2014/main" val="20003"/>
                    </a:ext>
                  </a:extLst>
                </a:gridCol>
                <a:gridCol w="795105">
                  <a:extLst>
                    <a:ext uri="{9D8B030D-6E8A-4147-A177-3AD203B41FA5}">
                      <a16:colId xmlns:a16="http://schemas.microsoft.com/office/drawing/2014/main" val="20004"/>
                    </a:ext>
                  </a:extLst>
                </a:gridCol>
                <a:gridCol w="795105">
                  <a:extLst>
                    <a:ext uri="{9D8B030D-6E8A-4147-A177-3AD203B41FA5}">
                      <a16:colId xmlns:a16="http://schemas.microsoft.com/office/drawing/2014/main" val="20005"/>
                    </a:ext>
                  </a:extLst>
                </a:gridCol>
                <a:gridCol w="1126399">
                  <a:extLst>
                    <a:ext uri="{9D8B030D-6E8A-4147-A177-3AD203B41FA5}">
                      <a16:colId xmlns:a16="http://schemas.microsoft.com/office/drawing/2014/main" val="20006"/>
                    </a:ext>
                  </a:extLst>
                </a:gridCol>
                <a:gridCol w="795105">
                  <a:extLst>
                    <a:ext uri="{9D8B030D-6E8A-4147-A177-3AD203B41FA5}">
                      <a16:colId xmlns:a16="http://schemas.microsoft.com/office/drawing/2014/main" val="20007"/>
                    </a:ext>
                  </a:extLst>
                </a:gridCol>
                <a:gridCol w="795105">
                  <a:extLst>
                    <a:ext uri="{9D8B030D-6E8A-4147-A177-3AD203B41FA5}">
                      <a16:colId xmlns:a16="http://schemas.microsoft.com/office/drawing/2014/main" val="20008"/>
                    </a:ext>
                  </a:extLst>
                </a:gridCol>
                <a:gridCol w="795105">
                  <a:extLst>
                    <a:ext uri="{9D8B030D-6E8A-4147-A177-3AD203B41FA5}">
                      <a16:colId xmlns:a16="http://schemas.microsoft.com/office/drawing/2014/main" val="20009"/>
                    </a:ext>
                  </a:extLst>
                </a:gridCol>
              </a:tblGrid>
              <a:tr h="248243">
                <a:tc>
                  <a:txBody>
                    <a:bodyPr/>
                    <a:lstStyle/>
                    <a:p>
                      <a:pPr algn="l" fontAlgn="b"/>
                      <a:r>
                        <a:rPr lang="en-IN"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9">
                  <a:txBody>
                    <a:bodyPr/>
                    <a:lstStyle/>
                    <a:p>
                      <a:pPr algn="ctr" fontAlgn="b"/>
                      <a:r>
                        <a:rPr lang="en-IN" sz="1100" b="0" i="0" u="none" strike="noStrike">
                          <a:solidFill>
                            <a:srgbClr val="000000"/>
                          </a:solidFill>
                          <a:effectLst/>
                          <a:latin typeface="Calibri" panose="020F0502020204030204" pitchFamily="34" charset="0"/>
                        </a:rPr>
                        <a:t> AI work flow</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0"/>
                  </a:ext>
                </a:extLst>
              </a:tr>
              <a:tr h="248243">
                <a:tc>
                  <a:txBody>
                    <a:bodyPr/>
                    <a:lstStyle/>
                    <a:p>
                      <a:pPr algn="l" fontAlgn="b"/>
                      <a:r>
                        <a:rPr lang="en-IN"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4">
                  <a:txBody>
                    <a:bodyPr/>
                    <a:lstStyle/>
                    <a:p>
                      <a:pPr algn="ctr" fontAlgn="b"/>
                      <a:r>
                        <a:rPr lang="en-IN" sz="1100" b="0" i="0" u="none" strike="noStrike">
                          <a:solidFill>
                            <a:srgbClr val="000000"/>
                          </a:solidFill>
                          <a:effectLst/>
                          <a:latin typeface="Calibri" panose="020F0502020204030204" pitchFamily="34" charset="0"/>
                        </a:rPr>
                        <a:t>Training set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gridSpan="5">
                  <a:txBody>
                    <a:bodyPr/>
                    <a:lstStyle/>
                    <a:p>
                      <a:pPr algn="ctr" fontAlgn="b"/>
                      <a:r>
                        <a:rPr lang="en-IN" sz="1100" b="0" i="0" u="none" strike="noStrike">
                          <a:solidFill>
                            <a:srgbClr val="000000"/>
                          </a:solidFill>
                          <a:effectLst/>
                          <a:latin typeface="Calibri" panose="020F0502020204030204" pitchFamily="34" charset="0"/>
                        </a:rPr>
                        <a:t>Testing set</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1"/>
                  </a:ext>
                </a:extLst>
              </a:tr>
              <a:tr h="744729">
                <a:tc>
                  <a:txBody>
                    <a:bodyPr/>
                    <a:lstStyle/>
                    <a:p>
                      <a:pPr algn="ctr" fontAlgn="b"/>
                      <a:r>
                        <a:rPr lang="en-IN" sz="1100" b="1" i="0" u="none" strike="noStrike">
                          <a:solidFill>
                            <a:srgbClr val="000000"/>
                          </a:solidFill>
                          <a:effectLst/>
                          <a:latin typeface="Calibri" panose="020F0502020204030204" pitchFamily="34" charset="0"/>
                        </a:rPr>
                        <a:t>Parameter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Endometrial cancer (n=152)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Breast cancer (n=152)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Cervical cancer (n=127)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Ovarian cancer (n=131)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Normal control (n=124)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Endometrial cancer (n=152)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Breast cancer (n=151)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Cervical cancer (n=123)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Ovarian cancer (n=131)</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48243">
                <a:tc>
                  <a:txBody>
                    <a:bodyPr/>
                    <a:lstStyle/>
                    <a:p>
                      <a:pPr algn="ctr" fontAlgn="b"/>
                      <a:r>
                        <a:rPr lang="en-IN" sz="1100" b="1" i="0" u="none" strike="noStrike">
                          <a:solidFill>
                            <a:srgbClr val="000000"/>
                          </a:solidFill>
                          <a:effectLst/>
                          <a:latin typeface="Calibri" panose="020F0502020204030204" pitchFamily="34" charset="0"/>
                        </a:rPr>
                        <a:t>Age (Years)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IN"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IN" sz="1100" b="0" i="0" u="none" strike="noStrike">
                          <a:solidFill>
                            <a:srgbClr val="000000"/>
                          </a:solidFill>
                          <a:effectLst/>
                          <a:latin typeface="Calibri" panose="020F0502020204030204" pitchFamily="34" charset="0"/>
                        </a:rPr>
                        <a:t> </a:t>
                      </a:r>
                    </a:p>
                  </a:txBody>
                  <a:tcPr marL="9525" marR="9525" marT="9525"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3"/>
                  </a:ext>
                </a:extLst>
              </a:tr>
              <a:tr h="248243">
                <a:tc>
                  <a:txBody>
                    <a:bodyPr/>
                    <a:lstStyle/>
                    <a:p>
                      <a:pPr algn="ctr" fontAlgn="b"/>
                      <a:r>
                        <a:rPr lang="en-IN" sz="1100" b="0" i="0" u="none" strike="noStrike">
                          <a:solidFill>
                            <a:srgbClr val="000000"/>
                          </a:solidFill>
                          <a:effectLst/>
                          <a:latin typeface="Calibri" panose="020F0502020204030204" pitchFamily="34" charset="0"/>
                        </a:rPr>
                        <a:t>20-30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effectLst/>
                          <a:latin typeface="Calibri" panose="020F0502020204030204" pitchFamily="34" charset="0"/>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11</a:t>
                      </a:r>
                    </a:p>
                  </a:txBody>
                  <a:tcPr marL="9525" marR="9525" marT="9525" marB="0" anchor="b">
                    <a:lnL w="6350" cap="flat" cmpd="sng" algn="ctr">
                      <a:solidFill>
                        <a:srgbClr val="FFFFFF"/>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effectLst/>
                          <a:latin typeface="Calibri" panose="020F0502020204030204" pitchFamily="34" charset="0"/>
                        </a:rPr>
                        <a:t>4</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248243">
                <a:tc>
                  <a:txBody>
                    <a:bodyPr/>
                    <a:lstStyle/>
                    <a:p>
                      <a:pPr algn="ctr" fontAlgn="b"/>
                      <a:r>
                        <a:rPr lang="en-IN" sz="1100" b="0" i="0" u="none" strike="noStrike">
                          <a:solidFill>
                            <a:srgbClr val="000000"/>
                          </a:solidFill>
                          <a:effectLst/>
                          <a:latin typeface="Calibri" panose="020F0502020204030204" pitchFamily="34" charset="0"/>
                        </a:rPr>
                        <a:t>31-40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25</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33</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23</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20</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5"/>
                  </a:ext>
                </a:extLst>
              </a:tr>
              <a:tr h="248243">
                <a:tc>
                  <a:txBody>
                    <a:bodyPr/>
                    <a:lstStyle/>
                    <a:p>
                      <a:pPr algn="ctr" fontAlgn="b"/>
                      <a:r>
                        <a:rPr lang="en-IN" sz="1100" b="0" i="0" u="none" strike="noStrike">
                          <a:solidFill>
                            <a:srgbClr val="000000"/>
                          </a:solidFill>
                          <a:effectLst/>
                          <a:latin typeface="Calibri" panose="020F0502020204030204" pitchFamily="34" charset="0"/>
                        </a:rPr>
                        <a:t>41-50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39</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34</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25</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35</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38</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6"/>
                  </a:ext>
                </a:extLst>
              </a:tr>
              <a:tr h="248243">
                <a:tc>
                  <a:txBody>
                    <a:bodyPr/>
                    <a:lstStyle/>
                    <a:p>
                      <a:pPr algn="ctr" fontAlgn="b"/>
                      <a:r>
                        <a:rPr lang="en-IN" sz="1100" b="0" i="0" u="none" strike="noStrike">
                          <a:solidFill>
                            <a:srgbClr val="000000"/>
                          </a:solidFill>
                          <a:effectLst/>
                          <a:latin typeface="Calibri" panose="020F0502020204030204" pitchFamily="34" charset="0"/>
                        </a:rPr>
                        <a:t>51-60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27</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75</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36</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7"/>
                  </a:ext>
                </a:extLst>
              </a:tr>
              <a:tr h="248243">
                <a:tc>
                  <a:txBody>
                    <a:bodyPr/>
                    <a:lstStyle/>
                    <a:p>
                      <a:pPr algn="ctr" fontAlgn="b"/>
                      <a:r>
                        <a:rPr lang="en-IN" sz="1100" b="0" i="0" u="none" strike="noStrike">
                          <a:solidFill>
                            <a:srgbClr val="000000"/>
                          </a:solidFill>
                          <a:effectLst/>
                          <a:latin typeface="Calibri" panose="020F0502020204030204" pitchFamily="34" charset="0"/>
                        </a:rPr>
                        <a:t>61-70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33</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39</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27</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8"/>
                  </a:ext>
                </a:extLst>
              </a:tr>
              <a:tr h="248243">
                <a:tc>
                  <a:txBody>
                    <a:bodyPr/>
                    <a:lstStyle/>
                    <a:p>
                      <a:pPr algn="ctr" fontAlgn="b"/>
                      <a:r>
                        <a:rPr lang="en-IN" sz="1100" b="0" i="0" u="none" strike="noStrike">
                          <a:solidFill>
                            <a:srgbClr val="000000"/>
                          </a:solidFill>
                          <a:effectLst/>
                          <a:latin typeface="Calibri" panose="020F0502020204030204" pitchFamily="34" charset="0"/>
                        </a:rPr>
                        <a:t>71-80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9"/>
                  </a:ext>
                </a:extLst>
              </a:tr>
              <a:tr h="248243">
                <a:tc>
                  <a:txBody>
                    <a:bodyPr/>
                    <a:lstStyle/>
                    <a:p>
                      <a:pPr algn="ctr" fontAlgn="b"/>
                      <a:r>
                        <a:rPr lang="en-IN" sz="1100" b="0" i="0" u="none" strike="noStrike">
                          <a:solidFill>
                            <a:srgbClr val="000000"/>
                          </a:solidFill>
                          <a:effectLst/>
                          <a:latin typeface="Calibri" panose="020F0502020204030204" pitchFamily="34" charset="0"/>
                        </a:rPr>
                        <a:t>81-90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48243">
                <a:tc>
                  <a:txBody>
                    <a:bodyPr/>
                    <a:lstStyle/>
                    <a:p>
                      <a:pPr algn="ctr" fontAlgn="b"/>
                      <a:r>
                        <a:rPr lang="en-IN" sz="1100" b="1" i="0" u="none" strike="noStrike">
                          <a:solidFill>
                            <a:srgbClr val="000000"/>
                          </a:solidFill>
                          <a:effectLst/>
                          <a:latin typeface="Calibri" panose="020F0502020204030204" pitchFamily="34" charset="0"/>
                        </a:rPr>
                        <a:t>BMI (kg/m2)</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48243">
                <a:tc>
                  <a:txBody>
                    <a:bodyPr/>
                    <a:lstStyle/>
                    <a:p>
                      <a:pPr algn="ctr" fontAlgn="b"/>
                      <a:r>
                        <a:rPr lang="en-IN" sz="1100" b="0" i="0" u="none" strike="noStrike">
                          <a:solidFill>
                            <a:srgbClr val="000000"/>
                          </a:solidFill>
                          <a:effectLst/>
                          <a:latin typeface="Calibri" panose="020F0502020204030204" pitchFamily="34" charset="0"/>
                        </a:rPr>
                        <a:t>10 to 30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140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65</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130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51</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12"/>
                  </a:ext>
                </a:extLst>
              </a:tr>
              <a:tr h="248243">
                <a:tc>
                  <a:txBody>
                    <a:bodyPr/>
                    <a:lstStyle/>
                    <a:p>
                      <a:pPr algn="ctr" fontAlgn="b"/>
                      <a:r>
                        <a:rPr lang="en-IN" sz="1100" b="0" i="0" u="none" strike="noStrike">
                          <a:solidFill>
                            <a:srgbClr val="000000"/>
                          </a:solidFill>
                          <a:effectLst/>
                          <a:latin typeface="Calibri" panose="020F0502020204030204" pitchFamily="34" charset="0"/>
                        </a:rPr>
                        <a:t>&gt;30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17</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17</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33</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48243">
                <a:tc>
                  <a:txBody>
                    <a:bodyPr/>
                    <a:lstStyle/>
                    <a:p>
                      <a:pPr algn="ctr" fontAlgn="b"/>
                      <a:r>
                        <a:rPr lang="en-IN" sz="1100" b="1" i="0" u="none" strike="noStrike">
                          <a:solidFill>
                            <a:srgbClr val="000000"/>
                          </a:solidFill>
                          <a:effectLst/>
                          <a:latin typeface="Calibri" panose="020F0502020204030204" pitchFamily="34" charset="0"/>
                        </a:rPr>
                        <a:t>Ethnicity</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48243">
                <a:tc>
                  <a:txBody>
                    <a:bodyPr/>
                    <a:lstStyle/>
                    <a:p>
                      <a:pPr algn="ctr" fontAlgn="b"/>
                      <a:r>
                        <a:rPr lang="en-IN" sz="1100" b="0" i="0" u="none" strike="noStrike">
                          <a:solidFill>
                            <a:srgbClr val="000000"/>
                          </a:solidFill>
                          <a:effectLst/>
                          <a:latin typeface="Calibri" panose="020F0502020204030204" pitchFamily="34" charset="0"/>
                        </a:rPr>
                        <a:t>white</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152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117</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126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152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94</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116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130</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15"/>
                  </a:ext>
                </a:extLst>
              </a:tr>
              <a:tr h="248243">
                <a:tc>
                  <a:txBody>
                    <a:bodyPr/>
                    <a:lstStyle/>
                    <a:p>
                      <a:pPr algn="ctr" fontAlgn="b"/>
                      <a:r>
                        <a:rPr lang="en-IN" sz="1100" b="0" i="0" u="none" strike="noStrike">
                          <a:solidFill>
                            <a:srgbClr val="000000"/>
                          </a:solidFill>
                          <a:effectLst/>
                          <a:latin typeface="Calibri" panose="020F0502020204030204" pitchFamily="34" charset="0"/>
                        </a:rPr>
                        <a:t>Non-white</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57</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48243">
                <a:tc>
                  <a:txBody>
                    <a:bodyPr/>
                    <a:lstStyle/>
                    <a:p>
                      <a:pPr algn="ctr" fontAlgn="b"/>
                      <a:r>
                        <a:rPr lang="en-IN" sz="1100" b="1" i="0" u="none" strike="noStrike">
                          <a:solidFill>
                            <a:srgbClr val="000000"/>
                          </a:solidFill>
                          <a:effectLst/>
                          <a:latin typeface="Calibri" panose="020F0502020204030204" pitchFamily="34" charset="0"/>
                        </a:rPr>
                        <a:t>Cancer stage</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48243">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29</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18"/>
                  </a:ext>
                </a:extLst>
              </a:tr>
              <a:tr h="260655">
                <a:tc>
                  <a:txBody>
                    <a:bodyPr/>
                    <a:lstStyle/>
                    <a:p>
                      <a:pPr algn="ctr" fontAlgn="b"/>
                      <a:r>
                        <a:rPr lang="en-IN" sz="1100" b="0" i="0" u="none" strike="noStrike">
                          <a:solidFill>
                            <a:srgbClr val="000000"/>
                          </a:solidFill>
                          <a:effectLst/>
                          <a:latin typeface="Calibri" panose="020F0502020204030204" pitchFamily="34" charset="0"/>
                        </a:rPr>
                        <a:t>I</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131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121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152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136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94</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122</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bl>
          </a:graphicData>
        </a:graphic>
      </p:graphicFrame>
      <p:sp>
        <p:nvSpPr>
          <p:cNvPr id="5" name="TextBox 4">
            <a:extLst>
              <a:ext uri="{FF2B5EF4-FFF2-40B4-BE49-F238E27FC236}">
                <a16:creationId xmlns:a16="http://schemas.microsoft.com/office/drawing/2014/main" id="{9FE155F8-DE61-1C40-B47D-CB9AD496DA06}"/>
              </a:ext>
            </a:extLst>
          </p:cNvPr>
          <p:cNvSpPr txBox="1"/>
          <p:nvPr/>
        </p:nvSpPr>
        <p:spPr>
          <a:xfrm>
            <a:off x="1438445" y="5769048"/>
            <a:ext cx="9179510" cy="754053"/>
          </a:xfrm>
          <a:prstGeom prst="rect">
            <a:avLst/>
          </a:prstGeom>
          <a:noFill/>
        </p:spPr>
        <p:txBody>
          <a:bodyPr wrap="square" rtlCol="0">
            <a:spAutoFit/>
          </a:bodyPr>
          <a:lstStyle/>
          <a:p>
            <a:pPr>
              <a:spcAft>
                <a:spcPts val="600"/>
              </a:spcAft>
            </a:pPr>
            <a:r>
              <a:rPr lang="en-US" sz="1400" b="1" dirty="0">
                <a:latin typeface="Times New Roman" panose="02020603050405020304" pitchFamily="18" charset="0"/>
                <a:cs typeface="Times New Roman" panose="02020603050405020304" pitchFamily="18" charset="0"/>
              </a:rPr>
              <a:t>Table S2: </a:t>
            </a:r>
            <a:r>
              <a:rPr lang="en-US" sz="1400" dirty="0">
                <a:latin typeface="Times New Roman" panose="02020603050405020304" pitchFamily="18" charset="0"/>
                <a:cs typeface="Times New Roman" panose="02020603050405020304" pitchFamily="18" charset="0"/>
              </a:rPr>
              <a:t>Distribution of samples between training and test sets for AI model – 2</a:t>
            </a:r>
          </a:p>
          <a:p>
            <a:r>
              <a:rPr lang="en-US" sz="1200" dirty="0"/>
              <a:t>The division of sample numbers between training and test sets,  on the basis of age group, cancer stage, ethnicity, and BMI group for each of the individual cancers and the normal controls is shown here</a:t>
            </a:r>
          </a:p>
        </p:txBody>
      </p:sp>
    </p:spTree>
    <p:extLst>
      <p:ext uri="{BB962C8B-B14F-4D97-AF65-F5344CB8AC3E}">
        <p14:creationId xmlns:p14="http://schemas.microsoft.com/office/powerpoint/2010/main" val="3694860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E95E7F4-9E98-774A-A79D-4958AB23BF4A}"/>
              </a:ext>
            </a:extLst>
          </p:cNvPr>
          <p:cNvGraphicFramePr>
            <a:graphicFrameLocks noGrp="1"/>
          </p:cNvGraphicFramePr>
          <p:nvPr>
            <p:extLst>
              <p:ext uri="{D42A27DB-BD31-4B8C-83A1-F6EECF244321}">
                <p14:modId xmlns:p14="http://schemas.microsoft.com/office/powerpoint/2010/main" val="3634849715"/>
              </p:ext>
            </p:extLst>
          </p:nvPr>
        </p:nvGraphicFramePr>
        <p:xfrm>
          <a:off x="1553498" y="727121"/>
          <a:ext cx="9762202" cy="4928746"/>
        </p:xfrm>
        <a:graphic>
          <a:graphicData uri="http://schemas.openxmlformats.org/drawingml/2006/table">
            <a:tbl>
              <a:tblPr>
                <a:tableStyleId>{5C22544A-7EE6-4342-B048-85BDC9FD1C3A}</a:tableStyleId>
              </a:tblPr>
              <a:tblGrid>
                <a:gridCol w="574999">
                  <a:extLst>
                    <a:ext uri="{9D8B030D-6E8A-4147-A177-3AD203B41FA5}">
                      <a16:colId xmlns:a16="http://schemas.microsoft.com/office/drawing/2014/main" val="1861347109"/>
                    </a:ext>
                  </a:extLst>
                </a:gridCol>
                <a:gridCol w="3265883">
                  <a:extLst>
                    <a:ext uri="{9D8B030D-6E8A-4147-A177-3AD203B41FA5}">
                      <a16:colId xmlns:a16="http://schemas.microsoft.com/office/drawing/2014/main" val="636944443"/>
                    </a:ext>
                  </a:extLst>
                </a:gridCol>
                <a:gridCol w="5921320">
                  <a:extLst>
                    <a:ext uri="{9D8B030D-6E8A-4147-A177-3AD203B41FA5}">
                      <a16:colId xmlns:a16="http://schemas.microsoft.com/office/drawing/2014/main" val="3866195950"/>
                    </a:ext>
                  </a:extLst>
                </a:gridCol>
              </a:tblGrid>
              <a:tr h="193326">
                <a:tc>
                  <a:txBody>
                    <a:bodyPr/>
                    <a:lstStyle/>
                    <a:p>
                      <a:r>
                        <a:rPr lang="en-IN" sz="1200" b="1">
                          <a:effectLst/>
                          <a:latin typeface="Times New Roman" panose="02020603050405020304" pitchFamily="18" charset="0"/>
                          <a:cs typeface="Times New Roman" panose="02020603050405020304" pitchFamily="18" charset="0"/>
                        </a:rPr>
                        <a:t>S.No.</a:t>
                      </a:r>
                      <a:endParaRPr lang="en-IN"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IN" sz="1200" b="1" dirty="0">
                          <a:effectLst/>
                          <a:latin typeface="Times New Roman" panose="02020603050405020304" pitchFamily="18" charset="0"/>
                          <a:cs typeface="Times New Roman" panose="02020603050405020304" pitchFamily="18" charset="0"/>
                        </a:rPr>
                        <a:t>Metabolite Name</a:t>
                      </a:r>
                      <a:endParaRPr lang="en-IN"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US" sz="1200" b="1" dirty="0">
                          <a:effectLst/>
                          <a:latin typeface="Times New Roman" panose="02020603050405020304" pitchFamily="18" charset="0"/>
                          <a:cs typeface="Times New Roman" panose="02020603050405020304" pitchFamily="18" charset="0"/>
                        </a:rPr>
                        <a:t>Involvement in Cancer</a:t>
                      </a:r>
                      <a:endParaRPr lang="en-IN"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extLst>
                  <a:ext uri="{0D108BD9-81ED-4DB2-BD59-A6C34878D82A}">
                    <a16:rowId xmlns:a16="http://schemas.microsoft.com/office/drawing/2014/main" val="870955128"/>
                  </a:ext>
                </a:extLst>
              </a:tr>
              <a:tr h="459951">
                <a:tc>
                  <a:txBody>
                    <a:bodyPr/>
                    <a:lstStyle/>
                    <a:p>
                      <a:r>
                        <a:rPr lang="en-IN" sz="1200">
                          <a:effectLst/>
                          <a:latin typeface="Times New Roman" panose="02020603050405020304" pitchFamily="18" charset="0"/>
                          <a:cs typeface="Times New Roman" panose="02020603050405020304" pitchFamily="18" charset="0"/>
                        </a:rPr>
                        <a:t>1</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IN" sz="1200">
                          <a:effectLst/>
                          <a:latin typeface="Times New Roman" panose="02020603050405020304" pitchFamily="18" charset="0"/>
                          <a:cs typeface="Times New Roman" panose="02020603050405020304" pitchFamily="18" charset="0"/>
                        </a:rPr>
                        <a:t>2-(Asparaginylamino)-4-carboxybutanoate</a:t>
                      </a:r>
                    </a:p>
                    <a:p>
                      <a:pPr marL="304800"/>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IN" sz="1200" dirty="0">
                          <a:effectLst/>
                          <a:latin typeface="Times New Roman" panose="02020603050405020304" pitchFamily="18" charset="0"/>
                          <a:cs typeface="Times New Roman" panose="02020603050405020304" pitchFamily="18" charset="0"/>
                        </a:rPr>
                        <a:t>A metabolite of asparagine that influences availability of asparagine. Asparagine availability is known to govern metastasis in breast cancer [1].</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extLst>
                  <a:ext uri="{0D108BD9-81ED-4DB2-BD59-A6C34878D82A}">
                    <a16:rowId xmlns:a16="http://schemas.microsoft.com/office/drawing/2014/main" val="400947527"/>
                  </a:ext>
                </a:extLst>
              </a:tr>
              <a:tr h="400637">
                <a:tc>
                  <a:txBody>
                    <a:bodyPr/>
                    <a:lstStyle/>
                    <a:p>
                      <a:r>
                        <a:rPr lang="en-IN" sz="1200">
                          <a:effectLst/>
                          <a:latin typeface="Times New Roman" panose="02020603050405020304" pitchFamily="18" charset="0"/>
                          <a:cs typeface="Times New Roman" panose="02020603050405020304" pitchFamily="18" charset="0"/>
                        </a:rPr>
                        <a:t>2</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IN" sz="1200">
                          <a:effectLst/>
                          <a:latin typeface="Times New Roman" panose="02020603050405020304" pitchFamily="18" charset="0"/>
                          <a:cs typeface="Times New Roman" panose="02020603050405020304" pitchFamily="18" charset="0"/>
                        </a:rPr>
                        <a:t>epsilon-(gamma-Glutamyl)-lysine</a:t>
                      </a:r>
                    </a:p>
                    <a:p>
                      <a:pPr marL="304800"/>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IN" sz="1200">
                          <a:effectLst/>
                          <a:latin typeface="Times New Roman" panose="02020603050405020304" pitchFamily="18" charset="0"/>
                          <a:cs typeface="Times New Roman" panose="02020603050405020304" pitchFamily="18" charset="0"/>
                        </a:rPr>
                        <a:t>Differential expression levels of this metabolite have been detected in benign versus malignant human breast lesions [2].</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extLst>
                  <a:ext uri="{0D108BD9-81ED-4DB2-BD59-A6C34878D82A}">
                    <a16:rowId xmlns:a16="http://schemas.microsoft.com/office/drawing/2014/main" val="2397114253"/>
                  </a:ext>
                </a:extLst>
              </a:tr>
              <a:tr h="667728">
                <a:tc>
                  <a:txBody>
                    <a:bodyPr/>
                    <a:lstStyle/>
                    <a:p>
                      <a:r>
                        <a:rPr lang="en-IN" sz="1200">
                          <a:effectLst/>
                          <a:latin typeface="Times New Roman" panose="02020603050405020304" pitchFamily="18" charset="0"/>
                          <a:cs typeface="Times New Roman" panose="02020603050405020304" pitchFamily="18" charset="0"/>
                        </a:rPr>
                        <a:t>3</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IN" sz="1200">
                          <a:effectLst/>
                          <a:latin typeface="Times New Roman" panose="02020603050405020304" pitchFamily="18" charset="0"/>
                          <a:cs typeface="Times New Roman" panose="02020603050405020304" pitchFamily="18" charset="0"/>
                        </a:rPr>
                        <a:t>3',5',3-Triiodothyronine</a:t>
                      </a:r>
                    </a:p>
                    <a:p>
                      <a:pPr marL="304800"/>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IN" sz="1200">
                          <a:effectLst/>
                          <a:latin typeface="Times New Roman" panose="02020603050405020304" pitchFamily="18" charset="0"/>
                          <a:cs typeface="Times New Roman" panose="02020603050405020304" pitchFamily="18" charset="0"/>
                        </a:rPr>
                        <a:t>The T3 thyroid hormone exerts an effect on cancer proliferation, apoptosis, invasiveness, and angiogenesis. In this context, T3 was also shown to promote proliferation and cell migration in breast cancer [3].</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extLst>
                  <a:ext uri="{0D108BD9-81ED-4DB2-BD59-A6C34878D82A}">
                    <a16:rowId xmlns:a16="http://schemas.microsoft.com/office/drawing/2014/main" val="508491074"/>
                  </a:ext>
                </a:extLst>
              </a:tr>
              <a:tr h="467281">
                <a:tc>
                  <a:txBody>
                    <a:bodyPr/>
                    <a:lstStyle/>
                    <a:p>
                      <a:r>
                        <a:rPr lang="en-US" sz="1200">
                          <a:effectLst/>
                          <a:latin typeface="Times New Roman" panose="02020603050405020304" pitchFamily="18" charset="0"/>
                          <a:cs typeface="Times New Roman" panose="02020603050405020304" pitchFamily="18" charset="0"/>
                        </a:rPr>
                        <a:t>4</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IN" sz="1200">
                          <a:effectLst/>
                          <a:latin typeface="Times New Roman" panose="02020603050405020304" pitchFamily="18" charset="0"/>
                          <a:cs typeface="Times New Roman" panose="02020603050405020304" pitchFamily="18" charset="0"/>
                        </a:rPr>
                        <a:t>24-Hydroxycalcitriol</a:t>
                      </a:r>
                    </a:p>
                    <a:p>
                      <a:pPr marL="304800"/>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US" sz="1200">
                          <a:effectLst/>
                          <a:latin typeface="Times New Roman" panose="02020603050405020304" pitchFamily="18" charset="0"/>
                          <a:cs typeface="Times New Roman" panose="02020603050405020304" pitchFamily="18" charset="0"/>
                        </a:rPr>
                        <a:t>A product of hydroxylation of 1, 25-dihydroxyvitamin D3. Calcitriol has been closely linked with a reduced risk for cancer, including breast cancer [4].</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extLst>
                  <a:ext uri="{0D108BD9-81ED-4DB2-BD59-A6C34878D82A}">
                    <a16:rowId xmlns:a16="http://schemas.microsoft.com/office/drawing/2014/main" val="3362372926"/>
                  </a:ext>
                </a:extLst>
              </a:tr>
              <a:tr h="405435">
                <a:tc>
                  <a:txBody>
                    <a:bodyPr/>
                    <a:lstStyle/>
                    <a:p>
                      <a:r>
                        <a:rPr lang="en-IN" sz="1200">
                          <a:effectLst/>
                          <a:latin typeface="Times New Roman" panose="02020603050405020304" pitchFamily="18" charset="0"/>
                          <a:cs typeface="Times New Roman" panose="02020603050405020304" pitchFamily="18" charset="0"/>
                        </a:rPr>
                        <a:t>5</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IN" sz="1200">
                          <a:effectLst/>
                          <a:latin typeface="Times New Roman" panose="02020603050405020304" pitchFamily="18" charset="0"/>
                          <a:cs typeface="Times New Roman" panose="02020603050405020304" pitchFamily="18" charset="0"/>
                        </a:rPr>
                        <a:t>Thromboxane B2</a:t>
                      </a:r>
                    </a:p>
                    <a:p>
                      <a:pPr marL="304800"/>
                      <a:r>
                        <a:rPr lang="en-US"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US" sz="1200">
                          <a:effectLst/>
                          <a:latin typeface="Times New Roman" panose="02020603050405020304" pitchFamily="18" charset="0"/>
                          <a:cs typeface="Times New Roman" panose="02020603050405020304" pitchFamily="18" charset="0"/>
                        </a:rPr>
                        <a:t>The thromboxane pathway plays a critical pathophysiological role in breast cancer, and may be associated with axillary lymph node metastasis [5].</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extLst>
                  <a:ext uri="{0D108BD9-81ED-4DB2-BD59-A6C34878D82A}">
                    <a16:rowId xmlns:a16="http://schemas.microsoft.com/office/drawing/2014/main" val="3172176757"/>
                  </a:ext>
                </a:extLst>
              </a:tr>
              <a:tr h="400637">
                <a:tc>
                  <a:txBody>
                    <a:bodyPr/>
                    <a:lstStyle/>
                    <a:p>
                      <a:r>
                        <a:rPr lang="en-IN" sz="1200">
                          <a:effectLst/>
                          <a:latin typeface="Times New Roman" panose="02020603050405020304" pitchFamily="18" charset="0"/>
                          <a:cs typeface="Times New Roman" panose="02020603050405020304" pitchFamily="18" charset="0"/>
                        </a:rPr>
                        <a:t>6</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IN" sz="1200">
                          <a:effectLst/>
                          <a:latin typeface="Times New Roman" panose="02020603050405020304" pitchFamily="18" charset="0"/>
                          <a:cs typeface="Times New Roman" panose="02020603050405020304" pitchFamily="18" charset="0"/>
                        </a:rPr>
                        <a:t>Testosterone glucuronide</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US" sz="1200">
                          <a:effectLst/>
                          <a:latin typeface="Times New Roman" panose="02020603050405020304" pitchFamily="18" charset="0"/>
                          <a:cs typeface="Times New Roman" panose="02020603050405020304" pitchFamily="18" charset="0"/>
                        </a:rPr>
                        <a:t>Significantly higher levels of this metabolite have been detected in the urine of women with breasts cancer [6].</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extLst>
                  <a:ext uri="{0D108BD9-81ED-4DB2-BD59-A6C34878D82A}">
                    <a16:rowId xmlns:a16="http://schemas.microsoft.com/office/drawing/2014/main" val="2707010612"/>
                  </a:ext>
                </a:extLst>
              </a:tr>
              <a:tr h="400637">
                <a:tc>
                  <a:txBody>
                    <a:bodyPr/>
                    <a:lstStyle/>
                    <a:p>
                      <a:r>
                        <a:rPr lang="en-US" sz="1200">
                          <a:effectLst/>
                          <a:latin typeface="Times New Roman" panose="02020603050405020304" pitchFamily="18" charset="0"/>
                          <a:cs typeface="Times New Roman" panose="02020603050405020304" pitchFamily="18" charset="0"/>
                        </a:rPr>
                        <a:t>7</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IN" sz="1200">
                          <a:effectLst/>
                          <a:latin typeface="Times New Roman" panose="02020603050405020304" pitchFamily="18" charset="0"/>
                          <a:cs typeface="Times New Roman" panose="02020603050405020304" pitchFamily="18" charset="0"/>
                        </a:rPr>
                        <a:t>Ceramide (d18:1/9Z-18:1)</a:t>
                      </a:r>
                    </a:p>
                    <a:p>
                      <a:pPr marL="304800"/>
                      <a:r>
                        <a:rPr lang="en-US"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US" sz="1200">
                          <a:effectLst/>
                          <a:latin typeface="Times New Roman" panose="02020603050405020304" pitchFamily="18" charset="0"/>
                          <a:cs typeface="Times New Roman" panose="02020603050405020304" pitchFamily="18" charset="0"/>
                        </a:rPr>
                        <a:t>Ceramides, including the C18 species, have been shown to be elevated in human breast cancer, with a significant association with aggressive phenotype [7].</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extLst>
                  <a:ext uri="{0D108BD9-81ED-4DB2-BD59-A6C34878D82A}">
                    <a16:rowId xmlns:a16="http://schemas.microsoft.com/office/drawing/2014/main" val="4114663073"/>
                  </a:ext>
                </a:extLst>
              </a:tr>
              <a:tr h="667728">
                <a:tc>
                  <a:txBody>
                    <a:bodyPr/>
                    <a:lstStyle/>
                    <a:p>
                      <a:r>
                        <a:rPr lang="en-US" sz="1200">
                          <a:effectLst/>
                          <a:latin typeface="Times New Roman" panose="02020603050405020304" pitchFamily="18" charset="0"/>
                          <a:cs typeface="Times New Roman" panose="02020603050405020304" pitchFamily="18" charset="0"/>
                        </a:rPr>
                        <a:t>8</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IN" sz="1200">
                          <a:effectLst/>
                          <a:latin typeface="Times New Roman" panose="02020603050405020304" pitchFamily="18" charset="0"/>
                          <a:cs typeface="Times New Roman" panose="02020603050405020304" pitchFamily="18" charset="0"/>
                        </a:rPr>
                        <a:t>Spermidine</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US" sz="1200">
                          <a:effectLst/>
                          <a:latin typeface="Times New Roman" panose="02020603050405020304" pitchFamily="18" charset="0"/>
                          <a:cs typeface="Times New Roman" panose="02020603050405020304" pitchFamily="18" charset="0"/>
                        </a:rPr>
                        <a:t>Studies have shown that levels of polyamines, including spermidine, in breast cancer are a biological marker for tumor aggressiveness, and can be used as a prognostic indicator of early tumor recurrence [8].</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extLst>
                  <a:ext uri="{0D108BD9-81ED-4DB2-BD59-A6C34878D82A}">
                    <a16:rowId xmlns:a16="http://schemas.microsoft.com/office/drawing/2014/main" val="4078953874"/>
                  </a:ext>
                </a:extLst>
              </a:tr>
              <a:tr h="432922">
                <a:tc>
                  <a:txBody>
                    <a:bodyPr/>
                    <a:lstStyle/>
                    <a:p>
                      <a:r>
                        <a:rPr lang="en-US" sz="1200">
                          <a:effectLst/>
                          <a:latin typeface="Times New Roman" panose="02020603050405020304" pitchFamily="18" charset="0"/>
                          <a:cs typeface="Times New Roman" panose="02020603050405020304" pitchFamily="18" charset="0"/>
                        </a:rPr>
                        <a:t>9</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IN" sz="1200">
                          <a:effectLst/>
                          <a:latin typeface="Times New Roman" panose="02020603050405020304" pitchFamily="18" charset="0"/>
                          <a:cs typeface="Times New Roman" panose="02020603050405020304" pitchFamily="18" charset="0"/>
                        </a:rPr>
                        <a:t>Endomorphin 2</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US" sz="1200">
                          <a:effectLst/>
                          <a:latin typeface="Times New Roman" panose="02020603050405020304" pitchFamily="18" charset="0"/>
                          <a:cs typeface="Times New Roman" panose="02020603050405020304" pitchFamily="18" charset="0"/>
                        </a:rPr>
                        <a:t>This metabolite is an endogenous opioid peptide that has been found in primary human breast carcinomas but not in normal human breast tissue [9].</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extLst>
                  <a:ext uri="{0D108BD9-81ED-4DB2-BD59-A6C34878D82A}">
                    <a16:rowId xmlns:a16="http://schemas.microsoft.com/office/drawing/2014/main" val="30383560"/>
                  </a:ext>
                </a:extLst>
              </a:tr>
              <a:tr h="432464">
                <a:tc>
                  <a:txBody>
                    <a:bodyPr/>
                    <a:lstStyle/>
                    <a:p>
                      <a:r>
                        <a:rPr lang="en-US" sz="1200">
                          <a:effectLst/>
                          <a:latin typeface="Times New Roman" panose="02020603050405020304" pitchFamily="18" charset="0"/>
                          <a:cs typeface="Times New Roman" panose="02020603050405020304" pitchFamily="18" charset="0"/>
                        </a:rPr>
                        <a:t>10</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IN" sz="1200">
                          <a:effectLst/>
                          <a:latin typeface="Times New Roman" panose="02020603050405020304" pitchFamily="18" charset="0"/>
                          <a:cs typeface="Times New Roman" panose="02020603050405020304" pitchFamily="18" charset="0"/>
                        </a:rPr>
                        <a:t>Deoxycholic acid</a:t>
                      </a:r>
                    </a:p>
                    <a:p>
                      <a:r>
                        <a:rPr lang="en-US"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tc>
                  <a:txBody>
                    <a:bodyPr/>
                    <a:lstStyle/>
                    <a:p>
                      <a:r>
                        <a:rPr lang="en-US" sz="1200" dirty="0">
                          <a:effectLst/>
                          <a:latin typeface="Times New Roman" panose="02020603050405020304" pitchFamily="18" charset="0"/>
                          <a:cs typeface="Times New Roman" panose="02020603050405020304" pitchFamily="18" charset="0"/>
                        </a:rPr>
                        <a:t>Plasma levels of deoxycholic acid are elevated in women with breast cancer, and may be involved in the etiology of the disease [10].</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70" marR="45170" marT="0" marB="0"/>
                </a:tc>
                <a:extLst>
                  <a:ext uri="{0D108BD9-81ED-4DB2-BD59-A6C34878D82A}">
                    <a16:rowId xmlns:a16="http://schemas.microsoft.com/office/drawing/2014/main" val="3423310273"/>
                  </a:ext>
                </a:extLst>
              </a:tr>
            </a:tbl>
          </a:graphicData>
        </a:graphic>
      </p:graphicFrame>
      <p:sp>
        <p:nvSpPr>
          <p:cNvPr id="6" name="TextBox 5">
            <a:extLst>
              <a:ext uri="{FF2B5EF4-FFF2-40B4-BE49-F238E27FC236}">
                <a16:creationId xmlns:a16="http://schemas.microsoft.com/office/drawing/2014/main" id="{9142CD77-69E0-0B43-BF1B-03059C1F2ECD}"/>
              </a:ext>
            </a:extLst>
          </p:cNvPr>
          <p:cNvSpPr txBox="1"/>
          <p:nvPr/>
        </p:nvSpPr>
        <p:spPr>
          <a:xfrm>
            <a:off x="1532979" y="5756743"/>
            <a:ext cx="9830221" cy="307777"/>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Table S4: </a:t>
            </a:r>
            <a:r>
              <a:rPr lang="en-US" sz="1400" dirty="0">
                <a:latin typeface="Times New Roman" panose="02020603050405020304" pitchFamily="18" charset="0"/>
                <a:cs typeface="Times New Roman" panose="02020603050405020304" pitchFamily="18" charset="0"/>
              </a:rPr>
              <a:t>Select metabolites involved in the signature for distinguishing breast cancer from the other women-specific cancers</a:t>
            </a:r>
          </a:p>
        </p:txBody>
      </p:sp>
    </p:spTree>
    <p:extLst>
      <p:ext uri="{BB962C8B-B14F-4D97-AF65-F5344CB8AC3E}">
        <p14:creationId xmlns:p14="http://schemas.microsoft.com/office/powerpoint/2010/main" val="2425780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A859674-1612-F44A-8638-EE08595437DC}"/>
              </a:ext>
            </a:extLst>
          </p:cNvPr>
          <p:cNvGraphicFramePr>
            <a:graphicFrameLocks noGrp="1"/>
          </p:cNvGraphicFramePr>
          <p:nvPr>
            <p:extLst>
              <p:ext uri="{D42A27DB-BD31-4B8C-83A1-F6EECF244321}">
                <p14:modId xmlns:p14="http://schemas.microsoft.com/office/powerpoint/2010/main" val="1112573738"/>
              </p:ext>
            </p:extLst>
          </p:nvPr>
        </p:nvGraphicFramePr>
        <p:xfrm>
          <a:off x="1560528" y="586894"/>
          <a:ext cx="9070944" cy="5338576"/>
        </p:xfrm>
        <a:graphic>
          <a:graphicData uri="http://schemas.openxmlformats.org/drawingml/2006/table">
            <a:tbl>
              <a:tblPr>
                <a:tableStyleId>{5C22544A-7EE6-4342-B048-85BDC9FD1C3A}</a:tableStyleId>
              </a:tblPr>
              <a:tblGrid>
                <a:gridCol w="469865">
                  <a:extLst>
                    <a:ext uri="{9D8B030D-6E8A-4147-A177-3AD203B41FA5}">
                      <a16:colId xmlns:a16="http://schemas.microsoft.com/office/drawing/2014/main" val="2111380726"/>
                    </a:ext>
                  </a:extLst>
                </a:gridCol>
                <a:gridCol w="1593906">
                  <a:extLst>
                    <a:ext uri="{9D8B030D-6E8A-4147-A177-3AD203B41FA5}">
                      <a16:colId xmlns:a16="http://schemas.microsoft.com/office/drawing/2014/main" val="4160294568"/>
                    </a:ext>
                  </a:extLst>
                </a:gridCol>
                <a:gridCol w="7007173">
                  <a:extLst>
                    <a:ext uri="{9D8B030D-6E8A-4147-A177-3AD203B41FA5}">
                      <a16:colId xmlns:a16="http://schemas.microsoft.com/office/drawing/2014/main" val="786529190"/>
                    </a:ext>
                  </a:extLst>
                </a:gridCol>
              </a:tblGrid>
              <a:tr h="0">
                <a:tc>
                  <a:txBody>
                    <a:bodyPr/>
                    <a:lstStyle/>
                    <a:p>
                      <a:r>
                        <a:rPr lang="en-IN" sz="1200" b="0">
                          <a:effectLst/>
                          <a:latin typeface="Times New Roman" panose="02020603050405020304" pitchFamily="18" charset="0"/>
                          <a:cs typeface="Times New Roman" panose="02020603050405020304" pitchFamily="18" charset="0"/>
                        </a:rPr>
                        <a:t>S.No.</a:t>
                      </a:r>
                      <a:endParaRPr lang="en-IN"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IN" sz="1200" b="0">
                          <a:effectLst/>
                          <a:latin typeface="Times New Roman" panose="02020603050405020304" pitchFamily="18" charset="0"/>
                          <a:cs typeface="Times New Roman" panose="02020603050405020304" pitchFamily="18" charset="0"/>
                        </a:rPr>
                        <a:t>Metabolite Name</a:t>
                      </a:r>
                      <a:endParaRPr lang="en-IN"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US" sz="1200" b="0" dirty="0">
                          <a:effectLst/>
                          <a:latin typeface="Times New Roman" panose="02020603050405020304" pitchFamily="18" charset="0"/>
                          <a:cs typeface="Times New Roman" panose="02020603050405020304" pitchFamily="18" charset="0"/>
                        </a:rPr>
                        <a:t>Involvement in Cancer</a:t>
                      </a:r>
                      <a:endParaRPr lang="en-IN"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extLst>
                  <a:ext uri="{0D108BD9-81ED-4DB2-BD59-A6C34878D82A}">
                    <a16:rowId xmlns:a16="http://schemas.microsoft.com/office/drawing/2014/main" val="874464985"/>
                  </a:ext>
                </a:extLst>
              </a:tr>
              <a:tr h="650865">
                <a:tc>
                  <a:txBody>
                    <a:bodyPr/>
                    <a:lstStyle/>
                    <a:p>
                      <a:r>
                        <a:rPr lang="en-US" sz="1200">
                          <a:effectLst/>
                          <a:latin typeface="Times New Roman" panose="02020603050405020304" pitchFamily="18" charset="0"/>
                          <a:cs typeface="Times New Roman" panose="02020603050405020304" pitchFamily="18" charset="0"/>
                        </a:rPr>
                        <a:t>1</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US" sz="1200">
                          <a:effectLst/>
                          <a:latin typeface="Times New Roman" panose="02020603050405020304" pitchFamily="18" charset="0"/>
                          <a:cs typeface="Times New Roman" panose="02020603050405020304" pitchFamily="18" charset="0"/>
                        </a:rPr>
                        <a:t>Leukotriene F4</a:t>
                      </a:r>
                      <a:endParaRPr lang="en-IN" sz="1200">
                        <a:effectLst/>
                        <a:latin typeface="Times New Roman" panose="02020603050405020304" pitchFamily="18" charset="0"/>
                        <a:cs typeface="Times New Roman" panose="02020603050405020304" pitchFamily="18" charset="0"/>
                      </a:endParaRPr>
                    </a:p>
                    <a:p>
                      <a:pPr marL="295275"/>
                      <a:r>
                        <a:rPr lang="en-US"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IN" sz="1200">
                          <a:effectLst/>
                          <a:latin typeface="Times New Roman" panose="02020603050405020304" pitchFamily="18" charset="0"/>
                          <a:cs typeface="Times New Roman" panose="02020603050405020304" pitchFamily="18" charset="0"/>
                        </a:rPr>
                        <a:t>Leukotriene F4 is a biologically active eicosanoid lipid mediator that originates from oxidative metabolism of arachidonic acid. Leukotrienes play intricate roles in promoting tumor growth and metastasis through shaping the tumor microenvironment [1].</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extLst>
                  <a:ext uri="{0D108BD9-81ED-4DB2-BD59-A6C34878D82A}">
                    <a16:rowId xmlns:a16="http://schemas.microsoft.com/office/drawing/2014/main" val="1489216661"/>
                  </a:ext>
                </a:extLst>
              </a:tr>
              <a:tr h="413571">
                <a:tc>
                  <a:txBody>
                    <a:bodyPr/>
                    <a:lstStyle/>
                    <a:p>
                      <a:r>
                        <a:rPr lang="en-IN" sz="1200">
                          <a:effectLst/>
                          <a:latin typeface="Times New Roman" panose="02020603050405020304" pitchFamily="18" charset="0"/>
                          <a:cs typeface="Times New Roman" panose="02020603050405020304" pitchFamily="18" charset="0"/>
                        </a:rPr>
                        <a:t>2</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IN" sz="1200">
                          <a:effectLst/>
                          <a:latin typeface="Times New Roman" panose="02020603050405020304" pitchFamily="18" charset="0"/>
                          <a:cs typeface="Times New Roman" panose="02020603050405020304" pitchFamily="18" charset="0"/>
                        </a:rPr>
                        <a:t>FAD</a:t>
                      </a:r>
                    </a:p>
                    <a:p>
                      <a:pPr marL="295275"/>
                      <a:r>
                        <a:rPr lang="en-US"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IN" sz="1200" dirty="0">
                          <a:effectLst/>
                          <a:latin typeface="Times New Roman" panose="02020603050405020304" pitchFamily="18" charset="0"/>
                          <a:cs typeface="Times New Roman" panose="02020603050405020304" pitchFamily="18" charset="0"/>
                        </a:rPr>
                        <a:t>Flavin adenine dinucleotide is a coenzyme involved in regulating metabolism and changes in its levels have been shown to be associated with cancer [2]</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extLst>
                  <a:ext uri="{0D108BD9-81ED-4DB2-BD59-A6C34878D82A}">
                    <a16:rowId xmlns:a16="http://schemas.microsoft.com/office/drawing/2014/main" val="585121945"/>
                  </a:ext>
                </a:extLst>
              </a:tr>
              <a:tr h="390519">
                <a:tc>
                  <a:txBody>
                    <a:bodyPr/>
                    <a:lstStyle/>
                    <a:p>
                      <a:r>
                        <a:rPr lang="en-IN" sz="1200">
                          <a:effectLst/>
                          <a:latin typeface="Times New Roman" panose="02020603050405020304" pitchFamily="18" charset="0"/>
                          <a:cs typeface="Times New Roman" panose="02020603050405020304" pitchFamily="18" charset="0"/>
                        </a:rPr>
                        <a:t>3</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IN" sz="1200">
                          <a:effectLst/>
                          <a:latin typeface="Times New Roman" panose="02020603050405020304" pitchFamily="18" charset="0"/>
                          <a:cs typeface="Times New Roman" panose="02020603050405020304" pitchFamily="18" charset="0"/>
                        </a:rPr>
                        <a:t>N-Nonanoylglycine</a:t>
                      </a:r>
                    </a:p>
                    <a:p>
                      <a:pPr marL="295275"/>
                      <a:r>
                        <a:rPr lang="en-US"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US" sz="1200">
                          <a:effectLst/>
                          <a:latin typeface="Times New Roman" panose="02020603050405020304" pitchFamily="18" charset="0"/>
                          <a:cs typeface="Times New Roman" panose="02020603050405020304" pitchFamily="18" charset="0"/>
                        </a:rPr>
                        <a:t>Products of N-linked glycosylation have been found to differentiate cancerous endometrium from normal [3].</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extLst>
                  <a:ext uri="{0D108BD9-81ED-4DB2-BD59-A6C34878D82A}">
                    <a16:rowId xmlns:a16="http://schemas.microsoft.com/office/drawing/2014/main" val="4034655148"/>
                  </a:ext>
                </a:extLst>
              </a:tr>
              <a:tr h="390519">
                <a:tc>
                  <a:txBody>
                    <a:bodyPr/>
                    <a:lstStyle/>
                    <a:p>
                      <a:r>
                        <a:rPr lang="en-US" sz="1200">
                          <a:effectLst/>
                          <a:latin typeface="Times New Roman" panose="02020603050405020304" pitchFamily="18" charset="0"/>
                          <a:cs typeface="Times New Roman" panose="02020603050405020304" pitchFamily="18" charset="0"/>
                        </a:rPr>
                        <a:t>4</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IN" sz="1200">
                          <a:effectLst/>
                          <a:latin typeface="Times New Roman" panose="02020603050405020304" pitchFamily="18" charset="0"/>
                          <a:cs typeface="Times New Roman" panose="02020603050405020304" pitchFamily="18" charset="0"/>
                        </a:rPr>
                        <a:t>24-Hydroxycalcitriol</a:t>
                      </a:r>
                    </a:p>
                    <a:p>
                      <a:pPr marL="295275"/>
                      <a:r>
                        <a:rPr lang="en-US"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US" sz="1200">
                          <a:effectLst/>
                          <a:latin typeface="Times New Roman" panose="02020603050405020304" pitchFamily="18" charset="0"/>
                          <a:cs typeface="Times New Roman" panose="02020603050405020304" pitchFamily="18" charset="0"/>
                        </a:rPr>
                        <a:t>A product of hydroxylation of 1, 25-dihydroxyvitamin D3. Calcitriol has been closely linked with a reduced risk for many cancers [4].</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extLst>
                  <a:ext uri="{0D108BD9-81ED-4DB2-BD59-A6C34878D82A}">
                    <a16:rowId xmlns:a16="http://schemas.microsoft.com/office/drawing/2014/main" val="4247939872"/>
                  </a:ext>
                </a:extLst>
              </a:tr>
              <a:tr h="520693">
                <a:tc>
                  <a:txBody>
                    <a:bodyPr/>
                    <a:lstStyle/>
                    <a:p>
                      <a:r>
                        <a:rPr lang="en-IN" sz="1200">
                          <a:effectLst/>
                          <a:latin typeface="Times New Roman" panose="02020603050405020304" pitchFamily="18" charset="0"/>
                          <a:cs typeface="Times New Roman" panose="02020603050405020304" pitchFamily="18" charset="0"/>
                        </a:rPr>
                        <a:t>5</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IN" sz="1200">
                          <a:effectLst/>
                          <a:latin typeface="Times New Roman" panose="02020603050405020304" pitchFamily="18" charset="0"/>
                          <a:cs typeface="Times New Roman" panose="02020603050405020304" pitchFamily="18" charset="0"/>
                        </a:rPr>
                        <a:t>Serotonin</a:t>
                      </a:r>
                    </a:p>
                    <a:p>
                      <a:pPr marL="295275"/>
                      <a:r>
                        <a:rPr lang="en-US"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US" sz="1200">
                          <a:effectLst/>
                          <a:latin typeface="Times New Roman" panose="02020603050405020304" pitchFamily="18" charset="0"/>
                          <a:cs typeface="Times New Roman" panose="02020603050405020304" pitchFamily="18" charset="0"/>
                        </a:rPr>
                        <a:t>Serotonin has emerged as a growth factor for human tumor cells of different origin. It has also been implicated in cancer cell migration, metastatic dissemination, and tumor angiogenesis [5].</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extLst>
                  <a:ext uri="{0D108BD9-81ED-4DB2-BD59-A6C34878D82A}">
                    <a16:rowId xmlns:a16="http://schemas.microsoft.com/office/drawing/2014/main" val="3976777416"/>
                  </a:ext>
                </a:extLst>
              </a:tr>
              <a:tr h="650865">
                <a:tc>
                  <a:txBody>
                    <a:bodyPr/>
                    <a:lstStyle/>
                    <a:p>
                      <a:r>
                        <a:rPr lang="en-US" sz="1200">
                          <a:effectLst/>
                          <a:latin typeface="Times New Roman" panose="02020603050405020304" pitchFamily="18" charset="0"/>
                          <a:cs typeface="Times New Roman" panose="02020603050405020304" pitchFamily="18" charset="0"/>
                        </a:rPr>
                        <a:t>6</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US" sz="1200">
                          <a:effectLst/>
                          <a:latin typeface="Times New Roman" panose="02020603050405020304" pitchFamily="18" charset="0"/>
                          <a:cs typeface="Times New Roman" panose="02020603050405020304" pitchFamily="18" charset="0"/>
                        </a:rPr>
                        <a:t>MIPC</a:t>
                      </a:r>
                      <a:endParaRPr lang="en-IN" sz="1200">
                        <a:effectLst/>
                        <a:latin typeface="Times New Roman" panose="02020603050405020304" pitchFamily="18" charset="0"/>
                        <a:cs typeface="Times New Roman" panose="02020603050405020304" pitchFamily="18" charset="0"/>
                      </a:endParaRPr>
                    </a:p>
                    <a:p>
                      <a:pPr marL="295275"/>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US" sz="1200">
                          <a:effectLst/>
                          <a:latin typeface="Times New Roman" panose="02020603050405020304" pitchFamily="18" charset="0"/>
                          <a:cs typeface="Times New Roman" panose="02020603050405020304" pitchFamily="18" charset="0"/>
                        </a:rPr>
                        <a:t>This is a sphingolipid and sphingolipids play a key role in cancer development, progression and metastasis. Endometrial carcinoma is characterized by profound changes in sphingolipid metabolism that likely contribute to its progression and chemoresistance [6].</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extLst>
                  <a:ext uri="{0D108BD9-81ED-4DB2-BD59-A6C34878D82A}">
                    <a16:rowId xmlns:a16="http://schemas.microsoft.com/office/drawing/2014/main" val="3497036772"/>
                  </a:ext>
                </a:extLst>
              </a:tr>
              <a:tr h="520693">
                <a:tc>
                  <a:txBody>
                    <a:bodyPr/>
                    <a:lstStyle/>
                    <a:p>
                      <a:r>
                        <a:rPr lang="en-IN" sz="1200">
                          <a:effectLst/>
                          <a:latin typeface="Times New Roman" panose="02020603050405020304" pitchFamily="18" charset="0"/>
                          <a:cs typeface="Times New Roman" panose="02020603050405020304" pitchFamily="18" charset="0"/>
                        </a:rPr>
                        <a:t>7</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IN" sz="1200">
                          <a:effectLst/>
                          <a:latin typeface="Times New Roman" panose="02020603050405020304" pitchFamily="18" charset="0"/>
                          <a:cs typeface="Times New Roman" panose="02020603050405020304" pitchFamily="18" charset="0"/>
                        </a:rPr>
                        <a:t>20-hydroxy-leukotriene E4</a:t>
                      </a:r>
                    </a:p>
                    <a:p>
                      <a:pPr marL="295275"/>
                      <a:r>
                        <a:rPr lang="en-US"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US" sz="1200">
                          <a:effectLst/>
                          <a:latin typeface="Times New Roman" panose="02020603050405020304" pitchFamily="18" charset="0"/>
                          <a:cs typeface="Times New Roman" panose="02020603050405020304" pitchFamily="18" charset="0"/>
                        </a:rPr>
                        <a:t>Eicosanoids such as 20-hydroxy-leukotriene E4 have been shown to play an important role in gynecological malignancies, which include cancers of the vulva, vagina, cervix, uterine, and ovary [7].</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extLst>
                  <a:ext uri="{0D108BD9-81ED-4DB2-BD59-A6C34878D82A}">
                    <a16:rowId xmlns:a16="http://schemas.microsoft.com/office/drawing/2014/main" val="2544790687"/>
                  </a:ext>
                </a:extLst>
              </a:tr>
              <a:tr h="390519">
                <a:tc>
                  <a:txBody>
                    <a:bodyPr/>
                    <a:lstStyle/>
                    <a:p>
                      <a:r>
                        <a:rPr lang="en-US" sz="1200">
                          <a:effectLst/>
                          <a:latin typeface="Times New Roman" panose="02020603050405020304" pitchFamily="18" charset="0"/>
                          <a:cs typeface="Times New Roman" panose="02020603050405020304" pitchFamily="18" charset="0"/>
                        </a:rPr>
                        <a:t>8</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IN" sz="1200">
                          <a:effectLst/>
                          <a:latin typeface="Times New Roman" panose="02020603050405020304" pitchFamily="18" charset="0"/>
                          <a:cs typeface="Times New Roman" panose="02020603050405020304" pitchFamily="18" charset="0"/>
                        </a:rPr>
                        <a:t>Ceramide (d18:1/20:0)</a:t>
                      </a:r>
                    </a:p>
                    <a:p>
                      <a:pPr marL="295275"/>
                      <a:r>
                        <a:rPr lang="en-US"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US" sz="1200">
                          <a:effectLst/>
                          <a:latin typeface="Times New Roman" panose="02020603050405020304" pitchFamily="18" charset="0"/>
                          <a:cs typeface="Times New Roman" panose="02020603050405020304" pitchFamily="18" charset="0"/>
                        </a:rPr>
                        <a:t>This ceramide has been identified as one of the constituents of the metabolome that characterizes human uterine cancers [8].</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extLst>
                  <a:ext uri="{0D108BD9-81ED-4DB2-BD59-A6C34878D82A}">
                    <a16:rowId xmlns:a16="http://schemas.microsoft.com/office/drawing/2014/main" val="1373427944"/>
                  </a:ext>
                </a:extLst>
              </a:tr>
              <a:tr h="520693">
                <a:tc>
                  <a:txBody>
                    <a:bodyPr/>
                    <a:lstStyle/>
                    <a:p>
                      <a:r>
                        <a:rPr lang="en-IN" sz="1200">
                          <a:effectLst/>
                          <a:latin typeface="Times New Roman" panose="02020603050405020304" pitchFamily="18" charset="0"/>
                          <a:cs typeface="Times New Roman" panose="02020603050405020304" pitchFamily="18" charset="0"/>
                        </a:rPr>
                        <a:t>9</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IN" sz="1200">
                          <a:effectLst/>
                          <a:latin typeface="Times New Roman" panose="02020603050405020304" pitchFamily="18" charset="0"/>
                          <a:cs typeface="Times New Roman" panose="02020603050405020304" pitchFamily="18" charset="0"/>
                        </a:rPr>
                        <a:t>Prostaglandin D2 Ethanolamide</a:t>
                      </a:r>
                    </a:p>
                    <a:p>
                      <a:pPr marL="295275"/>
                      <a:r>
                        <a:rPr lang="en-US"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US" sz="1200">
                          <a:effectLst/>
                          <a:latin typeface="Times New Roman" panose="02020603050405020304" pitchFamily="18" charset="0"/>
                          <a:cs typeface="Times New Roman" panose="02020603050405020304" pitchFamily="18" charset="0"/>
                        </a:rPr>
                        <a:t>This metabolite induces apoptosis in a variety of cancer cells. Prostaglandins are involved in multiple cancers, with variations in their plasma concentrations playing an important regulatory role [9].</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extLst>
                  <a:ext uri="{0D108BD9-81ED-4DB2-BD59-A6C34878D82A}">
                    <a16:rowId xmlns:a16="http://schemas.microsoft.com/office/drawing/2014/main" val="919532229"/>
                  </a:ext>
                </a:extLst>
              </a:tr>
              <a:tr h="650865">
                <a:tc>
                  <a:txBody>
                    <a:bodyPr/>
                    <a:lstStyle/>
                    <a:p>
                      <a:r>
                        <a:rPr lang="en-GB" sz="1200">
                          <a:effectLst/>
                          <a:latin typeface="Times New Roman" panose="02020603050405020304" pitchFamily="18" charset="0"/>
                          <a:cs typeface="Times New Roman" panose="02020603050405020304" pitchFamily="18" charset="0"/>
                        </a:rPr>
                        <a:t>10</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IN" sz="1200">
                          <a:effectLst/>
                          <a:latin typeface="Times New Roman" panose="02020603050405020304" pitchFamily="18" charset="0"/>
                          <a:cs typeface="Times New Roman" panose="02020603050405020304" pitchFamily="18" charset="0"/>
                        </a:rPr>
                        <a:t>DL-Lactic Acid</a:t>
                      </a:r>
                    </a:p>
                    <a:p>
                      <a:pPr marL="295275"/>
                      <a:r>
                        <a:rPr lang="en-GB"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tc>
                  <a:txBody>
                    <a:bodyPr/>
                    <a:lstStyle/>
                    <a:p>
                      <a:r>
                        <a:rPr lang="en-GB" sz="1200" dirty="0">
                          <a:effectLst/>
                          <a:latin typeface="Times New Roman" panose="02020603050405020304" pitchFamily="18" charset="0"/>
                          <a:cs typeface="Times New Roman" panose="02020603050405020304" pitchFamily="18" charset="0"/>
                        </a:rPr>
                        <a:t>Production of large amounts of lactate is characteristic of </a:t>
                      </a:r>
                      <a:r>
                        <a:rPr lang="en-GB" sz="1200" dirty="0" err="1">
                          <a:effectLst/>
                          <a:latin typeface="Times New Roman" panose="02020603050405020304" pitchFamily="18" charset="0"/>
                          <a:cs typeface="Times New Roman" panose="02020603050405020304" pitchFamily="18" charset="0"/>
                        </a:rPr>
                        <a:t>tumor</a:t>
                      </a:r>
                      <a:r>
                        <a:rPr lang="en-GB" sz="1200" dirty="0">
                          <a:effectLst/>
                          <a:latin typeface="Times New Roman" panose="02020603050405020304" pitchFamily="18" charset="0"/>
                          <a:cs typeface="Times New Roman" panose="02020603050405020304" pitchFamily="18" charset="0"/>
                        </a:rPr>
                        <a:t> cells, which leads to acidification of the </a:t>
                      </a:r>
                      <a:r>
                        <a:rPr lang="en-GB" sz="1200" dirty="0" err="1">
                          <a:effectLst/>
                          <a:latin typeface="Times New Roman" panose="02020603050405020304" pitchFamily="18" charset="0"/>
                          <a:cs typeface="Times New Roman" panose="02020603050405020304" pitchFamily="18" charset="0"/>
                        </a:rPr>
                        <a:t>tumor</a:t>
                      </a:r>
                      <a:r>
                        <a:rPr lang="en-GB" sz="1200" dirty="0">
                          <a:effectLst/>
                          <a:latin typeface="Times New Roman" panose="02020603050405020304" pitchFamily="18" charset="0"/>
                          <a:cs typeface="Times New Roman" panose="02020603050405020304" pitchFamily="18" charset="0"/>
                        </a:rPr>
                        <a:t> microenvironment. This acidosis favours processes such as metastasis and angiogenesis [10].</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60" marR="40460" marT="0" marB="0"/>
                </a:tc>
                <a:extLst>
                  <a:ext uri="{0D108BD9-81ED-4DB2-BD59-A6C34878D82A}">
                    <a16:rowId xmlns:a16="http://schemas.microsoft.com/office/drawing/2014/main" val="4140477824"/>
                  </a:ext>
                </a:extLst>
              </a:tr>
            </a:tbl>
          </a:graphicData>
        </a:graphic>
      </p:graphicFrame>
      <p:sp>
        <p:nvSpPr>
          <p:cNvPr id="5" name="TextBox 4">
            <a:extLst>
              <a:ext uri="{FF2B5EF4-FFF2-40B4-BE49-F238E27FC236}">
                <a16:creationId xmlns:a16="http://schemas.microsoft.com/office/drawing/2014/main" id="{AD983644-490E-FC48-B321-D09498A11C53}"/>
              </a:ext>
            </a:extLst>
          </p:cNvPr>
          <p:cNvSpPr txBox="1"/>
          <p:nvPr/>
        </p:nvSpPr>
        <p:spPr>
          <a:xfrm>
            <a:off x="1510241" y="6009496"/>
            <a:ext cx="9171518" cy="523220"/>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Table S5: </a:t>
            </a:r>
            <a:r>
              <a:rPr lang="en-US" sz="1400" dirty="0">
                <a:latin typeface="Times New Roman" panose="02020603050405020304" pitchFamily="18" charset="0"/>
                <a:cs typeface="Times New Roman" panose="02020603050405020304" pitchFamily="18" charset="0"/>
              </a:rPr>
              <a:t>Select metabolites involved in the signature for distinguishing endometrial cancer from the other women-specific cancers</a:t>
            </a:r>
          </a:p>
        </p:txBody>
      </p:sp>
    </p:spTree>
    <p:extLst>
      <p:ext uri="{BB962C8B-B14F-4D97-AF65-F5344CB8AC3E}">
        <p14:creationId xmlns:p14="http://schemas.microsoft.com/office/powerpoint/2010/main" val="4069642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988584C-E39C-9F4B-AC14-A4D4BF1F3048}"/>
              </a:ext>
            </a:extLst>
          </p:cNvPr>
          <p:cNvGraphicFramePr>
            <a:graphicFrameLocks noGrp="1"/>
          </p:cNvGraphicFramePr>
          <p:nvPr>
            <p:extLst>
              <p:ext uri="{D42A27DB-BD31-4B8C-83A1-F6EECF244321}">
                <p14:modId xmlns:p14="http://schemas.microsoft.com/office/powerpoint/2010/main" val="2577295149"/>
              </p:ext>
            </p:extLst>
          </p:nvPr>
        </p:nvGraphicFramePr>
        <p:xfrm>
          <a:off x="2048321" y="543474"/>
          <a:ext cx="8466454" cy="5488580"/>
        </p:xfrm>
        <a:graphic>
          <a:graphicData uri="http://schemas.openxmlformats.org/drawingml/2006/table">
            <a:tbl>
              <a:tblPr>
                <a:tableStyleId>{5C22544A-7EE6-4342-B048-85BDC9FD1C3A}</a:tableStyleId>
              </a:tblPr>
              <a:tblGrid>
                <a:gridCol w="455990">
                  <a:extLst>
                    <a:ext uri="{9D8B030D-6E8A-4147-A177-3AD203B41FA5}">
                      <a16:colId xmlns:a16="http://schemas.microsoft.com/office/drawing/2014/main" val="2785574201"/>
                    </a:ext>
                  </a:extLst>
                </a:gridCol>
                <a:gridCol w="1628026">
                  <a:extLst>
                    <a:ext uri="{9D8B030D-6E8A-4147-A177-3AD203B41FA5}">
                      <a16:colId xmlns:a16="http://schemas.microsoft.com/office/drawing/2014/main" val="3091177643"/>
                    </a:ext>
                  </a:extLst>
                </a:gridCol>
                <a:gridCol w="6382438">
                  <a:extLst>
                    <a:ext uri="{9D8B030D-6E8A-4147-A177-3AD203B41FA5}">
                      <a16:colId xmlns:a16="http://schemas.microsoft.com/office/drawing/2014/main" val="54494834"/>
                    </a:ext>
                  </a:extLst>
                </a:gridCol>
              </a:tblGrid>
              <a:tr h="191694">
                <a:tc>
                  <a:txBody>
                    <a:bodyPr/>
                    <a:lstStyle/>
                    <a:p>
                      <a:r>
                        <a:rPr lang="en-IN" sz="1200" b="1">
                          <a:effectLst/>
                          <a:latin typeface="Times New Roman" panose="02020603050405020304" pitchFamily="18" charset="0"/>
                          <a:cs typeface="Times New Roman" panose="02020603050405020304" pitchFamily="18" charset="0"/>
                        </a:rPr>
                        <a:t>S.No.</a:t>
                      </a:r>
                      <a:endParaRPr lang="en-IN"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b="1">
                          <a:effectLst/>
                          <a:latin typeface="Times New Roman" panose="02020603050405020304" pitchFamily="18" charset="0"/>
                          <a:cs typeface="Times New Roman" panose="02020603050405020304" pitchFamily="18" charset="0"/>
                        </a:rPr>
                        <a:t>Metabolite Name</a:t>
                      </a:r>
                      <a:endParaRPr lang="en-IN"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US" sz="1200" b="1" dirty="0">
                          <a:effectLst/>
                          <a:latin typeface="Times New Roman" panose="02020603050405020304" pitchFamily="18" charset="0"/>
                          <a:cs typeface="Times New Roman" panose="02020603050405020304" pitchFamily="18" charset="0"/>
                        </a:rPr>
                        <a:t>Involvement in Cancer</a:t>
                      </a:r>
                      <a:endParaRPr lang="en-IN"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extLst>
                  <a:ext uri="{0D108BD9-81ED-4DB2-BD59-A6C34878D82A}">
                    <a16:rowId xmlns:a16="http://schemas.microsoft.com/office/drawing/2014/main" val="3355921786"/>
                  </a:ext>
                </a:extLst>
              </a:tr>
              <a:tr h="834371">
                <a:tc>
                  <a:txBody>
                    <a:bodyPr/>
                    <a:lstStyle/>
                    <a:p>
                      <a:r>
                        <a:rPr lang="en-US" sz="1200">
                          <a:effectLst/>
                          <a:latin typeface="Times New Roman" panose="02020603050405020304" pitchFamily="18" charset="0"/>
                          <a:cs typeface="Times New Roman" panose="02020603050405020304" pitchFamily="18" charset="0"/>
                        </a:rPr>
                        <a:t>1</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US" sz="1200">
                          <a:effectLst/>
                          <a:latin typeface="Times New Roman" panose="02020603050405020304" pitchFamily="18" charset="0"/>
                          <a:cs typeface="Times New Roman" panose="02020603050405020304" pitchFamily="18" charset="0"/>
                        </a:rPr>
                        <a:t>Leukotriene F4</a:t>
                      </a:r>
                      <a:endParaRPr lang="en-IN" sz="1200">
                        <a:effectLst/>
                        <a:latin typeface="Times New Roman" panose="02020603050405020304" pitchFamily="18" charset="0"/>
                        <a:cs typeface="Times New Roman" panose="02020603050405020304" pitchFamily="18" charset="0"/>
                      </a:endParaRPr>
                    </a:p>
                    <a:p>
                      <a:pPr marL="304800"/>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a:effectLst/>
                          <a:latin typeface="Times New Roman" panose="02020603050405020304" pitchFamily="18" charset="0"/>
                          <a:cs typeface="Times New Roman" panose="02020603050405020304" pitchFamily="18" charset="0"/>
                        </a:rPr>
                        <a:t>Leukotriene F4 is a biologically active eicosanoid lipid mediator that originates from oxidative metabolism of arachidonic acid. Leukotrienes play intricate roles in promoting tumor growth and metastasis through shaping the tumor microenvironment [1].</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extLst>
                  <a:ext uri="{0D108BD9-81ED-4DB2-BD59-A6C34878D82A}">
                    <a16:rowId xmlns:a16="http://schemas.microsoft.com/office/drawing/2014/main" val="2611843447"/>
                  </a:ext>
                </a:extLst>
              </a:tr>
              <a:tr h="599610">
                <a:tc>
                  <a:txBody>
                    <a:bodyPr/>
                    <a:lstStyle/>
                    <a:p>
                      <a:r>
                        <a:rPr lang="en-IN" sz="1200">
                          <a:effectLst/>
                          <a:latin typeface="Times New Roman" panose="02020603050405020304" pitchFamily="18" charset="0"/>
                          <a:cs typeface="Times New Roman" panose="02020603050405020304" pitchFamily="18" charset="0"/>
                        </a:rPr>
                        <a:t>2</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dirty="0">
                          <a:effectLst/>
                          <a:latin typeface="Times New Roman" panose="02020603050405020304" pitchFamily="18" charset="0"/>
                          <a:cs typeface="Times New Roman" panose="02020603050405020304" pitchFamily="18" charset="0"/>
                        </a:rPr>
                        <a:t>O-</a:t>
                      </a:r>
                      <a:r>
                        <a:rPr lang="en-IN" sz="1200" dirty="0" err="1">
                          <a:effectLst/>
                          <a:latin typeface="Times New Roman" panose="02020603050405020304" pitchFamily="18" charset="0"/>
                          <a:cs typeface="Times New Roman" panose="02020603050405020304" pitchFamily="18" charset="0"/>
                        </a:rPr>
                        <a:t>propenoyl</a:t>
                      </a:r>
                      <a:r>
                        <a:rPr lang="en-IN" sz="1200" dirty="0">
                          <a:effectLst/>
                          <a:latin typeface="Times New Roman" panose="02020603050405020304" pitchFamily="18" charset="0"/>
                          <a:cs typeface="Times New Roman" panose="02020603050405020304" pitchFamily="18" charset="0"/>
                        </a:rPr>
                        <a:t>-D-carnitine</a:t>
                      </a:r>
                    </a:p>
                    <a:p>
                      <a:pPr marL="304800"/>
                      <a:r>
                        <a:rPr lang="en-GB" sz="1200" dirty="0">
                          <a:effectLst/>
                          <a:latin typeface="Times New Roman" panose="02020603050405020304" pitchFamily="18" charset="0"/>
                          <a:cs typeface="Times New Roman" panose="02020603050405020304" pitchFamily="18" charset="0"/>
                        </a:rPr>
                        <a:t> </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GB" sz="1200" dirty="0">
                          <a:effectLst/>
                          <a:latin typeface="Times New Roman" panose="02020603050405020304" pitchFamily="18" charset="0"/>
                          <a:cs typeface="Times New Roman" panose="02020603050405020304" pitchFamily="18" charset="0"/>
                        </a:rPr>
                        <a:t>The carnitine system is key to regulating the metabolic plasticity of cancer cells and acyl carnitines are bi-directionally transported between the cytosol and the mitochondria [2].</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extLst>
                  <a:ext uri="{0D108BD9-81ED-4DB2-BD59-A6C34878D82A}">
                    <a16:rowId xmlns:a16="http://schemas.microsoft.com/office/drawing/2014/main" val="548705920"/>
                  </a:ext>
                </a:extLst>
              </a:tr>
              <a:tr h="556247">
                <a:tc>
                  <a:txBody>
                    <a:bodyPr/>
                    <a:lstStyle/>
                    <a:p>
                      <a:r>
                        <a:rPr lang="en-IN" sz="1200">
                          <a:effectLst/>
                          <a:latin typeface="Times New Roman" panose="02020603050405020304" pitchFamily="18" charset="0"/>
                          <a:cs typeface="Times New Roman" panose="02020603050405020304" pitchFamily="18" charset="0"/>
                        </a:rPr>
                        <a:t>3</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a:effectLst/>
                          <a:latin typeface="Times New Roman" panose="02020603050405020304" pitchFamily="18" charset="0"/>
                          <a:cs typeface="Times New Roman" panose="02020603050405020304" pitchFamily="18" charset="0"/>
                        </a:rPr>
                        <a:t>Dioleoylphosphatidylserine</a:t>
                      </a:r>
                    </a:p>
                    <a:p>
                      <a:pPr marL="304800"/>
                      <a:r>
                        <a:rPr lang="en-GB"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GB" sz="1200">
                          <a:effectLst/>
                          <a:latin typeface="Times New Roman" panose="02020603050405020304" pitchFamily="18" charset="0"/>
                          <a:cs typeface="Times New Roman" panose="02020603050405020304" pitchFamily="18" charset="0"/>
                        </a:rPr>
                        <a:t>Phosphatidylserines are known biomarkers for a variety of cancers, and have also been used to selectively target drugs to cancer cells specifically without affecting healthy cells [3].</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extLst>
                  <a:ext uri="{0D108BD9-81ED-4DB2-BD59-A6C34878D82A}">
                    <a16:rowId xmlns:a16="http://schemas.microsoft.com/office/drawing/2014/main" val="1039985734"/>
                  </a:ext>
                </a:extLst>
              </a:tr>
              <a:tr h="310252">
                <a:tc>
                  <a:txBody>
                    <a:bodyPr/>
                    <a:lstStyle/>
                    <a:p>
                      <a:r>
                        <a:rPr lang="en-IN" sz="1200">
                          <a:effectLst/>
                          <a:latin typeface="Times New Roman" panose="02020603050405020304" pitchFamily="18" charset="0"/>
                          <a:cs typeface="Times New Roman" panose="02020603050405020304" pitchFamily="18" charset="0"/>
                        </a:rPr>
                        <a:t>4</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a:effectLst/>
                          <a:latin typeface="Times New Roman" panose="02020603050405020304" pitchFamily="18" charset="0"/>
                          <a:cs typeface="Times New Roman" panose="02020603050405020304" pitchFamily="18" charset="0"/>
                        </a:rPr>
                        <a:t>N-Nonanoylglycine</a:t>
                      </a:r>
                    </a:p>
                    <a:p>
                      <a:pPr marL="304800"/>
                      <a:r>
                        <a:rPr lang="en-GB"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GB" sz="1200">
                          <a:effectLst/>
                          <a:latin typeface="Times New Roman" panose="02020603050405020304" pitchFamily="18" charset="0"/>
                          <a:cs typeface="Times New Roman" panose="02020603050405020304" pitchFamily="18" charset="0"/>
                        </a:rPr>
                        <a:t>Metabolomic studies have identified this compound as a biomarker for various cancers [4].</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extLst>
                  <a:ext uri="{0D108BD9-81ED-4DB2-BD59-A6C34878D82A}">
                    <a16:rowId xmlns:a16="http://schemas.microsoft.com/office/drawing/2014/main" val="2299951737"/>
                  </a:ext>
                </a:extLst>
              </a:tr>
              <a:tr h="612782">
                <a:tc>
                  <a:txBody>
                    <a:bodyPr/>
                    <a:lstStyle/>
                    <a:p>
                      <a:r>
                        <a:rPr lang="en-IN" sz="1200">
                          <a:effectLst/>
                          <a:latin typeface="Times New Roman" panose="02020603050405020304" pitchFamily="18" charset="0"/>
                          <a:cs typeface="Times New Roman" panose="02020603050405020304" pitchFamily="18" charset="0"/>
                        </a:rPr>
                        <a:t>5</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a:effectLst/>
                          <a:latin typeface="Times New Roman" panose="02020603050405020304" pitchFamily="18" charset="0"/>
                          <a:cs typeface="Times New Roman" panose="02020603050405020304" pitchFamily="18" charset="0"/>
                        </a:rPr>
                        <a:t>2-Hydroxyestrone</a:t>
                      </a:r>
                    </a:p>
                    <a:p>
                      <a:pPr marL="304800"/>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a:effectLst/>
                          <a:latin typeface="Times New Roman" panose="02020603050405020304" pitchFamily="18" charset="0"/>
                          <a:cs typeface="Times New Roman" panose="02020603050405020304" pitchFamily="18" charset="0"/>
                        </a:rPr>
                        <a:t>Circulating levels of this metabolite have been shown to be associated with breast and endometrial cancer, although its role in cervical cancer remains to be investigated [5].</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extLst>
                  <a:ext uri="{0D108BD9-81ED-4DB2-BD59-A6C34878D82A}">
                    <a16:rowId xmlns:a16="http://schemas.microsoft.com/office/drawing/2014/main" val="986040115"/>
                  </a:ext>
                </a:extLst>
              </a:tr>
              <a:tr h="506034">
                <a:tc>
                  <a:txBody>
                    <a:bodyPr/>
                    <a:lstStyle/>
                    <a:p>
                      <a:r>
                        <a:rPr lang="en-IN" sz="1200">
                          <a:effectLst/>
                          <a:latin typeface="Times New Roman" panose="02020603050405020304" pitchFamily="18" charset="0"/>
                          <a:cs typeface="Times New Roman" panose="02020603050405020304" pitchFamily="18" charset="0"/>
                        </a:rPr>
                        <a:t>6</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a:effectLst/>
                          <a:latin typeface="Times New Roman" panose="02020603050405020304" pitchFamily="18" charset="0"/>
                          <a:cs typeface="Times New Roman" panose="02020603050405020304" pitchFamily="18" charset="0"/>
                        </a:rPr>
                        <a:t>3b-Hydroxy-5-cholenoic acid</a:t>
                      </a:r>
                    </a:p>
                    <a:p>
                      <a:pPr marL="304800"/>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a:effectLst/>
                          <a:latin typeface="Times New Roman" panose="02020603050405020304" pitchFamily="18" charset="0"/>
                          <a:cs typeface="Times New Roman" panose="02020603050405020304" pitchFamily="18" charset="0"/>
                        </a:rPr>
                        <a:t>Has been detected as a component of the human urine metabolome, and is associated with cancer risk [6].</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extLst>
                  <a:ext uri="{0D108BD9-81ED-4DB2-BD59-A6C34878D82A}">
                    <a16:rowId xmlns:a16="http://schemas.microsoft.com/office/drawing/2014/main" val="701678814"/>
                  </a:ext>
                </a:extLst>
              </a:tr>
              <a:tr h="352498">
                <a:tc>
                  <a:txBody>
                    <a:bodyPr/>
                    <a:lstStyle/>
                    <a:p>
                      <a:r>
                        <a:rPr lang="en-IN" sz="1200">
                          <a:effectLst/>
                          <a:latin typeface="Times New Roman" panose="02020603050405020304" pitchFamily="18" charset="0"/>
                          <a:cs typeface="Times New Roman" panose="02020603050405020304" pitchFamily="18" charset="0"/>
                        </a:rPr>
                        <a:t>7</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a:effectLst/>
                          <a:latin typeface="Times New Roman" panose="02020603050405020304" pitchFamily="18" charset="0"/>
                          <a:cs typeface="Times New Roman" panose="02020603050405020304" pitchFamily="18" charset="0"/>
                        </a:rPr>
                        <a:t>Phosphoenolpyruvic acid</a:t>
                      </a:r>
                    </a:p>
                    <a:p>
                      <a:pPr marL="304800"/>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a:effectLst/>
                          <a:latin typeface="Times New Roman" panose="02020603050405020304" pitchFamily="18" charset="0"/>
                          <a:cs typeface="Times New Roman" panose="02020603050405020304" pitchFamily="18" charset="0"/>
                        </a:rPr>
                        <a:t>This metabolite has been identified as a metabolic checkpoint of anti-tumor T cell responses [7].</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extLst>
                  <a:ext uri="{0D108BD9-81ED-4DB2-BD59-A6C34878D82A}">
                    <a16:rowId xmlns:a16="http://schemas.microsoft.com/office/drawing/2014/main" val="98080570"/>
                  </a:ext>
                </a:extLst>
              </a:tr>
              <a:tr h="447890">
                <a:tc>
                  <a:txBody>
                    <a:bodyPr/>
                    <a:lstStyle/>
                    <a:p>
                      <a:r>
                        <a:rPr lang="en-IN" sz="1200">
                          <a:effectLst/>
                          <a:latin typeface="Times New Roman" panose="02020603050405020304" pitchFamily="18" charset="0"/>
                          <a:cs typeface="Times New Roman" panose="02020603050405020304" pitchFamily="18" charset="0"/>
                        </a:rPr>
                        <a:t>8</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a:effectLst/>
                          <a:latin typeface="Times New Roman" panose="02020603050405020304" pitchFamily="18" charset="0"/>
                          <a:cs typeface="Times New Roman" panose="02020603050405020304" pitchFamily="18" charset="0"/>
                        </a:rPr>
                        <a:t>Cholesterol sulfate</a:t>
                      </a:r>
                    </a:p>
                    <a:p>
                      <a:pPr marL="304800"/>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a:effectLst/>
                          <a:latin typeface="Times New Roman" panose="02020603050405020304" pitchFamily="18" charset="0"/>
                          <a:cs typeface="Times New Roman" panose="02020603050405020304" pitchFamily="18" charset="0"/>
                        </a:rPr>
                        <a:t>This metabolite is highly expressed in tissues with well-differentiated cervical carcinoma, and other squamous cell cancers [8].</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extLst>
                  <a:ext uri="{0D108BD9-81ED-4DB2-BD59-A6C34878D82A}">
                    <a16:rowId xmlns:a16="http://schemas.microsoft.com/office/drawing/2014/main" val="2532285296"/>
                  </a:ext>
                </a:extLst>
              </a:tr>
              <a:tr h="351135">
                <a:tc>
                  <a:txBody>
                    <a:bodyPr/>
                    <a:lstStyle/>
                    <a:p>
                      <a:r>
                        <a:rPr lang="en-IN" sz="1200">
                          <a:effectLst/>
                          <a:latin typeface="Times New Roman" panose="02020603050405020304" pitchFamily="18" charset="0"/>
                          <a:cs typeface="Times New Roman" panose="02020603050405020304" pitchFamily="18" charset="0"/>
                        </a:rPr>
                        <a:t>9</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a:effectLst/>
                          <a:latin typeface="Times New Roman" panose="02020603050405020304" pitchFamily="18" charset="0"/>
                          <a:cs typeface="Times New Roman" panose="02020603050405020304" pitchFamily="18" charset="0"/>
                        </a:rPr>
                        <a:t>Cortisol</a:t>
                      </a:r>
                    </a:p>
                    <a:p>
                      <a:pPr marL="304800"/>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a:effectLst/>
                          <a:latin typeface="Times New Roman" panose="02020603050405020304" pitchFamily="18" charset="0"/>
                          <a:cs typeface="Times New Roman" panose="02020603050405020304" pitchFamily="18" charset="0"/>
                        </a:rPr>
                        <a:t>Cortisol is a biomarker for stress, and its levels are elevated in cervical cancer patients [9].</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extLst>
                  <a:ext uri="{0D108BD9-81ED-4DB2-BD59-A6C34878D82A}">
                    <a16:rowId xmlns:a16="http://schemas.microsoft.com/office/drawing/2014/main" val="3613888182"/>
                  </a:ext>
                </a:extLst>
              </a:tr>
              <a:tr h="417186">
                <a:tc>
                  <a:txBody>
                    <a:bodyPr/>
                    <a:lstStyle/>
                    <a:p>
                      <a:r>
                        <a:rPr lang="en-IN" sz="1200">
                          <a:effectLst/>
                          <a:latin typeface="Times New Roman" panose="02020603050405020304" pitchFamily="18" charset="0"/>
                          <a:cs typeface="Times New Roman" panose="02020603050405020304" pitchFamily="18" charset="0"/>
                        </a:rPr>
                        <a:t>10</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a:effectLst/>
                          <a:latin typeface="Times New Roman" panose="02020603050405020304" pitchFamily="18" charset="0"/>
                          <a:cs typeface="Times New Roman" panose="02020603050405020304" pitchFamily="18" charset="0"/>
                        </a:rPr>
                        <a:t>Cholesterol sulfate</a:t>
                      </a:r>
                    </a:p>
                    <a:p>
                      <a:pPr marL="304800"/>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tc>
                  <a:txBody>
                    <a:bodyPr/>
                    <a:lstStyle/>
                    <a:p>
                      <a:r>
                        <a:rPr lang="en-IN" sz="1200" dirty="0">
                          <a:effectLst/>
                          <a:latin typeface="Times New Roman" panose="02020603050405020304" pitchFamily="18" charset="0"/>
                          <a:cs typeface="Times New Roman" panose="02020603050405020304" pitchFamily="18" charset="0"/>
                        </a:rPr>
                        <a:t>This metabolite is highly expressed in tissues with well-differentiated cervical carcinoma, and other squamous cell cancers [10].</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12" marR="43012" marT="0" marB="0"/>
                </a:tc>
                <a:extLst>
                  <a:ext uri="{0D108BD9-81ED-4DB2-BD59-A6C34878D82A}">
                    <a16:rowId xmlns:a16="http://schemas.microsoft.com/office/drawing/2014/main" val="4148465978"/>
                  </a:ext>
                </a:extLst>
              </a:tr>
            </a:tbl>
          </a:graphicData>
        </a:graphic>
      </p:graphicFrame>
      <p:sp>
        <p:nvSpPr>
          <p:cNvPr id="5" name="TextBox 4">
            <a:extLst>
              <a:ext uri="{FF2B5EF4-FFF2-40B4-BE49-F238E27FC236}">
                <a16:creationId xmlns:a16="http://schemas.microsoft.com/office/drawing/2014/main" id="{B8782F06-CB43-1B4A-AF64-0F7258773FC4}"/>
              </a:ext>
            </a:extLst>
          </p:cNvPr>
          <p:cNvSpPr txBox="1"/>
          <p:nvPr/>
        </p:nvSpPr>
        <p:spPr>
          <a:xfrm>
            <a:off x="1948091" y="6052916"/>
            <a:ext cx="8763451" cy="523220"/>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Table S6: </a:t>
            </a:r>
            <a:r>
              <a:rPr lang="en-US" sz="1400" dirty="0">
                <a:latin typeface="Times New Roman" panose="02020603050405020304" pitchFamily="18" charset="0"/>
                <a:cs typeface="Times New Roman" panose="02020603050405020304" pitchFamily="18" charset="0"/>
              </a:rPr>
              <a:t>Select metabolites involved in the signature for distinguishing cervical cancer from the other women-specific cancers</a:t>
            </a:r>
          </a:p>
        </p:txBody>
      </p:sp>
    </p:spTree>
    <p:extLst>
      <p:ext uri="{BB962C8B-B14F-4D97-AF65-F5344CB8AC3E}">
        <p14:creationId xmlns:p14="http://schemas.microsoft.com/office/powerpoint/2010/main" val="3229190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85A6C5C-06F2-0443-87E1-D5B2E6D4DC7D}"/>
              </a:ext>
            </a:extLst>
          </p:cNvPr>
          <p:cNvSpPr txBox="1"/>
          <p:nvPr/>
        </p:nvSpPr>
        <p:spPr>
          <a:xfrm>
            <a:off x="674915" y="5807657"/>
            <a:ext cx="10580915" cy="307777"/>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Table S7: </a:t>
            </a:r>
            <a:r>
              <a:rPr lang="en-US" sz="1400" dirty="0">
                <a:latin typeface="Times New Roman" panose="02020603050405020304" pitchFamily="18" charset="0"/>
                <a:cs typeface="Times New Roman" panose="02020603050405020304" pitchFamily="18" charset="0"/>
              </a:rPr>
              <a:t>Select metabolites involved in the signature for distinguishing ovarian cancer from the other women-specific cancers</a:t>
            </a:r>
          </a:p>
        </p:txBody>
      </p:sp>
      <p:graphicFrame>
        <p:nvGraphicFramePr>
          <p:cNvPr id="2" name="Table 1">
            <a:extLst>
              <a:ext uri="{FF2B5EF4-FFF2-40B4-BE49-F238E27FC236}">
                <a16:creationId xmlns:a16="http://schemas.microsoft.com/office/drawing/2014/main" id="{8A9FF556-7136-CD49-8228-6C2D6DBAC8EF}"/>
              </a:ext>
            </a:extLst>
          </p:cNvPr>
          <p:cNvGraphicFramePr>
            <a:graphicFrameLocks noGrp="1"/>
          </p:cNvGraphicFramePr>
          <p:nvPr>
            <p:extLst>
              <p:ext uri="{D42A27DB-BD31-4B8C-83A1-F6EECF244321}">
                <p14:modId xmlns:p14="http://schemas.microsoft.com/office/powerpoint/2010/main" val="3861074106"/>
              </p:ext>
            </p:extLst>
          </p:nvPr>
        </p:nvGraphicFramePr>
        <p:xfrm>
          <a:off x="805542" y="566726"/>
          <a:ext cx="10580915" cy="5135720"/>
        </p:xfrm>
        <a:graphic>
          <a:graphicData uri="http://schemas.openxmlformats.org/drawingml/2006/table">
            <a:tbl>
              <a:tblPr>
                <a:tableStyleId>{5C22544A-7EE6-4342-B048-85BDC9FD1C3A}</a:tableStyleId>
              </a:tblPr>
              <a:tblGrid>
                <a:gridCol w="511149">
                  <a:extLst>
                    <a:ext uri="{9D8B030D-6E8A-4147-A177-3AD203B41FA5}">
                      <a16:colId xmlns:a16="http://schemas.microsoft.com/office/drawing/2014/main" val="1383886511"/>
                    </a:ext>
                  </a:extLst>
                </a:gridCol>
                <a:gridCol w="2086051">
                  <a:extLst>
                    <a:ext uri="{9D8B030D-6E8A-4147-A177-3AD203B41FA5}">
                      <a16:colId xmlns:a16="http://schemas.microsoft.com/office/drawing/2014/main" val="2113896563"/>
                    </a:ext>
                  </a:extLst>
                </a:gridCol>
                <a:gridCol w="7983715">
                  <a:extLst>
                    <a:ext uri="{9D8B030D-6E8A-4147-A177-3AD203B41FA5}">
                      <a16:colId xmlns:a16="http://schemas.microsoft.com/office/drawing/2014/main" val="3160007677"/>
                    </a:ext>
                  </a:extLst>
                </a:gridCol>
              </a:tblGrid>
              <a:tr h="171602">
                <a:tc>
                  <a:txBody>
                    <a:bodyPr/>
                    <a:lstStyle/>
                    <a:p>
                      <a:pPr>
                        <a:lnSpc>
                          <a:spcPct val="107000"/>
                        </a:lnSpc>
                        <a:spcAft>
                          <a:spcPts val="800"/>
                        </a:spcAft>
                      </a:pPr>
                      <a:r>
                        <a:rPr lang="en-IN" sz="1200">
                          <a:effectLst/>
                        </a:rPr>
                        <a:t>S.No.</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Metabolite Name</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Involvement in Cancer</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extLst>
                  <a:ext uri="{0D108BD9-81ED-4DB2-BD59-A6C34878D82A}">
                    <a16:rowId xmlns:a16="http://schemas.microsoft.com/office/drawing/2014/main" val="493950099"/>
                  </a:ext>
                </a:extLst>
              </a:tr>
              <a:tr h="454380">
                <a:tc>
                  <a:txBody>
                    <a:bodyPr/>
                    <a:lstStyle/>
                    <a:p>
                      <a:pPr>
                        <a:lnSpc>
                          <a:spcPct val="107000"/>
                        </a:lnSpc>
                        <a:spcAft>
                          <a:spcPts val="800"/>
                        </a:spcAft>
                      </a:pPr>
                      <a:r>
                        <a:rPr lang="en-IN" sz="1200">
                          <a:effectLst/>
                        </a:rPr>
                        <a:t>1</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Isopentenyl diphosphate</a:t>
                      </a:r>
                    </a:p>
                    <a:p>
                      <a:pPr marL="601345">
                        <a:lnSpc>
                          <a:spcPct val="107000"/>
                        </a:lnSpc>
                        <a:spcAft>
                          <a:spcPts val="800"/>
                        </a:spcAft>
                      </a:pPr>
                      <a:r>
                        <a:rPr lang="en-IN" sz="1200">
                          <a:effectLst/>
                        </a:rPr>
                        <a:t> </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An intermediate in the pathway for prenylation of oncoproteins such as those of the Ras and Rho family. These proteins play significant roles in cancer progression [1].</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extLst>
                  <a:ext uri="{0D108BD9-81ED-4DB2-BD59-A6C34878D82A}">
                    <a16:rowId xmlns:a16="http://schemas.microsoft.com/office/drawing/2014/main" val="3597821765"/>
                  </a:ext>
                </a:extLst>
              </a:tr>
              <a:tr h="490002">
                <a:tc>
                  <a:txBody>
                    <a:bodyPr/>
                    <a:lstStyle/>
                    <a:p>
                      <a:pPr>
                        <a:lnSpc>
                          <a:spcPct val="107000"/>
                        </a:lnSpc>
                        <a:spcAft>
                          <a:spcPts val="800"/>
                        </a:spcAft>
                      </a:pPr>
                      <a:r>
                        <a:rPr lang="en-IN" sz="1200">
                          <a:effectLst/>
                        </a:rPr>
                        <a:t>2</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Dehydroepiandrosterone sulfate</a:t>
                      </a:r>
                    </a:p>
                    <a:p>
                      <a:pPr marL="601345">
                        <a:lnSpc>
                          <a:spcPct val="107000"/>
                        </a:lnSpc>
                        <a:spcAft>
                          <a:spcPts val="800"/>
                        </a:spcAft>
                      </a:pPr>
                      <a:r>
                        <a:rPr lang="en-IN" sz="1200">
                          <a:effectLst/>
                        </a:rPr>
                        <a:t> </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Serum levels of dehydroepiandrosterone sulfate (DHEAS) were found to be significantly lower in patients with ovarian cancer than in women with benign ovarian tumor and in control subjects [2].</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extLst>
                  <a:ext uri="{0D108BD9-81ED-4DB2-BD59-A6C34878D82A}">
                    <a16:rowId xmlns:a16="http://schemas.microsoft.com/office/drawing/2014/main" val="3746069086"/>
                  </a:ext>
                </a:extLst>
              </a:tr>
              <a:tr h="310145">
                <a:tc>
                  <a:txBody>
                    <a:bodyPr/>
                    <a:lstStyle/>
                    <a:p>
                      <a:pPr>
                        <a:lnSpc>
                          <a:spcPct val="107000"/>
                        </a:lnSpc>
                        <a:spcAft>
                          <a:spcPts val="800"/>
                        </a:spcAft>
                      </a:pPr>
                      <a:r>
                        <a:rPr lang="en-IN" sz="1200">
                          <a:effectLst/>
                        </a:rPr>
                        <a:t>3</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C20 Sphingomyelin (d18:1/20:0)</a:t>
                      </a:r>
                    </a:p>
                    <a:p>
                      <a:pPr marL="601345">
                        <a:lnSpc>
                          <a:spcPct val="107000"/>
                        </a:lnSpc>
                        <a:spcAft>
                          <a:spcPts val="800"/>
                        </a:spcAft>
                      </a:pPr>
                      <a:r>
                        <a:rPr lang="en-IN" sz="1200">
                          <a:effectLst/>
                        </a:rPr>
                        <a:t> </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dirty="0">
                          <a:effectLst/>
                        </a:rPr>
                        <a:t>Sphingolipid metabolic dysregulation has been implicated in a wide variety of cancers including ovarian cancer [3].</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extLst>
                  <a:ext uri="{0D108BD9-81ED-4DB2-BD59-A6C34878D82A}">
                    <a16:rowId xmlns:a16="http://schemas.microsoft.com/office/drawing/2014/main" val="849332666"/>
                  </a:ext>
                </a:extLst>
              </a:tr>
              <a:tr h="454380">
                <a:tc>
                  <a:txBody>
                    <a:bodyPr/>
                    <a:lstStyle/>
                    <a:p>
                      <a:pPr>
                        <a:lnSpc>
                          <a:spcPct val="107000"/>
                        </a:lnSpc>
                        <a:spcAft>
                          <a:spcPts val="800"/>
                        </a:spcAft>
                      </a:pPr>
                      <a:r>
                        <a:rPr lang="en-IN" sz="1200">
                          <a:effectLst/>
                        </a:rPr>
                        <a:t>4</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Androstenedione</a:t>
                      </a:r>
                    </a:p>
                    <a:p>
                      <a:pPr marL="601345">
                        <a:lnSpc>
                          <a:spcPct val="107000"/>
                        </a:lnSpc>
                        <a:spcAft>
                          <a:spcPts val="800"/>
                        </a:spcAft>
                      </a:pPr>
                      <a:r>
                        <a:rPr lang="en-IN" sz="1200">
                          <a:effectLst/>
                        </a:rPr>
                        <a:t> </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Androstenedione is produced in the ovary and the adrenal cortex. Higher concentrations of this metabolite are associated with an increased risk in endometrioid and mucinous tumors [4].</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extLst>
                  <a:ext uri="{0D108BD9-81ED-4DB2-BD59-A6C34878D82A}">
                    <a16:rowId xmlns:a16="http://schemas.microsoft.com/office/drawing/2014/main" val="2159147595"/>
                  </a:ext>
                </a:extLst>
              </a:tr>
              <a:tr h="569256">
                <a:tc>
                  <a:txBody>
                    <a:bodyPr/>
                    <a:lstStyle/>
                    <a:p>
                      <a:pPr>
                        <a:lnSpc>
                          <a:spcPct val="107000"/>
                        </a:lnSpc>
                        <a:spcAft>
                          <a:spcPts val="800"/>
                        </a:spcAft>
                      </a:pPr>
                      <a:r>
                        <a:rPr lang="en-IN" sz="1200">
                          <a:effectLst/>
                        </a:rPr>
                        <a:t>5</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gln-asn</a:t>
                      </a:r>
                    </a:p>
                    <a:p>
                      <a:pPr marL="601345">
                        <a:lnSpc>
                          <a:spcPct val="107000"/>
                        </a:lnSpc>
                        <a:spcAft>
                          <a:spcPts val="800"/>
                        </a:spcAft>
                      </a:pPr>
                      <a:r>
                        <a:rPr lang="en-IN" sz="1200">
                          <a:effectLst/>
                        </a:rPr>
                        <a:t> </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L-Asparaginase (L-ASP) is an enzyme drug that has been an asset to leukemia treatment regimens for four decades. Biomarker discovery platform has led to identification of correlation between L-ASP efficacy and asparagine synthetase (ASNS) expression [5].</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extLst>
                  <a:ext uri="{0D108BD9-81ED-4DB2-BD59-A6C34878D82A}">
                    <a16:rowId xmlns:a16="http://schemas.microsoft.com/office/drawing/2014/main" val="105361604"/>
                  </a:ext>
                </a:extLst>
              </a:tr>
              <a:tr h="490083">
                <a:tc>
                  <a:txBody>
                    <a:bodyPr/>
                    <a:lstStyle/>
                    <a:p>
                      <a:pPr>
                        <a:lnSpc>
                          <a:spcPct val="107000"/>
                        </a:lnSpc>
                        <a:spcAft>
                          <a:spcPts val="800"/>
                        </a:spcAft>
                      </a:pPr>
                      <a:r>
                        <a:rPr lang="en-IN" sz="1200">
                          <a:effectLst/>
                        </a:rPr>
                        <a:t>6</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dirty="0">
                          <a:effectLst/>
                        </a:rPr>
                        <a:t> (-)-Prostaglandin E2</a:t>
                      </a:r>
                    </a:p>
                    <a:p>
                      <a:pPr marL="601345">
                        <a:lnSpc>
                          <a:spcPct val="107000"/>
                        </a:lnSpc>
                        <a:spcAft>
                          <a:spcPts val="800"/>
                        </a:spcAft>
                      </a:pPr>
                      <a:r>
                        <a:rPr lang="en-IN" sz="1200" dirty="0">
                          <a:effectLst/>
                        </a:rPr>
                        <a:t> </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PGE2 is a pro-inflammatory lipid and it promotes invasion of human ovarian cancer cells [6].</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extLst>
                  <a:ext uri="{0D108BD9-81ED-4DB2-BD59-A6C34878D82A}">
                    <a16:rowId xmlns:a16="http://schemas.microsoft.com/office/drawing/2014/main" val="1937295701"/>
                  </a:ext>
                </a:extLst>
              </a:tr>
              <a:tr h="310145">
                <a:tc>
                  <a:txBody>
                    <a:bodyPr/>
                    <a:lstStyle/>
                    <a:p>
                      <a:pPr>
                        <a:lnSpc>
                          <a:spcPct val="107000"/>
                        </a:lnSpc>
                        <a:spcAft>
                          <a:spcPts val="800"/>
                        </a:spcAft>
                      </a:pPr>
                      <a:r>
                        <a:rPr lang="en-IN" sz="1200">
                          <a:effectLst/>
                        </a:rPr>
                        <a:t>7</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3b-Hydroxy-5-cholenoic acid</a:t>
                      </a:r>
                    </a:p>
                    <a:p>
                      <a:pPr marL="601345">
                        <a:lnSpc>
                          <a:spcPct val="107000"/>
                        </a:lnSpc>
                        <a:spcAft>
                          <a:spcPts val="800"/>
                        </a:spcAft>
                      </a:pPr>
                      <a:r>
                        <a:rPr lang="en-IN" sz="1200">
                          <a:effectLst/>
                        </a:rPr>
                        <a:t> </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A monohydroxy bile acid, this metabolite is downregulated in ovarian cancer [7].</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extLst>
                  <a:ext uri="{0D108BD9-81ED-4DB2-BD59-A6C34878D82A}">
                    <a16:rowId xmlns:a16="http://schemas.microsoft.com/office/drawing/2014/main" val="474779567"/>
                  </a:ext>
                </a:extLst>
              </a:tr>
              <a:tr h="347271">
                <a:tc>
                  <a:txBody>
                    <a:bodyPr/>
                    <a:lstStyle/>
                    <a:p>
                      <a:pPr>
                        <a:lnSpc>
                          <a:spcPct val="107000"/>
                        </a:lnSpc>
                        <a:spcAft>
                          <a:spcPts val="800"/>
                        </a:spcAft>
                      </a:pPr>
                      <a:r>
                        <a:rPr lang="en-IN" sz="1200">
                          <a:effectLst/>
                        </a:rPr>
                        <a:t>8</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L-Cystine</a:t>
                      </a:r>
                    </a:p>
                    <a:p>
                      <a:pPr marL="601345">
                        <a:lnSpc>
                          <a:spcPct val="107000"/>
                        </a:lnSpc>
                        <a:spcAft>
                          <a:spcPts val="800"/>
                        </a:spcAft>
                      </a:pPr>
                      <a:r>
                        <a:rPr lang="en-IN" sz="1200">
                          <a:effectLst/>
                        </a:rPr>
                        <a:t> </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This compound plays an important role in cancer through its involvement in hydrogen sulphide generation, and as a precursor of glutathione [8].</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extLst>
                  <a:ext uri="{0D108BD9-81ED-4DB2-BD59-A6C34878D82A}">
                    <a16:rowId xmlns:a16="http://schemas.microsoft.com/office/drawing/2014/main" val="1671886353"/>
                  </a:ext>
                </a:extLst>
              </a:tr>
              <a:tr h="0">
                <a:tc>
                  <a:txBody>
                    <a:bodyPr/>
                    <a:lstStyle/>
                    <a:p>
                      <a:pPr>
                        <a:lnSpc>
                          <a:spcPct val="107000"/>
                        </a:lnSpc>
                        <a:spcAft>
                          <a:spcPts val="800"/>
                        </a:spcAft>
                      </a:pPr>
                      <a:r>
                        <a:rPr lang="en-IN" sz="1200">
                          <a:effectLst/>
                        </a:rPr>
                        <a:t>9</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LysoPC(22:2(13Z,16Z)</a:t>
                      </a:r>
                    </a:p>
                    <a:p>
                      <a:pPr marL="601345" algn="just">
                        <a:lnSpc>
                          <a:spcPct val="107000"/>
                        </a:lnSpc>
                        <a:spcAft>
                          <a:spcPts val="800"/>
                        </a:spcAft>
                      </a:pPr>
                      <a:r>
                        <a:rPr lang="en-IN" sz="1200">
                          <a:effectLst/>
                        </a:rPr>
                        <a:t> </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A monoglycerophospholipid in which a phosphorylcholine moiety occupies a glycerol substitution site. Upregulation of LysoPC is associated with occurrence of ovarian cancer [9].</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extLst>
                  <a:ext uri="{0D108BD9-81ED-4DB2-BD59-A6C34878D82A}">
                    <a16:rowId xmlns:a16="http://schemas.microsoft.com/office/drawing/2014/main" val="2604903073"/>
                  </a:ext>
                </a:extLst>
              </a:tr>
              <a:tr h="299694">
                <a:tc>
                  <a:txBody>
                    <a:bodyPr/>
                    <a:lstStyle/>
                    <a:p>
                      <a:pPr>
                        <a:lnSpc>
                          <a:spcPct val="107000"/>
                        </a:lnSpc>
                        <a:spcAft>
                          <a:spcPts val="800"/>
                        </a:spcAft>
                      </a:pPr>
                      <a:r>
                        <a:rPr lang="en-IN" sz="1200">
                          <a:effectLst/>
                        </a:rPr>
                        <a:t>10</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a:effectLst/>
                        </a:rPr>
                        <a:t>Phosphoenolpyruvic acid</a:t>
                      </a:r>
                    </a:p>
                    <a:p>
                      <a:pPr marL="144145" indent="457200">
                        <a:lnSpc>
                          <a:spcPct val="107000"/>
                        </a:lnSpc>
                        <a:spcAft>
                          <a:spcPts val="800"/>
                        </a:spcAft>
                      </a:pPr>
                      <a:r>
                        <a:rPr lang="en-IN" sz="1200">
                          <a:effectLst/>
                        </a:rPr>
                        <a:t> </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tc>
                  <a:txBody>
                    <a:bodyPr/>
                    <a:lstStyle/>
                    <a:p>
                      <a:pPr>
                        <a:lnSpc>
                          <a:spcPct val="107000"/>
                        </a:lnSpc>
                        <a:spcAft>
                          <a:spcPts val="800"/>
                        </a:spcAft>
                      </a:pPr>
                      <a:r>
                        <a:rPr lang="en-IN" sz="1200" dirty="0">
                          <a:effectLst/>
                        </a:rPr>
                        <a:t>This metabolite has been identified as a metabolic checkpoint of anti-</a:t>
                      </a:r>
                      <a:r>
                        <a:rPr lang="en-IN" sz="1200" dirty="0" err="1">
                          <a:effectLst/>
                        </a:rPr>
                        <a:t>tumor</a:t>
                      </a:r>
                      <a:r>
                        <a:rPr lang="en-IN" sz="1200" dirty="0">
                          <a:effectLst/>
                        </a:rPr>
                        <a:t> T cell responses [10].</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3917" marR="43917" marT="0" marB="0"/>
                </a:tc>
                <a:extLst>
                  <a:ext uri="{0D108BD9-81ED-4DB2-BD59-A6C34878D82A}">
                    <a16:rowId xmlns:a16="http://schemas.microsoft.com/office/drawing/2014/main" val="1349571138"/>
                  </a:ext>
                </a:extLst>
              </a:tr>
            </a:tbl>
          </a:graphicData>
        </a:graphic>
      </p:graphicFrame>
    </p:spTree>
    <p:extLst>
      <p:ext uri="{BB962C8B-B14F-4D97-AF65-F5344CB8AC3E}">
        <p14:creationId xmlns:p14="http://schemas.microsoft.com/office/powerpoint/2010/main" val="2446323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507</TotalTime>
  <Words>1782</Words>
  <Application>Microsoft Office PowerPoint</Application>
  <PresentationFormat>Widescreen</PresentationFormat>
  <Paragraphs>462</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kanury rao</dc:creator>
  <cp:lastModifiedBy>Najmuddin Saquib</cp:lastModifiedBy>
  <cp:revision>64</cp:revision>
  <dcterms:created xsi:type="dcterms:W3CDTF">2021-01-20T09:22:42Z</dcterms:created>
  <dcterms:modified xsi:type="dcterms:W3CDTF">2021-11-24T04:14:39Z</dcterms:modified>
</cp:coreProperties>
</file>