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13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69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21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62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5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34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29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99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05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84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855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387A4-6018-4BCB-9396-C58ABCC97F0A}" type="datetimeFigureOut">
              <a:rPr kumimoji="1" lang="ja-JP" altLang="en-US" smtClean="0"/>
              <a:t>2021/12/29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D45C-AEBC-4660-966F-7AE85EB5E8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66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0A4465-31E8-44F4-981C-71AE9587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552" y="-14860"/>
            <a:ext cx="4797476" cy="522818"/>
          </a:xfrm>
        </p:spPr>
        <p:txBody>
          <a:bodyPr>
            <a:normAutofit/>
          </a:bodyPr>
          <a:lstStyle/>
          <a:p>
            <a:pPr algn="ctr"/>
            <a:r>
              <a:rPr lang="en-US" altLang="ja-JP" sz="2400" dirty="0"/>
              <a:t>What is your mood</a:t>
            </a:r>
            <a:r>
              <a:rPr kumimoji="1" lang="ja-JP" altLang="en-US" sz="2400" dirty="0"/>
              <a:t>？</a:t>
            </a:r>
            <a:r>
              <a:rPr lang="ja-JP" altLang="en-US" sz="2400" dirty="0"/>
              <a:t>　</a:t>
            </a:r>
            <a:endParaRPr kumimoji="1" lang="ja-JP" altLang="en-US" sz="2400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4A92BD1-757D-48F0-BB56-42F53149D01D}"/>
              </a:ext>
            </a:extLst>
          </p:cNvPr>
          <p:cNvCxnSpPr>
            <a:cxnSpLocks/>
          </p:cNvCxnSpPr>
          <p:nvPr/>
        </p:nvCxnSpPr>
        <p:spPr>
          <a:xfrm>
            <a:off x="957417" y="5282456"/>
            <a:ext cx="7200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50016B32-F711-438E-A5A3-E9E17605525F}"/>
              </a:ext>
            </a:extLst>
          </p:cNvPr>
          <p:cNvCxnSpPr>
            <a:cxnSpLocks/>
          </p:cNvCxnSpPr>
          <p:nvPr/>
        </p:nvCxnSpPr>
        <p:spPr>
          <a:xfrm>
            <a:off x="957417" y="5138440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76239F10-DCFF-4E86-A754-99A9662225A0}"/>
              </a:ext>
            </a:extLst>
          </p:cNvPr>
          <p:cNvCxnSpPr>
            <a:cxnSpLocks/>
          </p:cNvCxnSpPr>
          <p:nvPr/>
        </p:nvCxnSpPr>
        <p:spPr>
          <a:xfrm>
            <a:off x="8158217" y="5138440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26FFE80A-13BB-44B0-8F0A-A4761AF3CCA7}"/>
              </a:ext>
            </a:extLst>
          </p:cNvPr>
          <p:cNvCxnSpPr>
            <a:cxnSpLocks/>
          </p:cNvCxnSpPr>
          <p:nvPr/>
        </p:nvCxnSpPr>
        <p:spPr>
          <a:xfrm>
            <a:off x="4557817" y="5138440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53D8930-ECB5-4478-A2F9-9CC6BEAC835B}"/>
              </a:ext>
            </a:extLst>
          </p:cNvPr>
          <p:cNvSpPr txBox="1"/>
          <p:nvPr/>
        </p:nvSpPr>
        <p:spPr>
          <a:xfrm>
            <a:off x="241422" y="1948139"/>
            <a:ext cx="9771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Example</a:t>
            </a:r>
            <a:endParaRPr kumimoji="1" lang="ja-JP" altLang="en-US" dirty="0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59AC477C-36CA-416B-8634-0F4C52142A3E}"/>
              </a:ext>
            </a:extLst>
          </p:cNvPr>
          <p:cNvCxnSpPr>
            <a:cxnSpLocks/>
          </p:cNvCxnSpPr>
          <p:nvPr/>
        </p:nvCxnSpPr>
        <p:spPr>
          <a:xfrm>
            <a:off x="971600" y="3106863"/>
            <a:ext cx="7200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9D6044CF-259F-4BA8-85FA-28BDF9E52438}"/>
              </a:ext>
            </a:extLst>
          </p:cNvPr>
          <p:cNvCxnSpPr>
            <a:cxnSpLocks/>
          </p:cNvCxnSpPr>
          <p:nvPr/>
        </p:nvCxnSpPr>
        <p:spPr>
          <a:xfrm>
            <a:off x="971600" y="2962847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602645B-14A7-464E-940B-7470DBB63DF0}"/>
              </a:ext>
            </a:extLst>
          </p:cNvPr>
          <p:cNvCxnSpPr>
            <a:cxnSpLocks/>
          </p:cNvCxnSpPr>
          <p:nvPr/>
        </p:nvCxnSpPr>
        <p:spPr>
          <a:xfrm>
            <a:off x="8172400" y="2962847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1E8E2C0E-0C3E-4AF0-A77C-99554566A4D8}"/>
              </a:ext>
            </a:extLst>
          </p:cNvPr>
          <p:cNvCxnSpPr>
            <a:cxnSpLocks/>
          </p:cNvCxnSpPr>
          <p:nvPr/>
        </p:nvCxnSpPr>
        <p:spPr>
          <a:xfrm>
            <a:off x="4572000" y="2962847"/>
            <a:ext cx="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C7DAB47-FA92-46FC-B27E-0F01F8EFD98D}"/>
              </a:ext>
            </a:extLst>
          </p:cNvPr>
          <p:cNvSpPr txBox="1"/>
          <p:nvPr/>
        </p:nvSpPr>
        <p:spPr>
          <a:xfrm>
            <a:off x="3885778" y="2525059"/>
            <a:ext cx="140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Intermediate</a:t>
            </a:r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D94BB8C-0068-4801-B962-58F05BAB5179}"/>
              </a:ext>
            </a:extLst>
          </p:cNvPr>
          <p:cNvSpPr txBox="1"/>
          <p:nvPr/>
        </p:nvSpPr>
        <p:spPr>
          <a:xfrm>
            <a:off x="649814" y="2512637"/>
            <a:ext cx="742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Worst</a:t>
            </a:r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F4DF2F-BDF7-4C19-AB90-4693A0D8815F}"/>
              </a:ext>
            </a:extLst>
          </p:cNvPr>
          <p:cNvSpPr txBox="1"/>
          <p:nvPr/>
        </p:nvSpPr>
        <p:spPr>
          <a:xfrm>
            <a:off x="7908269" y="2500488"/>
            <a:ext cx="589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Best</a:t>
            </a:r>
            <a:endParaRPr kumimoji="1" lang="ja-JP" altLang="en-US" dirty="0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64BD4893-A89B-4E22-814D-CD91C6237595}"/>
              </a:ext>
            </a:extLst>
          </p:cNvPr>
          <p:cNvCxnSpPr>
            <a:cxnSpLocks/>
          </p:cNvCxnSpPr>
          <p:nvPr/>
        </p:nvCxnSpPr>
        <p:spPr>
          <a:xfrm>
            <a:off x="3131840" y="2903009"/>
            <a:ext cx="0" cy="4077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81E3AFA-E001-458B-9D02-389E62EE60C2}"/>
              </a:ext>
            </a:extLst>
          </p:cNvPr>
          <p:cNvSpPr txBox="1"/>
          <p:nvPr/>
        </p:nvSpPr>
        <p:spPr>
          <a:xfrm>
            <a:off x="2528528" y="2064082"/>
            <a:ext cx="4553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Please mark a suitable point on the line below.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ABB2B-4CE9-479D-87FB-6188E0767301}"/>
              </a:ext>
            </a:extLst>
          </p:cNvPr>
          <p:cNvSpPr txBox="1"/>
          <p:nvPr/>
        </p:nvSpPr>
        <p:spPr>
          <a:xfrm>
            <a:off x="241422" y="4333652"/>
            <a:ext cx="8867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Answer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863F8F-9D77-7E43-80C6-CC726CB8E1F3}"/>
              </a:ext>
            </a:extLst>
          </p:cNvPr>
          <p:cNvSpPr txBox="1"/>
          <p:nvPr/>
        </p:nvSpPr>
        <p:spPr>
          <a:xfrm>
            <a:off x="906487" y="553780"/>
            <a:ext cx="7460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+mj-lt"/>
                <a:ea typeface="+mj-ea"/>
              </a:rPr>
              <a:t>・</a:t>
            </a:r>
            <a:r>
              <a:rPr kumimoji="1" lang="en-US" altLang="ja-JP" sz="1600" dirty="0">
                <a:latin typeface="+mj-lt"/>
                <a:ea typeface="+mj-ea"/>
              </a:rPr>
              <a:t>The worst</a:t>
            </a:r>
            <a:r>
              <a:rPr lang="en-US" altLang="ja-JP" sz="1600" dirty="0">
                <a:effectLst/>
                <a:latin typeface="+mj-lt"/>
                <a:ea typeface="+mj-ea"/>
              </a:rPr>
              <a:t> mood status imaginable</a:t>
            </a:r>
            <a:r>
              <a:rPr kumimoji="1" lang="en-US" altLang="ja-JP" sz="1600" dirty="0">
                <a:latin typeface="+mj-lt"/>
                <a:ea typeface="+mj-ea"/>
              </a:rPr>
              <a:t> is on the left, the best status is on the right,</a:t>
            </a:r>
            <a:r>
              <a:rPr kumimoji="1" lang="ja-JP" altLang="en-US" sz="1600" dirty="0">
                <a:latin typeface="+mj-lt"/>
                <a:ea typeface="+mj-ea"/>
              </a:rPr>
              <a:t> </a:t>
            </a:r>
            <a:r>
              <a:rPr kumimoji="1" lang="en-US" altLang="ja-JP" sz="1600" dirty="0">
                <a:latin typeface="+mj-lt"/>
                <a:ea typeface="+mj-ea"/>
              </a:rPr>
              <a:t>and   </a:t>
            </a:r>
          </a:p>
          <a:p>
            <a:r>
              <a:rPr kumimoji="1" lang="en-US" altLang="ja-JP" sz="1600" dirty="0">
                <a:latin typeface="+mj-lt"/>
                <a:ea typeface="+mj-ea"/>
              </a:rPr>
              <a:t>    the intermediate status is in the middle.</a:t>
            </a:r>
          </a:p>
          <a:p>
            <a:r>
              <a:rPr kumimoji="1" lang="ja-JP" altLang="en-US" sz="1600" dirty="0">
                <a:latin typeface="+mj-lt"/>
                <a:ea typeface="+mj-ea"/>
              </a:rPr>
              <a:t>・</a:t>
            </a:r>
            <a:r>
              <a:rPr kumimoji="1" lang="en-US" altLang="ja-JP" sz="1600" dirty="0">
                <a:latin typeface="+mj-lt"/>
                <a:ea typeface="+mj-ea"/>
              </a:rPr>
              <a:t>The mark in the example shown below implies that the participant is not feeling well.</a:t>
            </a:r>
          </a:p>
          <a:p>
            <a:r>
              <a:rPr kumimoji="1" lang="ja-JP" altLang="en-US" sz="1600" dirty="0">
                <a:latin typeface="+mj-lt"/>
                <a:ea typeface="+mj-ea"/>
              </a:rPr>
              <a:t>・</a:t>
            </a:r>
            <a:r>
              <a:rPr kumimoji="1" lang="en-US" altLang="ja-JP" sz="1600" dirty="0">
                <a:latin typeface="+mj-lt"/>
                <a:ea typeface="+mj-ea"/>
              </a:rPr>
              <a:t>How do you feel right now?</a:t>
            </a:r>
            <a:r>
              <a:rPr kumimoji="1" lang="ja-JP" altLang="en-US" sz="1600" dirty="0">
                <a:latin typeface="+mj-lt"/>
                <a:ea typeface="+mj-ea"/>
              </a:rPr>
              <a:t> </a:t>
            </a:r>
            <a:r>
              <a:rPr kumimoji="1" lang="en-US" altLang="ja-JP" sz="1600" dirty="0">
                <a:latin typeface="+mj-lt"/>
                <a:ea typeface="+mj-ea"/>
              </a:rPr>
              <a:t>Please indicate your mood by marking on   </a:t>
            </a:r>
          </a:p>
          <a:p>
            <a:r>
              <a:rPr kumimoji="1" lang="en-US" altLang="ja-JP" sz="1600" dirty="0">
                <a:latin typeface="+mj-lt"/>
                <a:ea typeface="+mj-ea"/>
              </a:rPr>
              <a:t>    the line in the answer column.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82C03C-2658-724D-9032-5CDA9429638B}"/>
              </a:ext>
            </a:extLst>
          </p:cNvPr>
          <p:cNvSpPr/>
          <p:nvPr/>
        </p:nvSpPr>
        <p:spPr>
          <a:xfrm>
            <a:off x="899592" y="427071"/>
            <a:ext cx="7467490" cy="14236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00CE7A-A28A-6B4E-B1D2-098416302357}"/>
              </a:ext>
            </a:extLst>
          </p:cNvPr>
          <p:cNvSpPr txBox="1"/>
          <p:nvPr/>
        </p:nvSpPr>
        <p:spPr>
          <a:xfrm>
            <a:off x="540747" y="262976"/>
            <a:ext cx="1088055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Instruction</a:t>
            </a:r>
            <a:endParaRPr kumimoji="1" lang="ja-JP" altLang="en-US" sz="1600" dirty="0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6BFB4691-1647-7C4B-A766-B3A267652D98}"/>
              </a:ext>
            </a:extLst>
          </p:cNvPr>
          <p:cNvSpPr/>
          <p:nvPr/>
        </p:nvSpPr>
        <p:spPr>
          <a:xfrm>
            <a:off x="7816840" y="3269506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E16125D-068B-1944-A3D5-CB39CBC90DB3}"/>
              </a:ext>
            </a:extLst>
          </p:cNvPr>
          <p:cNvSpPr/>
          <p:nvPr/>
        </p:nvSpPr>
        <p:spPr>
          <a:xfrm>
            <a:off x="7999220" y="3516593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B04E270D-66CC-FE49-8C24-6B054B242557}"/>
              </a:ext>
            </a:extLst>
          </p:cNvPr>
          <p:cNvSpPr/>
          <p:nvPr/>
        </p:nvSpPr>
        <p:spPr>
          <a:xfrm>
            <a:off x="8297620" y="3516593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アーチ 11">
            <a:extLst>
              <a:ext uri="{FF2B5EF4-FFF2-40B4-BE49-F238E27FC236}">
                <a16:creationId xmlns:a16="http://schemas.microsoft.com/office/drawing/2014/main" id="{103BFA5D-BC54-1B4B-9349-F75D543AC169}"/>
              </a:ext>
            </a:extLst>
          </p:cNvPr>
          <p:cNvSpPr/>
          <p:nvPr/>
        </p:nvSpPr>
        <p:spPr>
          <a:xfrm rot="11405730">
            <a:off x="8005940" y="3496616"/>
            <a:ext cx="393923" cy="381258"/>
          </a:xfrm>
          <a:prstGeom prst="blockArc">
            <a:avLst>
              <a:gd name="adj1" fmla="val 10800000"/>
              <a:gd name="adj2" fmla="val 19959961"/>
              <a:gd name="adj3" fmla="val 53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円/楕円 29">
            <a:extLst>
              <a:ext uri="{FF2B5EF4-FFF2-40B4-BE49-F238E27FC236}">
                <a16:creationId xmlns:a16="http://schemas.microsoft.com/office/drawing/2014/main" id="{B8243ECA-E6D5-9646-8EF5-033ABFB05F79}"/>
              </a:ext>
            </a:extLst>
          </p:cNvPr>
          <p:cNvSpPr/>
          <p:nvPr/>
        </p:nvSpPr>
        <p:spPr>
          <a:xfrm>
            <a:off x="593457" y="3255991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アーチ 32">
            <a:extLst>
              <a:ext uri="{FF2B5EF4-FFF2-40B4-BE49-F238E27FC236}">
                <a16:creationId xmlns:a16="http://schemas.microsoft.com/office/drawing/2014/main" id="{3BF332DF-7FA5-6449-8976-42ADBB37910F}"/>
              </a:ext>
            </a:extLst>
          </p:cNvPr>
          <p:cNvSpPr/>
          <p:nvPr/>
        </p:nvSpPr>
        <p:spPr>
          <a:xfrm rot="1008394">
            <a:off x="774637" y="3716497"/>
            <a:ext cx="393923" cy="381258"/>
          </a:xfrm>
          <a:prstGeom prst="blockArc">
            <a:avLst>
              <a:gd name="adj1" fmla="val 10800000"/>
              <a:gd name="adj2" fmla="val 19959961"/>
              <a:gd name="adj3" fmla="val 53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F73DB51E-1626-F541-BFEB-C34A1830F5B8}"/>
              </a:ext>
            </a:extLst>
          </p:cNvPr>
          <p:cNvCxnSpPr>
            <a:cxnSpLocks/>
          </p:cNvCxnSpPr>
          <p:nvPr/>
        </p:nvCxnSpPr>
        <p:spPr>
          <a:xfrm>
            <a:off x="773876" y="3435054"/>
            <a:ext cx="183541" cy="982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F21E1177-63FB-3B4E-A08F-D007100EF504}"/>
              </a:ext>
            </a:extLst>
          </p:cNvPr>
          <p:cNvCxnSpPr>
            <a:cxnSpLocks/>
          </p:cNvCxnSpPr>
          <p:nvPr/>
        </p:nvCxnSpPr>
        <p:spPr>
          <a:xfrm flipH="1">
            <a:off x="797595" y="3521655"/>
            <a:ext cx="159822" cy="1212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54072337-A520-1140-88F1-FDBC8C814265}"/>
              </a:ext>
            </a:extLst>
          </p:cNvPr>
          <p:cNvCxnSpPr>
            <a:cxnSpLocks/>
          </p:cNvCxnSpPr>
          <p:nvPr/>
        </p:nvCxnSpPr>
        <p:spPr>
          <a:xfrm flipH="1">
            <a:off x="727931" y="3533350"/>
            <a:ext cx="229486" cy="121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図 48">
            <a:extLst>
              <a:ext uri="{FF2B5EF4-FFF2-40B4-BE49-F238E27FC236}">
                <a16:creationId xmlns:a16="http://schemas.microsoft.com/office/drawing/2014/main" id="{885D02F3-5DF2-1043-BECB-F226D64E7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13913">
            <a:off x="978460" y="3414711"/>
            <a:ext cx="254000" cy="228600"/>
          </a:xfrm>
          <a:prstGeom prst="rect">
            <a:avLst/>
          </a:prstGeom>
        </p:spPr>
      </p:pic>
      <p:sp>
        <p:nvSpPr>
          <p:cNvPr id="50" name="円/楕円 49">
            <a:extLst>
              <a:ext uri="{FF2B5EF4-FFF2-40B4-BE49-F238E27FC236}">
                <a16:creationId xmlns:a16="http://schemas.microsoft.com/office/drawing/2014/main" id="{6DFB6348-1A87-FA43-B40C-393F20496042}"/>
              </a:ext>
            </a:extLst>
          </p:cNvPr>
          <p:cNvSpPr/>
          <p:nvPr/>
        </p:nvSpPr>
        <p:spPr>
          <a:xfrm>
            <a:off x="4205148" y="3272845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1E320914-7098-994A-9093-8BBA10D646B8}"/>
              </a:ext>
            </a:extLst>
          </p:cNvPr>
          <p:cNvSpPr/>
          <p:nvPr/>
        </p:nvSpPr>
        <p:spPr>
          <a:xfrm>
            <a:off x="4363645" y="3472418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F22A112A-F718-874C-8C73-D8BE13B50C4C}"/>
              </a:ext>
            </a:extLst>
          </p:cNvPr>
          <p:cNvSpPr/>
          <p:nvPr/>
        </p:nvSpPr>
        <p:spPr>
          <a:xfrm>
            <a:off x="4662045" y="3472418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06C6FC9-468F-A747-ACA9-6B1CFA5CA60B}"/>
              </a:ext>
            </a:extLst>
          </p:cNvPr>
          <p:cNvCxnSpPr>
            <a:cxnSpLocks/>
          </p:cNvCxnSpPr>
          <p:nvPr/>
        </p:nvCxnSpPr>
        <p:spPr>
          <a:xfrm>
            <a:off x="4479665" y="3811719"/>
            <a:ext cx="1823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円/楕円 61">
            <a:extLst>
              <a:ext uri="{FF2B5EF4-FFF2-40B4-BE49-F238E27FC236}">
                <a16:creationId xmlns:a16="http://schemas.microsoft.com/office/drawing/2014/main" id="{86E4B721-CE62-054C-A260-6A7F0C0CE0E8}"/>
              </a:ext>
            </a:extLst>
          </p:cNvPr>
          <p:cNvSpPr/>
          <p:nvPr/>
        </p:nvSpPr>
        <p:spPr>
          <a:xfrm>
            <a:off x="7794257" y="5445260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円/楕円 62">
            <a:extLst>
              <a:ext uri="{FF2B5EF4-FFF2-40B4-BE49-F238E27FC236}">
                <a16:creationId xmlns:a16="http://schemas.microsoft.com/office/drawing/2014/main" id="{F7D4BEF4-71A3-DF4B-A6C2-E176F0187E4B}"/>
              </a:ext>
            </a:extLst>
          </p:cNvPr>
          <p:cNvSpPr/>
          <p:nvPr/>
        </p:nvSpPr>
        <p:spPr>
          <a:xfrm>
            <a:off x="7976637" y="5692347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63">
            <a:extLst>
              <a:ext uri="{FF2B5EF4-FFF2-40B4-BE49-F238E27FC236}">
                <a16:creationId xmlns:a16="http://schemas.microsoft.com/office/drawing/2014/main" id="{F0B109B6-B110-B546-B2DA-04556B62D58E}"/>
              </a:ext>
            </a:extLst>
          </p:cNvPr>
          <p:cNvSpPr/>
          <p:nvPr/>
        </p:nvSpPr>
        <p:spPr>
          <a:xfrm>
            <a:off x="8275037" y="5692347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アーチ 64">
            <a:extLst>
              <a:ext uri="{FF2B5EF4-FFF2-40B4-BE49-F238E27FC236}">
                <a16:creationId xmlns:a16="http://schemas.microsoft.com/office/drawing/2014/main" id="{6E3F533F-F30D-C94D-88AD-77347912333A}"/>
              </a:ext>
            </a:extLst>
          </p:cNvPr>
          <p:cNvSpPr/>
          <p:nvPr/>
        </p:nvSpPr>
        <p:spPr>
          <a:xfrm rot="11405730">
            <a:off x="7983357" y="5672370"/>
            <a:ext cx="393923" cy="381258"/>
          </a:xfrm>
          <a:prstGeom prst="blockArc">
            <a:avLst>
              <a:gd name="adj1" fmla="val 10800000"/>
              <a:gd name="adj2" fmla="val 19959961"/>
              <a:gd name="adj3" fmla="val 53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円/楕円 65">
            <a:extLst>
              <a:ext uri="{FF2B5EF4-FFF2-40B4-BE49-F238E27FC236}">
                <a16:creationId xmlns:a16="http://schemas.microsoft.com/office/drawing/2014/main" id="{B2CD996D-0154-EF49-BBCF-C0FF690F62F1}"/>
              </a:ext>
            </a:extLst>
          </p:cNvPr>
          <p:cNvSpPr/>
          <p:nvPr/>
        </p:nvSpPr>
        <p:spPr>
          <a:xfrm>
            <a:off x="570874" y="5431745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アーチ 66">
            <a:extLst>
              <a:ext uri="{FF2B5EF4-FFF2-40B4-BE49-F238E27FC236}">
                <a16:creationId xmlns:a16="http://schemas.microsoft.com/office/drawing/2014/main" id="{85809A55-8302-924A-8FFE-507C52E9F462}"/>
              </a:ext>
            </a:extLst>
          </p:cNvPr>
          <p:cNvSpPr/>
          <p:nvPr/>
        </p:nvSpPr>
        <p:spPr>
          <a:xfrm rot="1008394">
            <a:off x="752054" y="5892255"/>
            <a:ext cx="393923" cy="381258"/>
          </a:xfrm>
          <a:prstGeom prst="blockArc">
            <a:avLst>
              <a:gd name="adj1" fmla="val 10800000"/>
              <a:gd name="adj2" fmla="val 19959961"/>
              <a:gd name="adj3" fmla="val 539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D6015279-754F-A24F-874E-E088B35A5CB1}"/>
              </a:ext>
            </a:extLst>
          </p:cNvPr>
          <p:cNvCxnSpPr>
            <a:cxnSpLocks/>
          </p:cNvCxnSpPr>
          <p:nvPr/>
        </p:nvCxnSpPr>
        <p:spPr>
          <a:xfrm>
            <a:off x="751293" y="5610808"/>
            <a:ext cx="183541" cy="982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8396B12E-5366-154D-80DA-443430A61AAF}"/>
              </a:ext>
            </a:extLst>
          </p:cNvPr>
          <p:cNvCxnSpPr>
            <a:cxnSpLocks/>
          </p:cNvCxnSpPr>
          <p:nvPr/>
        </p:nvCxnSpPr>
        <p:spPr>
          <a:xfrm flipH="1">
            <a:off x="775012" y="5697409"/>
            <a:ext cx="159822" cy="1212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1DE8E10F-EEEE-8D4F-B675-858BF07DBDF2}"/>
              </a:ext>
            </a:extLst>
          </p:cNvPr>
          <p:cNvCxnSpPr>
            <a:cxnSpLocks/>
          </p:cNvCxnSpPr>
          <p:nvPr/>
        </p:nvCxnSpPr>
        <p:spPr>
          <a:xfrm flipH="1">
            <a:off x="705348" y="5709104"/>
            <a:ext cx="229486" cy="121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図 70">
            <a:extLst>
              <a:ext uri="{FF2B5EF4-FFF2-40B4-BE49-F238E27FC236}">
                <a16:creationId xmlns:a16="http://schemas.microsoft.com/office/drawing/2014/main" id="{B3FCA95D-8F91-064D-81DC-D8E944E72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13913">
            <a:off x="955877" y="5590465"/>
            <a:ext cx="254000" cy="228600"/>
          </a:xfrm>
          <a:prstGeom prst="rect">
            <a:avLst/>
          </a:prstGeom>
        </p:spPr>
      </p:pic>
      <p:sp>
        <p:nvSpPr>
          <p:cNvPr id="72" name="円/楕円 71">
            <a:extLst>
              <a:ext uri="{FF2B5EF4-FFF2-40B4-BE49-F238E27FC236}">
                <a16:creationId xmlns:a16="http://schemas.microsoft.com/office/drawing/2014/main" id="{F7896D7D-3999-9A4A-A18A-92DBAEF02AF8}"/>
              </a:ext>
            </a:extLst>
          </p:cNvPr>
          <p:cNvSpPr/>
          <p:nvPr/>
        </p:nvSpPr>
        <p:spPr>
          <a:xfrm>
            <a:off x="4182565" y="5448599"/>
            <a:ext cx="756285" cy="75628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円/楕円 72">
            <a:extLst>
              <a:ext uri="{FF2B5EF4-FFF2-40B4-BE49-F238E27FC236}">
                <a16:creationId xmlns:a16="http://schemas.microsoft.com/office/drawing/2014/main" id="{AEB95F51-ED51-1E47-822C-3EEBE0C095BC}"/>
              </a:ext>
            </a:extLst>
          </p:cNvPr>
          <p:cNvSpPr/>
          <p:nvPr/>
        </p:nvSpPr>
        <p:spPr>
          <a:xfrm>
            <a:off x="4341062" y="5648172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/楕円 73">
            <a:extLst>
              <a:ext uri="{FF2B5EF4-FFF2-40B4-BE49-F238E27FC236}">
                <a16:creationId xmlns:a16="http://schemas.microsoft.com/office/drawing/2014/main" id="{28452617-F3D5-E343-9CDE-85B0CFC8E1B1}"/>
              </a:ext>
            </a:extLst>
          </p:cNvPr>
          <p:cNvSpPr/>
          <p:nvPr/>
        </p:nvSpPr>
        <p:spPr>
          <a:xfrm>
            <a:off x="4639462" y="5648172"/>
            <a:ext cx="116020" cy="1160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0FD33810-44B9-E944-806E-F2C67AC1609B}"/>
              </a:ext>
            </a:extLst>
          </p:cNvPr>
          <p:cNvCxnSpPr>
            <a:cxnSpLocks/>
          </p:cNvCxnSpPr>
          <p:nvPr/>
        </p:nvCxnSpPr>
        <p:spPr>
          <a:xfrm>
            <a:off x="4457082" y="5987473"/>
            <a:ext cx="1823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0BBAA77D-D566-2549-B0A6-2204B3134A8B}"/>
              </a:ext>
            </a:extLst>
          </p:cNvPr>
          <p:cNvSpPr txBox="1"/>
          <p:nvPr/>
        </p:nvSpPr>
        <p:spPr>
          <a:xfrm>
            <a:off x="3837899" y="4771186"/>
            <a:ext cx="140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Intermediate</a:t>
            </a:r>
            <a:endParaRPr kumimoji="1" lang="ja-JP" altLang="en-US" dirty="0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A481E773-AF8D-DB4A-AC53-017F7857F282}"/>
              </a:ext>
            </a:extLst>
          </p:cNvPr>
          <p:cNvSpPr txBox="1"/>
          <p:nvPr/>
        </p:nvSpPr>
        <p:spPr>
          <a:xfrm>
            <a:off x="652493" y="4758434"/>
            <a:ext cx="742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Worst</a:t>
            </a:r>
            <a:endParaRPr kumimoji="1" lang="ja-JP" altLang="en-US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290B7BAE-FB12-554E-B8AE-A7D132695512}"/>
              </a:ext>
            </a:extLst>
          </p:cNvPr>
          <p:cNvSpPr txBox="1"/>
          <p:nvPr/>
        </p:nvSpPr>
        <p:spPr>
          <a:xfrm>
            <a:off x="7871311" y="4764227"/>
            <a:ext cx="589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Best</a:t>
            </a:r>
            <a:endParaRPr kumimoji="1" lang="ja-JP" altLang="en-US" dirty="0"/>
          </a:p>
        </p:txBody>
      </p:sp>
      <p:sp>
        <p:nvSpPr>
          <p:cNvPr id="81" name="上矢印吹き出し 80">
            <a:extLst>
              <a:ext uri="{FF2B5EF4-FFF2-40B4-BE49-F238E27FC236}">
                <a16:creationId xmlns:a16="http://schemas.microsoft.com/office/drawing/2014/main" id="{10B72D6D-0E92-C44B-9003-13EA5E4E3A6A}"/>
              </a:ext>
            </a:extLst>
          </p:cNvPr>
          <p:cNvSpPr/>
          <p:nvPr/>
        </p:nvSpPr>
        <p:spPr>
          <a:xfrm>
            <a:off x="2381474" y="3331758"/>
            <a:ext cx="1500732" cy="710453"/>
          </a:xfrm>
          <a:prstGeom prst="up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Mark it like this!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3C60035E-482B-7F49-9509-5BC2B94E0562}"/>
              </a:ext>
            </a:extLst>
          </p:cNvPr>
          <p:cNvSpPr txBox="1"/>
          <p:nvPr/>
        </p:nvSpPr>
        <p:spPr>
          <a:xfrm>
            <a:off x="2517238" y="4296409"/>
            <a:ext cx="461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Please mark a suitable point on the line below.</a:t>
            </a:r>
            <a:endParaRPr kumimoji="1" lang="ja-JP" altLang="en-US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063FDE39-5B60-469A-A37C-CBFBB63DE06A}"/>
              </a:ext>
            </a:extLst>
          </p:cNvPr>
          <p:cNvSpPr txBox="1"/>
          <p:nvPr/>
        </p:nvSpPr>
        <p:spPr>
          <a:xfrm>
            <a:off x="70104" y="6277742"/>
            <a:ext cx="65630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</a:t>
            </a:r>
            <a:r>
              <a:rPr lang="ja-JP" altLang="ja-JP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Figure 1. The self-reported visual analog scale test for</a:t>
            </a:r>
            <a:r>
              <a:rPr lang="en-US" altLang="ja-JP" sz="16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r>
              <a:rPr lang="ja-JP" altLang="en-US" sz="1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ja-JP" sz="1600" b="1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ja-JP" alt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was used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instruction</a:t>
            </a:r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while the children 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marked</a:t>
            </a:r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lower scal</a:t>
            </a:r>
            <a:r>
              <a:rPr lang="en-US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ja-JP" altLang="ja-JP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76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139</Words>
  <Application>Microsoft Office PowerPoint</Application>
  <PresentationFormat>画面に合わせる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What is your mood？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your mood？</dc:title>
  <dc:creator>上田 理誉</dc:creator>
  <cp:lastModifiedBy>上田 理誉</cp:lastModifiedBy>
  <cp:revision>10</cp:revision>
  <dcterms:created xsi:type="dcterms:W3CDTF">2021-11-26T23:35:01Z</dcterms:created>
  <dcterms:modified xsi:type="dcterms:W3CDTF">2021-12-30T00:10:55Z</dcterms:modified>
</cp:coreProperties>
</file>