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60" r:id="rId2"/>
  </p:sldIdLst>
  <p:sldSz cx="9313863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22"/>
    <p:restoredTop sz="94714"/>
  </p:normalViewPr>
  <p:slideViewPr>
    <p:cSldViewPr snapToGrid="0" snapToObjects="1">
      <p:cViewPr>
        <p:scale>
          <a:sx n="119" d="100"/>
          <a:sy n="119" d="100"/>
        </p:scale>
        <p:origin x="3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70B20-8BBC-CA43-A271-5BCE9A5D4D4D}" type="datetimeFigureOut">
              <a:rPr lang="en-LY" smtClean="0"/>
              <a:t>4/26/22</a:t>
            </a:fld>
            <a:endParaRPr lang="en-L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1143000"/>
            <a:ext cx="2654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3EAFE-FC2B-8B41-8B59-11EA1ED5AF15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0414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40" y="1770320"/>
            <a:ext cx="7916784" cy="3765997"/>
          </a:xfrm>
        </p:spPr>
        <p:txBody>
          <a:bodyPr anchor="b"/>
          <a:lstStyle>
            <a:lvl1pPr algn="ctr"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4233" y="5681548"/>
            <a:ext cx="6985397" cy="2611658"/>
          </a:xfrm>
        </p:spPr>
        <p:txBody>
          <a:bodyPr/>
          <a:lstStyle>
            <a:lvl1pPr marL="0" indent="0" algn="ctr">
              <a:buNone/>
              <a:defRPr sz="2445"/>
            </a:lvl1pPr>
            <a:lvl2pPr marL="465704" indent="0" algn="ctr">
              <a:buNone/>
              <a:defRPr sz="2037"/>
            </a:lvl2pPr>
            <a:lvl3pPr marL="931408" indent="0" algn="ctr">
              <a:buNone/>
              <a:defRPr sz="1833"/>
            </a:lvl3pPr>
            <a:lvl4pPr marL="1397112" indent="0" algn="ctr">
              <a:buNone/>
              <a:defRPr sz="1630"/>
            </a:lvl4pPr>
            <a:lvl5pPr marL="1862816" indent="0" algn="ctr">
              <a:buNone/>
              <a:defRPr sz="1630"/>
            </a:lvl5pPr>
            <a:lvl6pPr marL="2328520" indent="0" algn="ctr">
              <a:buNone/>
              <a:defRPr sz="1630"/>
            </a:lvl6pPr>
            <a:lvl7pPr marL="2794224" indent="0" algn="ctr">
              <a:buNone/>
              <a:defRPr sz="1630"/>
            </a:lvl7pPr>
            <a:lvl8pPr marL="3259927" indent="0" algn="ctr">
              <a:buNone/>
              <a:defRPr sz="1630"/>
            </a:lvl8pPr>
            <a:lvl9pPr marL="3725631" indent="0" algn="ctr">
              <a:buNone/>
              <a:defRPr sz="1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0633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23930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234" y="575917"/>
            <a:ext cx="2008302" cy="91670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329" y="575917"/>
            <a:ext cx="5908482" cy="91670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83535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97051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78" y="2696798"/>
            <a:ext cx="8033207" cy="4499664"/>
          </a:xfrm>
        </p:spPr>
        <p:txBody>
          <a:bodyPr anchor="b"/>
          <a:lstStyle>
            <a:lvl1pPr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8" y="7239030"/>
            <a:ext cx="8033207" cy="2366267"/>
          </a:xfrm>
        </p:spPr>
        <p:txBody>
          <a:bodyPr/>
          <a:lstStyle>
            <a:lvl1pPr marL="0" indent="0">
              <a:buNone/>
              <a:defRPr sz="2445">
                <a:solidFill>
                  <a:schemeClr val="tx1"/>
                </a:solidFill>
              </a:defRPr>
            </a:lvl1pPr>
            <a:lvl2pPr marL="465704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2pPr>
            <a:lvl3pPr marL="93140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3pPr>
            <a:lvl4pPr marL="1397112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4pPr>
            <a:lvl5pPr marL="18628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5pPr>
            <a:lvl6pPr marL="232852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6pPr>
            <a:lvl7pPr marL="2794224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7pPr>
            <a:lvl8pPr marL="3259927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8pPr>
            <a:lvl9pPr marL="3725631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6574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328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143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5441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575920"/>
            <a:ext cx="8033207" cy="209083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542" y="2651723"/>
            <a:ext cx="3940200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42" y="3951292"/>
            <a:ext cx="3940200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144" y="2651723"/>
            <a:ext cx="3959605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5144" y="3951292"/>
            <a:ext cx="3959605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7959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1456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55490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605" y="1557482"/>
            <a:ext cx="4715143" cy="7687241"/>
          </a:xfrm>
        </p:spPr>
        <p:txBody>
          <a:bodyPr/>
          <a:lstStyle>
            <a:lvl1pPr>
              <a:defRPr sz="3260"/>
            </a:lvl1pPr>
            <a:lvl2pPr>
              <a:defRPr sz="2852"/>
            </a:lvl2pPr>
            <a:lvl3pPr>
              <a:defRPr sz="2445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08448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59605" y="1557482"/>
            <a:ext cx="4715143" cy="7687241"/>
          </a:xfrm>
        </p:spPr>
        <p:txBody>
          <a:bodyPr anchor="t"/>
          <a:lstStyle>
            <a:lvl1pPr marL="0" indent="0">
              <a:buNone/>
              <a:defRPr sz="3260"/>
            </a:lvl1pPr>
            <a:lvl2pPr marL="465704" indent="0">
              <a:buNone/>
              <a:defRPr sz="2852"/>
            </a:lvl2pPr>
            <a:lvl3pPr marL="931408" indent="0">
              <a:buNone/>
              <a:defRPr sz="2445"/>
            </a:lvl3pPr>
            <a:lvl4pPr marL="1397112" indent="0">
              <a:buNone/>
              <a:defRPr sz="2037"/>
            </a:lvl4pPr>
            <a:lvl5pPr marL="1862816" indent="0">
              <a:buNone/>
              <a:defRPr sz="2037"/>
            </a:lvl5pPr>
            <a:lvl6pPr marL="2328520" indent="0">
              <a:buNone/>
              <a:defRPr sz="2037"/>
            </a:lvl6pPr>
            <a:lvl7pPr marL="2794224" indent="0">
              <a:buNone/>
              <a:defRPr sz="2037"/>
            </a:lvl7pPr>
            <a:lvl8pPr marL="3259927" indent="0">
              <a:buNone/>
              <a:defRPr sz="2037"/>
            </a:lvl8pPr>
            <a:lvl9pPr marL="3725631" indent="0">
              <a:buNone/>
              <a:defRPr sz="203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63655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328" y="575920"/>
            <a:ext cx="8033207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328" y="2879585"/>
            <a:ext cx="8033207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328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782B-1523-8241-8AA8-599F8C91D124}" type="datetimeFigureOut">
              <a:rPr lang="en-LY" smtClean="0"/>
              <a:t>4/26/22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85217" y="10025967"/>
            <a:ext cx="314342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7916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8034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31408" rtl="0" eaLnBrk="1" latinLnBrk="0" hangingPunct="1">
        <a:lnSpc>
          <a:spcPct val="90000"/>
        </a:lnSpc>
        <a:spcBef>
          <a:spcPct val="0"/>
        </a:spcBef>
        <a:buNone/>
        <a:defRPr sz="4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852" indent="-232852" algn="l" defTabSz="931408" rtl="0" eaLnBrk="1" latinLnBrk="0" hangingPunct="1">
        <a:lnSpc>
          <a:spcPct val="90000"/>
        </a:lnSpc>
        <a:spcBef>
          <a:spcPts val="1019"/>
        </a:spcBef>
        <a:buFont typeface="Arial" panose="020B0604020202020204" pitchFamily="34" charset="0"/>
        <a:buChar char="•"/>
        <a:defRPr sz="2852" kern="1200">
          <a:solidFill>
            <a:schemeClr val="tx1"/>
          </a:solidFill>
          <a:latin typeface="+mn-lt"/>
          <a:ea typeface="+mn-ea"/>
          <a:cs typeface="+mn-cs"/>
        </a:defRPr>
      </a:lvl1pPr>
      <a:lvl2pPr marL="698556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445" kern="1200">
          <a:solidFill>
            <a:schemeClr val="tx1"/>
          </a:solidFill>
          <a:latin typeface="+mn-lt"/>
          <a:ea typeface="+mn-ea"/>
          <a:cs typeface="+mn-cs"/>
        </a:defRPr>
      </a:lvl2pPr>
      <a:lvl3pPr marL="1164260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3pPr>
      <a:lvl4pPr marL="1629964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95668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61372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7075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779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483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70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408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112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816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52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22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927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631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C9A7713-4CA9-5648-B99E-08717D008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2801" y="1246046"/>
            <a:ext cx="185937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Unstimulated purified    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D2DC0CA9-C96A-9948-9F7E-27A489B872E6}"/>
              </a:ext>
            </a:extLst>
          </p:cNvPr>
          <p:cNvPicPr/>
          <p:nvPr/>
        </p:nvPicPr>
        <p:blipFill rotWithShape="1">
          <a:blip r:embed="rId2"/>
          <a:srcRect t="13478"/>
          <a:stretch/>
        </p:blipFill>
        <p:spPr bwMode="auto">
          <a:xfrm>
            <a:off x="634404" y="1721224"/>
            <a:ext cx="7675553" cy="6398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13327">
            <a:extLst>
              <a:ext uri="{FF2B5EF4-FFF2-40B4-BE49-F238E27FC236}">
                <a16:creationId xmlns:a16="http://schemas.microsoft.com/office/drawing/2014/main" id="{015300F1-73B9-B648-9E5F-97CAE1792736}"/>
              </a:ext>
            </a:extLst>
          </p:cNvPr>
          <p:cNvSpPr txBox="1"/>
          <p:nvPr/>
        </p:nvSpPr>
        <p:spPr>
          <a:xfrm>
            <a:off x="1509047" y="8017022"/>
            <a:ext cx="6800910" cy="139324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113349" tIns="56674" rIns="113349" bIns="5667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LY" sz="124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sz="124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Figure.2</a:t>
            </a:r>
            <a:r>
              <a:rPr lang="en-GB" sz="124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Heatmap for whole genomic transcriptome of significantly expressed genes. 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main clusters of 24 samples from (n=8) active RA patients with 3 conditions/ participant; condition 1. for the unstimulated CD14CD16, condition 2. LPS stimulated and vehicle treated and condition 3. PNLA treated and LPS stimulated CD14CD16 monocytes. The map was following FPKM reading=5 using broad Morpheus software (https://</a:t>
            </a:r>
            <a:r>
              <a:rPr lang="en-GB" sz="12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software.broadinstitute.org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GB" sz="12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morpheus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/).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Heatmap visualisations used log2 fold change (log2FC). 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sets were hierarchically clustered using one minus Pearson correlation coefficient. FPKM; Fragments Per Kilobase Million.</a:t>
            </a:r>
            <a:endParaRPr lang="en-LY" sz="1488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LY" sz="148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LY" sz="148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F4B84-FF61-CD41-848B-981865F7EA3E}"/>
              </a:ext>
            </a:extLst>
          </p:cNvPr>
          <p:cNvSpPr txBox="1"/>
          <p:nvPr/>
        </p:nvSpPr>
        <p:spPr>
          <a:xfrm>
            <a:off x="304800" y="549132"/>
            <a:ext cx="2452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Y" sz="1400" b="1" dirty="0"/>
              <a:t>Supplementary </a:t>
            </a:r>
            <a:r>
              <a:rPr lang="en-LY" sz="1400" b="1"/>
              <a:t>Figure.</a:t>
            </a:r>
            <a:r>
              <a:rPr lang="en-GB" sz="1400" b="1" dirty="0"/>
              <a:t>S</a:t>
            </a:r>
            <a:r>
              <a:rPr lang="en-LY" sz="1400" b="1"/>
              <a:t>2</a:t>
            </a:r>
            <a:endParaRPr lang="en-LY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EBF0B-D073-0645-8E7B-11D91D7ED31A}"/>
              </a:ext>
            </a:extLst>
          </p:cNvPr>
          <p:cNvSpPr txBox="1"/>
          <p:nvPr/>
        </p:nvSpPr>
        <p:spPr>
          <a:xfrm>
            <a:off x="2629171" y="870438"/>
            <a:ext cx="5467637" cy="36933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LY" dirty="0"/>
              <a:t>                                        </a:t>
            </a:r>
            <a:r>
              <a:rPr lang="en-LY" sz="1600" dirty="0"/>
              <a:t>RA patients n=8</a:t>
            </a:r>
            <a:endParaRPr lang="en-LY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6828925-68BF-C241-BFF0-F86BAA4CB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180" y="1259558"/>
            <a:ext cx="1859379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LPS stimulated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D51B926-CA21-994A-B291-99D5B5B7D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429" y="1259558"/>
            <a:ext cx="185937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LY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LPS </a:t>
            </a: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stimulated/PNLA treated  </a:t>
            </a:r>
            <a:r>
              <a:rPr lang="en-GB" altLang="en-LY" sz="1200" b="1" dirty="0">
                <a:latin typeface="Calibri" panose="020F0502020204030204" pitchFamily="34" charset="0"/>
                <a:cs typeface="Arial" panose="020B0604020202020204" pitchFamily="34" charset="0"/>
              </a:rPr>
              <a:t>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75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4257</TotalTime>
  <Words>142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Rabaa Takala</dc:creator>
  <cp:lastModifiedBy>Rabaa Takala</cp:lastModifiedBy>
  <cp:revision>40</cp:revision>
  <dcterms:created xsi:type="dcterms:W3CDTF">2021-08-24T18:22:40Z</dcterms:created>
  <dcterms:modified xsi:type="dcterms:W3CDTF">2022-04-26T13:26:35Z</dcterms:modified>
</cp:coreProperties>
</file>