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7"/>
  </p:handoutMasterIdLst>
  <p:sldIdLst>
    <p:sldId id="257" r:id="rId2"/>
    <p:sldId id="262" r:id="rId3"/>
    <p:sldId id="261" r:id="rId4"/>
    <p:sldId id="263" r:id="rId5"/>
    <p:sldId id="258" r:id="rId6"/>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857FA"/>
    <a:srgbClr val="F71583"/>
    <a:srgbClr val="C3914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0" d="100"/>
          <a:sy n="50" d="100"/>
        </p:scale>
        <p:origin x="712"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handoutMaster" Target="handoutMasters/handout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oleObject" Target="file:///E:\Segate%20backup\Korea%20Backup\nature%20paper\March%202018\Fusion%20rate.xlsx" TargetMode="Externa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380511811023622"/>
          <c:y val="2.6279998493011339E-2"/>
          <c:w val="0.84805993000874891"/>
          <c:h val="0.56608710394454287"/>
        </c:manualLayout>
      </c:layout>
      <c:barChart>
        <c:barDir val="col"/>
        <c:grouping val="clustered"/>
        <c:varyColors val="0"/>
        <c:ser>
          <c:idx val="0"/>
          <c:order val="0"/>
          <c:tx>
            <c:strRef>
              <c:f>Sheet1!$L$2496</c:f>
              <c:strCache>
                <c:ptCount val="1"/>
                <c:pt idx="0">
                  <c:v>Fusion Rate average</c:v>
                </c:pt>
              </c:strCache>
            </c:strRef>
          </c:tx>
          <c:spPr>
            <a:solidFill>
              <a:schemeClr val="tx1"/>
            </a:solidFill>
            <a:ln>
              <a:noFill/>
            </a:ln>
            <a:effectLst/>
          </c:spPr>
          <c:invertIfNegative val="0"/>
          <c:errBars>
            <c:errBarType val="both"/>
            <c:errValType val="cust"/>
            <c:noEndCap val="0"/>
            <c:plus>
              <c:numRef>
                <c:f>Sheet1!$N$2498:$N$2508</c:f>
                <c:numCache>
                  <c:formatCode>General</c:formatCode>
                  <c:ptCount val="11"/>
                  <c:pt idx="0">
                    <c:v>15.013986075204587</c:v>
                  </c:pt>
                  <c:pt idx="1">
                    <c:v>12.401098983843484</c:v>
                  </c:pt>
                  <c:pt idx="2">
                    <c:v>11.348895404988932</c:v>
                  </c:pt>
                  <c:pt idx="3">
                    <c:v>11.989420407870703</c:v>
                  </c:pt>
                  <c:pt idx="4">
                    <c:v>11.814382052324756</c:v>
                  </c:pt>
                  <c:pt idx="5">
                    <c:v>12.585601605911672</c:v>
                  </c:pt>
                  <c:pt idx="6">
                    <c:v>13.109128110779299</c:v>
                  </c:pt>
                  <c:pt idx="7">
                    <c:v>16.055881124291158</c:v>
                  </c:pt>
                  <c:pt idx="8">
                    <c:v>12.671257518263845</c:v>
                  </c:pt>
                  <c:pt idx="9">
                    <c:v>13.391263323980402</c:v>
                  </c:pt>
                  <c:pt idx="10">
                    <c:v>11.987919708687247</c:v>
                  </c:pt>
                </c:numCache>
              </c:numRef>
            </c:plus>
            <c:minus>
              <c:numRef>
                <c:f>Sheet1!$N$2498:$N$2508</c:f>
                <c:numCache>
                  <c:formatCode>General</c:formatCode>
                  <c:ptCount val="11"/>
                  <c:pt idx="0">
                    <c:v>15.013986075204587</c:v>
                  </c:pt>
                  <c:pt idx="1">
                    <c:v>12.401098983843484</c:v>
                  </c:pt>
                  <c:pt idx="2">
                    <c:v>11.348895404988932</c:v>
                  </c:pt>
                  <c:pt idx="3">
                    <c:v>11.989420407870703</c:v>
                  </c:pt>
                  <c:pt idx="4">
                    <c:v>11.814382052324756</c:v>
                  </c:pt>
                  <c:pt idx="5">
                    <c:v>12.585601605911672</c:v>
                  </c:pt>
                  <c:pt idx="6">
                    <c:v>13.109128110779299</c:v>
                  </c:pt>
                  <c:pt idx="7">
                    <c:v>16.055881124291158</c:v>
                  </c:pt>
                  <c:pt idx="8">
                    <c:v>12.671257518263845</c:v>
                  </c:pt>
                  <c:pt idx="9">
                    <c:v>13.391263323980402</c:v>
                  </c:pt>
                  <c:pt idx="10">
                    <c:v>11.987919708687247</c:v>
                  </c:pt>
                </c:numCache>
              </c:numRef>
            </c:minus>
            <c:spPr>
              <a:noFill/>
              <a:ln w="9525" cap="flat" cmpd="sng" algn="ctr">
                <a:solidFill>
                  <a:schemeClr val="tx1">
                    <a:lumMod val="65000"/>
                    <a:lumOff val="35000"/>
                  </a:schemeClr>
                </a:solidFill>
                <a:round/>
              </a:ln>
              <a:effectLst/>
            </c:spPr>
          </c:errBars>
          <c:cat>
            <c:strRef>
              <c:f>Sheet1!$P$2498:$P$2508</c:f>
              <c:strCache>
                <c:ptCount val="11"/>
                <c:pt idx="0">
                  <c:v>2007 n=(7520)</c:v>
                </c:pt>
                <c:pt idx="1">
                  <c:v>2008 n=(4366)</c:v>
                </c:pt>
                <c:pt idx="2">
                  <c:v>2009 n=(5920)</c:v>
                </c:pt>
                <c:pt idx="3">
                  <c:v>2010 n=(5530)</c:v>
                </c:pt>
                <c:pt idx="4">
                  <c:v>2011 n=(3428)</c:v>
                </c:pt>
                <c:pt idx="5">
                  <c:v>2012 n=(7880)</c:v>
                </c:pt>
                <c:pt idx="6">
                  <c:v>2013 n=(7046)</c:v>
                </c:pt>
                <c:pt idx="7">
                  <c:v>2014 n=(6492)</c:v>
                </c:pt>
                <c:pt idx="8">
                  <c:v>2015 n=(6560)</c:v>
                </c:pt>
                <c:pt idx="9">
                  <c:v>2016 n=(19734)</c:v>
                </c:pt>
                <c:pt idx="10">
                  <c:v>2017 n=(11767)</c:v>
                </c:pt>
              </c:strCache>
            </c:strRef>
          </c:cat>
          <c:val>
            <c:numRef>
              <c:f>Sheet1!$M$2498:$M$2508</c:f>
              <c:numCache>
                <c:formatCode>General</c:formatCode>
                <c:ptCount val="11"/>
                <c:pt idx="0">
                  <c:v>77.916471937383008</c:v>
                </c:pt>
                <c:pt idx="1">
                  <c:v>84.111142154819376</c:v>
                </c:pt>
                <c:pt idx="2">
                  <c:v>84.476954262514155</c:v>
                </c:pt>
                <c:pt idx="3">
                  <c:v>81.907368305291143</c:v>
                </c:pt>
                <c:pt idx="4">
                  <c:v>82.134425215865292</c:v>
                </c:pt>
                <c:pt idx="5">
                  <c:v>67.55425835730739</c:v>
                </c:pt>
                <c:pt idx="6">
                  <c:v>62.488649676022966</c:v>
                </c:pt>
                <c:pt idx="7">
                  <c:v>49.076935127804433</c:v>
                </c:pt>
                <c:pt idx="8">
                  <c:v>49.98084017309646</c:v>
                </c:pt>
                <c:pt idx="9">
                  <c:v>57.449920907091155</c:v>
                </c:pt>
                <c:pt idx="10">
                  <c:v>61.811016503075066</c:v>
                </c:pt>
              </c:numCache>
            </c:numRef>
          </c:val>
          <c:extLst>
            <c:ext xmlns:c16="http://schemas.microsoft.com/office/drawing/2014/chart" uri="{C3380CC4-5D6E-409C-BE32-E72D297353CC}">
              <c16:uniqueId val="{00000000-7BA6-4BD1-ABBF-360C4871DE61}"/>
            </c:ext>
          </c:extLst>
        </c:ser>
        <c:dLbls>
          <c:showLegendKey val="0"/>
          <c:showVal val="0"/>
          <c:showCatName val="0"/>
          <c:showSerName val="0"/>
          <c:showPercent val="0"/>
          <c:showBubbleSize val="0"/>
        </c:dLbls>
        <c:gapWidth val="219"/>
        <c:overlap val="-27"/>
        <c:axId val="427008776"/>
        <c:axId val="427009104"/>
        <c:extLst>
          <c:ext xmlns:c15="http://schemas.microsoft.com/office/drawing/2012/chart" uri="{02D57815-91ED-43cb-92C2-25804820EDAC}">
            <c15:filteredBarSeries>
              <c15:ser>
                <c:idx val="1"/>
                <c:order val="1"/>
                <c:spPr>
                  <a:solidFill>
                    <a:schemeClr val="accent2"/>
                  </a:solidFill>
                  <a:ln>
                    <a:noFill/>
                  </a:ln>
                  <a:effectLst/>
                </c:spPr>
                <c:invertIfNegative val="0"/>
                <c:cat>
                  <c:strRef>
                    <c:extLst>
                      <c:ext uri="{02D57815-91ED-43cb-92C2-25804820EDAC}">
                        <c15:formulaRef>
                          <c15:sqref>Sheet1!$P$2498:$P$2508</c15:sqref>
                        </c15:formulaRef>
                      </c:ext>
                    </c:extLst>
                    <c:strCache>
                      <c:ptCount val="11"/>
                      <c:pt idx="0">
                        <c:v>2007 n=(7520)</c:v>
                      </c:pt>
                      <c:pt idx="1">
                        <c:v>2008 n=(4366)</c:v>
                      </c:pt>
                      <c:pt idx="2">
                        <c:v>2009 n=(5920)</c:v>
                      </c:pt>
                      <c:pt idx="3">
                        <c:v>2010 n=(5530)</c:v>
                      </c:pt>
                      <c:pt idx="4">
                        <c:v>2011 n=(3428)</c:v>
                      </c:pt>
                      <c:pt idx="5">
                        <c:v>2012 n=(7880)</c:v>
                      </c:pt>
                      <c:pt idx="6">
                        <c:v>2013 n=(7046)</c:v>
                      </c:pt>
                      <c:pt idx="7">
                        <c:v>2014 n=(6492)</c:v>
                      </c:pt>
                      <c:pt idx="8">
                        <c:v>2015 n=(6560)</c:v>
                      </c:pt>
                      <c:pt idx="9">
                        <c:v>2016 n=(19734)</c:v>
                      </c:pt>
                      <c:pt idx="10">
                        <c:v>2017 n=(11767)</c:v>
                      </c:pt>
                    </c:strCache>
                  </c:strRef>
                </c:cat>
                <c:val>
                  <c:numRef>
                    <c:extLst>
                      <c:ext uri="{02D57815-91ED-43cb-92C2-25804820EDAC}">
                        <c15:formulaRef>
                          <c15:sqref>Sheet1!$M$2498:$M$2508</c15:sqref>
                        </c15:formulaRef>
                      </c:ext>
                    </c:extLst>
                    <c:numCache>
                      <c:formatCode>General</c:formatCode>
                      <c:ptCount val="11"/>
                      <c:pt idx="0">
                        <c:v>77.916471937383008</c:v>
                      </c:pt>
                      <c:pt idx="1">
                        <c:v>84.111142154819376</c:v>
                      </c:pt>
                      <c:pt idx="2">
                        <c:v>84.476954262514155</c:v>
                      </c:pt>
                      <c:pt idx="3">
                        <c:v>81.907368305291143</c:v>
                      </c:pt>
                      <c:pt idx="4">
                        <c:v>82.134425215865292</c:v>
                      </c:pt>
                      <c:pt idx="5">
                        <c:v>67.55425835730739</c:v>
                      </c:pt>
                      <c:pt idx="6">
                        <c:v>62.488649676022966</c:v>
                      </c:pt>
                      <c:pt idx="7">
                        <c:v>49.076935127804433</c:v>
                      </c:pt>
                      <c:pt idx="8">
                        <c:v>49.98084017309646</c:v>
                      </c:pt>
                      <c:pt idx="9">
                        <c:v>57.449920907091155</c:v>
                      </c:pt>
                      <c:pt idx="10">
                        <c:v>61.811016503075066</c:v>
                      </c:pt>
                    </c:numCache>
                  </c:numRef>
                </c:val>
                <c:extLst>
                  <c:ext xmlns:c16="http://schemas.microsoft.com/office/drawing/2014/chart" uri="{C3380CC4-5D6E-409C-BE32-E72D297353CC}">
                    <c16:uniqueId val="{00000001-7BA6-4BD1-ABBF-360C4871DE61}"/>
                  </c:ext>
                </c:extLst>
              </c15:ser>
            </c15:filteredBarSeries>
          </c:ext>
        </c:extLst>
      </c:barChart>
      <c:catAx>
        <c:axId val="427008776"/>
        <c:scaling>
          <c:orientation val="minMax"/>
        </c:scaling>
        <c:delete val="0"/>
        <c:axPos val="b"/>
        <c:numFmt formatCode="General" sourceLinked="1"/>
        <c:majorTickMark val="none"/>
        <c:minorTickMark val="out"/>
        <c:tickLblPos val="nextTo"/>
        <c:spPr>
          <a:solidFill>
            <a:schemeClr val="bg1"/>
          </a:solidFill>
          <a:ln w="9525" cap="flat" cmpd="sng" algn="ctr">
            <a:solidFill>
              <a:schemeClr val="tx1"/>
            </a:solidFill>
            <a:round/>
          </a:ln>
          <a:effectLst/>
        </c:spPr>
        <c:txPr>
          <a:bodyPr rot="-5400000" spcFirstLastPara="1" vertOverflow="ellipsis" wrap="square" anchor="ctr" anchorCtr="1"/>
          <a:lstStyle/>
          <a:p>
            <a:pPr>
              <a:defRPr sz="900" b="1" i="0" u="none" strike="noStrike" kern="1200" baseline="0">
                <a:solidFill>
                  <a:schemeClr val="tx1"/>
                </a:solidFill>
                <a:latin typeface="+mn-lt"/>
                <a:ea typeface="+mn-ea"/>
                <a:cs typeface="+mn-cs"/>
              </a:defRPr>
            </a:pPr>
            <a:endParaRPr lang="en-US"/>
          </a:p>
        </c:txPr>
        <c:crossAx val="427009104"/>
        <c:crosses val="autoZero"/>
        <c:auto val="1"/>
        <c:lblAlgn val="ctr"/>
        <c:lblOffset val="100"/>
        <c:tickMarkSkip val="1"/>
        <c:noMultiLvlLbl val="0"/>
      </c:catAx>
      <c:valAx>
        <c:axId val="427009104"/>
        <c:scaling>
          <c:orientation val="minMax"/>
          <c:max val="100"/>
        </c:scaling>
        <c:delete val="0"/>
        <c:axPos val="l"/>
        <c:majorGridlines>
          <c:spPr>
            <a:ln w="9525" cap="flat" cmpd="sng" algn="ctr">
              <a:noFill/>
              <a:round/>
            </a:ln>
            <a:effectLst/>
          </c:spPr>
        </c:majorGridlines>
        <c:numFmt formatCode="General" sourceLinked="1"/>
        <c:majorTickMark val="out"/>
        <c:minorTickMark val="none"/>
        <c:tickLblPos val="nextTo"/>
        <c:spPr>
          <a:noFill/>
          <a:ln>
            <a:solidFill>
              <a:schemeClr val="tx1"/>
            </a:solid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US"/>
          </a:p>
        </c:txPr>
        <c:crossAx val="427008776"/>
        <c:crosses val="autoZero"/>
        <c:crossBetween val="between"/>
        <c:majorUnit val="20"/>
      </c:valAx>
      <c:spPr>
        <a:noFill/>
        <a:ln>
          <a:noFill/>
        </a:ln>
        <a:effectLst/>
      </c:spPr>
    </c:plotArea>
    <c:legend>
      <c:legendPos val="b"/>
      <c:layout>
        <c:manualLayout>
          <c:xMode val="edge"/>
          <c:yMode val="edge"/>
          <c:x val="0.67844444444444441"/>
          <c:y val="0"/>
          <c:w val="0.30144422572178475"/>
          <c:h val="0.14772783784802018"/>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cdr:x>
      <cdr:y>0.14702</cdr:y>
    </cdr:from>
    <cdr:to>
      <cdr:x>0.07901</cdr:x>
      <cdr:y>0.51066</cdr:y>
    </cdr:to>
    <cdr:sp macro="" textlink="">
      <cdr:nvSpPr>
        <cdr:cNvPr id="2" name="TextBox 1"/>
        <cdr:cNvSpPr txBox="1"/>
      </cdr:nvSpPr>
      <cdr:spPr>
        <a:xfrm xmlns:a="http://schemas.openxmlformats.org/drawingml/2006/main">
          <a:off x="-6669501" y="390244"/>
          <a:ext cx="361219" cy="965200"/>
        </a:xfrm>
        <a:prstGeom xmlns:a="http://schemas.openxmlformats.org/drawingml/2006/main" prst="rect">
          <a:avLst/>
        </a:prstGeom>
      </cdr:spPr>
      <cdr:txBody>
        <a:bodyPr xmlns:a="http://schemas.openxmlformats.org/drawingml/2006/main" vertOverflow="clip" vert="vert270" wrap="square" rtlCol="0"/>
        <a:lstStyle xmlns:a="http://schemas.openxmlformats.org/drawingml/2006/main"/>
        <a:p xmlns:a="http://schemas.openxmlformats.org/drawingml/2006/main">
          <a:r>
            <a:rPr lang="en-US" sz="1100" b="1" dirty="0" smtClean="0"/>
            <a:t>Fusion rate (%)</a:t>
          </a:r>
          <a:endParaRPr lang="en-US" sz="1100" b="1"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938796F6-49F6-453A-88B1-9D1458213B90}" type="datetimeFigureOut">
              <a:rPr lang="en-US" smtClean="0"/>
              <a:t>5/1/2022</a:t>
            </a:fld>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D29D31B3-CD36-43F2-A9A1-08DF3149DB89}" type="slidenum">
              <a:rPr lang="en-US" smtClean="0"/>
              <a:t>‹#›</a:t>
            </a:fld>
            <a:endParaRPr lang="en-US"/>
          </a:p>
        </p:txBody>
      </p:sp>
    </p:spTree>
    <p:extLst>
      <p:ext uri="{BB962C8B-B14F-4D97-AF65-F5344CB8AC3E}">
        <p14:creationId xmlns:p14="http://schemas.microsoft.com/office/powerpoint/2010/main" val="399580219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ABF32E5E-5947-4F19-AEBA-3369AC37D80F}" type="datetimeFigureOut">
              <a:rPr lang="en-US" smtClean="0"/>
              <a:t>5/1/2022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23BEFD-6373-407E-B051-46C8C796531B}" type="slidenum">
              <a:rPr lang="en-US" smtClean="0"/>
              <a:t>‹#›</a:t>
            </a:fld>
            <a:endParaRPr lang="en-US"/>
          </a:p>
        </p:txBody>
      </p:sp>
    </p:spTree>
    <p:extLst>
      <p:ext uri="{BB962C8B-B14F-4D97-AF65-F5344CB8AC3E}">
        <p14:creationId xmlns:p14="http://schemas.microsoft.com/office/powerpoint/2010/main" val="13377504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BF32E5E-5947-4F19-AEBA-3369AC37D80F}" type="datetimeFigureOut">
              <a:rPr lang="en-US" smtClean="0"/>
              <a:t>5/1/2022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23BEFD-6373-407E-B051-46C8C796531B}" type="slidenum">
              <a:rPr lang="en-US" smtClean="0"/>
              <a:t>‹#›</a:t>
            </a:fld>
            <a:endParaRPr lang="en-US"/>
          </a:p>
        </p:txBody>
      </p:sp>
    </p:spTree>
    <p:extLst>
      <p:ext uri="{BB962C8B-B14F-4D97-AF65-F5344CB8AC3E}">
        <p14:creationId xmlns:p14="http://schemas.microsoft.com/office/powerpoint/2010/main" val="4237962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BF32E5E-5947-4F19-AEBA-3369AC37D80F}" type="datetimeFigureOut">
              <a:rPr lang="en-US" smtClean="0"/>
              <a:t>5/1/2022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23BEFD-6373-407E-B051-46C8C796531B}" type="slidenum">
              <a:rPr lang="en-US" smtClean="0"/>
              <a:t>‹#›</a:t>
            </a:fld>
            <a:endParaRPr lang="en-US"/>
          </a:p>
        </p:txBody>
      </p:sp>
    </p:spTree>
    <p:extLst>
      <p:ext uri="{BB962C8B-B14F-4D97-AF65-F5344CB8AC3E}">
        <p14:creationId xmlns:p14="http://schemas.microsoft.com/office/powerpoint/2010/main" val="956851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BF32E5E-5947-4F19-AEBA-3369AC37D80F}" type="datetimeFigureOut">
              <a:rPr lang="en-US" smtClean="0"/>
              <a:t>5/1/2022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23BEFD-6373-407E-B051-46C8C796531B}" type="slidenum">
              <a:rPr lang="en-US" smtClean="0"/>
              <a:t>‹#›</a:t>
            </a:fld>
            <a:endParaRPr lang="en-US"/>
          </a:p>
        </p:txBody>
      </p:sp>
    </p:spTree>
    <p:extLst>
      <p:ext uri="{BB962C8B-B14F-4D97-AF65-F5344CB8AC3E}">
        <p14:creationId xmlns:p14="http://schemas.microsoft.com/office/powerpoint/2010/main" val="24763291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ABF32E5E-5947-4F19-AEBA-3369AC37D80F}" type="datetimeFigureOut">
              <a:rPr lang="en-US" smtClean="0"/>
              <a:t>5/1/2022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923BEFD-6373-407E-B051-46C8C796531B}" type="slidenum">
              <a:rPr lang="en-US" smtClean="0"/>
              <a:t>‹#›</a:t>
            </a:fld>
            <a:endParaRPr lang="en-US"/>
          </a:p>
        </p:txBody>
      </p:sp>
    </p:spTree>
    <p:extLst>
      <p:ext uri="{BB962C8B-B14F-4D97-AF65-F5344CB8AC3E}">
        <p14:creationId xmlns:p14="http://schemas.microsoft.com/office/powerpoint/2010/main" val="32792073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ABF32E5E-5947-4F19-AEBA-3369AC37D80F}" type="datetimeFigureOut">
              <a:rPr lang="en-US" smtClean="0"/>
              <a:t>5/1/2022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23BEFD-6373-407E-B051-46C8C796531B}" type="slidenum">
              <a:rPr lang="en-US" smtClean="0"/>
              <a:t>‹#›</a:t>
            </a:fld>
            <a:endParaRPr lang="en-US"/>
          </a:p>
        </p:txBody>
      </p:sp>
    </p:spTree>
    <p:extLst>
      <p:ext uri="{BB962C8B-B14F-4D97-AF65-F5344CB8AC3E}">
        <p14:creationId xmlns:p14="http://schemas.microsoft.com/office/powerpoint/2010/main" val="37055687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ABF32E5E-5947-4F19-AEBA-3369AC37D80F}" type="datetimeFigureOut">
              <a:rPr lang="en-US" smtClean="0"/>
              <a:t>5/1/2022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923BEFD-6373-407E-B051-46C8C796531B}" type="slidenum">
              <a:rPr lang="en-US" smtClean="0"/>
              <a:t>‹#›</a:t>
            </a:fld>
            <a:endParaRPr lang="en-US"/>
          </a:p>
        </p:txBody>
      </p:sp>
    </p:spTree>
    <p:extLst>
      <p:ext uri="{BB962C8B-B14F-4D97-AF65-F5344CB8AC3E}">
        <p14:creationId xmlns:p14="http://schemas.microsoft.com/office/powerpoint/2010/main" val="7193044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ABF32E5E-5947-4F19-AEBA-3369AC37D80F}" type="datetimeFigureOut">
              <a:rPr lang="en-US" smtClean="0"/>
              <a:t>5/1/2022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923BEFD-6373-407E-B051-46C8C796531B}" type="slidenum">
              <a:rPr lang="en-US" smtClean="0"/>
              <a:t>‹#›</a:t>
            </a:fld>
            <a:endParaRPr lang="en-US"/>
          </a:p>
        </p:txBody>
      </p:sp>
    </p:spTree>
    <p:extLst>
      <p:ext uri="{BB962C8B-B14F-4D97-AF65-F5344CB8AC3E}">
        <p14:creationId xmlns:p14="http://schemas.microsoft.com/office/powerpoint/2010/main" val="1784549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F32E5E-5947-4F19-AEBA-3369AC37D80F}" type="datetimeFigureOut">
              <a:rPr lang="en-US" smtClean="0"/>
              <a:t>5/1/2022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923BEFD-6373-407E-B051-46C8C796531B}" type="slidenum">
              <a:rPr lang="en-US" smtClean="0"/>
              <a:t>‹#›</a:t>
            </a:fld>
            <a:endParaRPr lang="en-US"/>
          </a:p>
        </p:txBody>
      </p:sp>
    </p:spTree>
    <p:extLst>
      <p:ext uri="{BB962C8B-B14F-4D97-AF65-F5344CB8AC3E}">
        <p14:creationId xmlns:p14="http://schemas.microsoft.com/office/powerpoint/2010/main" val="134081906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BF32E5E-5947-4F19-AEBA-3369AC37D80F}" type="datetimeFigureOut">
              <a:rPr lang="en-US" smtClean="0"/>
              <a:t>5/1/2022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23BEFD-6373-407E-B051-46C8C796531B}" type="slidenum">
              <a:rPr lang="en-US" smtClean="0"/>
              <a:t>‹#›</a:t>
            </a:fld>
            <a:endParaRPr lang="en-US"/>
          </a:p>
        </p:txBody>
      </p:sp>
    </p:spTree>
    <p:extLst>
      <p:ext uri="{BB962C8B-B14F-4D97-AF65-F5344CB8AC3E}">
        <p14:creationId xmlns:p14="http://schemas.microsoft.com/office/powerpoint/2010/main" val="37870215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ABF32E5E-5947-4F19-AEBA-3369AC37D80F}" type="datetimeFigureOut">
              <a:rPr lang="en-US" smtClean="0"/>
              <a:t>5/1/2022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923BEFD-6373-407E-B051-46C8C796531B}" type="slidenum">
              <a:rPr lang="en-US" smtClean="0"/>
              <a:t>‹#›</a:t>
            </a:fld>
            <a:endParaRPr lang="en-US"/>
          </a:p>
        </p:txBody>
      </p:sp>
    </p:spTree>
    <p:extLst>
      <p:ext uri="{BB962C8B-B14F-4D97-AF65-F5344CB8AC3E}">
        <p14:creationId xmlns:p14="http://schemas.microsoft.com/office/powerpoint/2010/main" val="20220252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F32E5E-5947-4F19-AEBA-3369AC37D80F}" type="datetimeFigureOut">
              <a:rPr lang="en-US" smtClean="0"/>
              <a:t>5/1/2022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23BEFD-6373-407E-B051-46C8C796531B}" type="slidenum">
              <a:rPr lang="en-US" smtClean="0"/>
              <a:t>‹#›</a:t>
            </a:fld>
            <a:endParaRPr lang="en-US"/>
          </a:p>
        </p:txBody>
      </p:sp>
    </p:spTree>
    <p:extLst>
      <p:ext uri="{BB962C8B-B14F-4D97-AF65-F5344CB8AC3E}">
        <p14:creationId xmlns:p14="http://schemas.microsoft.com/office/powerpoint/2010/main" val="99150069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chart" Target="../charts/chart1.xml"/><Relationship Id="rId5" Type="http://schemas.openxmlformats.org/officeDocument/2006/relationships/image" Target="../media/image4.jpe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2" descr="C:\Users\Administrator\Desktop\1000\Untitled-103.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404196" y="1159985"/>
            <a:ext cx="2659873" cy="20880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p:cNvSpPr txBox="1"/>
          <p:nvPr/>
        </p:nvSpPr>
        <p:spPr>
          <a:xfrm>
            <a:off x="10749228" y="963926"/>
            <a:ext cx="1657719" cy="861774"/>
          </a:xfrm>
          <a:prstGeom prst="rect">
            <a:avLst/>
          </a:prstGeom>
          <a:noFill/>
        </p:spPr>
        <p:txBody>
          <a:bodyPr wrap="square" rtlCol="0">
            <a:spAutoFit/>
          </a:bodyPr>
          <a:lstStyle/>
          <a:p>
            <a:r>
              <a:rPr lang="en-US" altLang="ko-KR" sz="1000" b="1" dirty="0">
                <a:latin typeface="Arial" panose="020B0604020202020204" pitchFamily="34" charset="0"/>
                <a:cs typeface="Arial" panose="020B0604020202020204" pitchFamily="34" charset="0"/>
              </a:rPr>
              <a:t>Cloning efficiency</a:t>
            </a:r>
          </a:p>
          <a:p>
            <a:pPr lvl="1"/>
            <a:r>
              <a:rPr lang="en-US" altLang="ko-KR" sz="1000" b="1" dirty="0">
                <a:latin typeface="Arial" panose="020B0604020202020204" pitchFamily="34" charset="0"/>
                <a:cs typeface="Arial" panose="020B0604020202020204" pitchFamily="34" charset="0"/>
              </a:rPr>
              <a:t>R</a:t>
            </a:r>
            <a:r>
              <a:rPr lang="en-US" altLang="ko-KR" sz="1000" b="1" baseline="30000" dirty="0">
                <a:latin typeface="Arial" panose="020B0604020202020204" pitchFamily="34" charset="0"/>
                <a:cs typeface="Arial" panose="020B0604020202020204" pitchFamily="34" charset="0"/>
              </a:rPr>
              <a:t>2</a:t>
            </a:r>
            <a:r>
              <a:rPr lang="en-US" altLang="ko-KR" sz="1000" b="1" dirty="0">
                <a:latin typeface="Arial" panose="020B0604020202020204" pitchFamily="34" charset="0"/>
                <a:cs typeface="Arial" panose="020B0604020202020204" pitchFamily="34" charset="0"/>
              </a:rPr>
              <a:t>=0.1365</a:t>
            </a:r>
          </a:p>
          <a:p>
            <a:pPr lvl="1"/>
            <a:r>
              <a:rPr lang="en-US" altLang="ko-KR" sz="1000" b="1" dirty="0">
                <a:latin typeface="Arial" panose="020B0604020202020204" pitchFamily="34" charset="0"/>
                <a:cs typeface="Arial" panose="020B0604020202020204" pitchFamily="34" charset="0"/>
              </a:rPr>
              <a:t>P=0.2634</a:t>
            </a:r>
          </a:p>
          <a:p>
            <a:pPr lvl="1"/>
            <a:r>
              <a:rPr lang="en-US" altLang="ko-KR" sz="1000" b="1" dirty="0">
                <a:latin typeface="Arial" panose="020B0604020202020204" pitchFamily="34" charset="0"/>
                <a:cs typeface="Arial" panose="020B0604020202020204" pitchFamily="34" charset="0"/>
              </a:rPr>
              <a:t>Pearson r=0.3695</a:t>
            </a:r>
            <a:endParaRPr lang="ko-KR" altLang="en-US" sz="1000" b="1" dirty="0">
              <a:latin typeface="Arial" panose="020B0604020202020204" pitchFamily="34" charset="0"/>
              <a:cs typeface="Arial" panose="020B0604020202020204" pitchFamily="34" charset="0"/>
            </a:endParaRPr>
          </a:p>
        </p:txBody>
      </p:sp>
      <p:sp>
        <p:nvSpPr>
          <p:cNvPr id="2" name="Title 1"/>
          <p:cNvSpPr>
            <a:spLocks noGrp="1"/>
          </p:cNvSpPr>
          <p:nvPr>
            <p:ph type="ctrTitle"/>
          </p:nvPr>
        </p:nvSpPr>
        <p:spPr>
          <a:xfrm>
            <a:off x="0" y="0"/>
            <a:ext cx="3892460" cy="473569"/>
          </a:xfrm>
        </p:spPr>
        <p:txBody>
          <a:bodyPr>
            <a:normAutofit fontScale="90000"/>
          </a:bodyPr>
          <a:lstStyle/>
          <a:p>
            <a:r>
              <a:rPr lang="en-US" sz="2800" dirty="0" smtClean="0"/>
              <a:t>Supplemental Figure 1</a:t>
            </a:r>
            <a:endParaRPr lang="en-US" sz="2800" dirty="0"/>
          </a:p>
        </p:txBody>
      </p:sp>
      <p:sp>
        <p:nvSpPr>
          <p:cNvPr id="3" name="Subtitle 2"/>
          <p:cNvSpPr>
            <a:spLocks noGrp="1"/>
          </p:cNvSpPr>
          <p:nvPr>
            <p:ph type="subTitle" idx="1"/>
          </p:nvPr>
        </p:nvSpPr>
        <p:spPr>
          <a:xfrm>
            <a:off x="265126" y="703821"/>
            <a:ext cx="753035" cy="390244"/>
          </a:xfrm>
        </p:spPr>
        <p:txBody>
          <a:bodyPr>
            <a:normAutofit fontScale="92500" lnSpcReduction="10000"/>
          </a:bodyPr>
          <a:lstStyle/>
          <a:p>
            <a:r>
              <a:rPr lang="en-US" dirty="0"/>
              <a:t>A</a:t>
            </a:r>
          </a:p>
        </p:txBody>
      </p:sp>
      <p:pic>
        <p:nvPicPr>
          <p:cNvPr id="4" name="Picture 3" descr="C:\Users\Administrator\Desktop\1000\2017_11_04\Untitled-4.jpg"/>
          <p:cNvPicPr>
            <a:picLocks noGrp="1"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9240" y="1031820"/>
            <a:ext cx="6440182" cy="249378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C:\Users\Administrator\Desktop\1000\2017_11_04\Untitled-3.jpg"/>
          <p:cNvPicPr>
            <a:picLocks noGrp="1"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49240" y="3660304"/>
            <a:ext cx="5330568" cy="2603094"/>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C:\Users\Administrator\Desktop\1000\야따리.jpg"/>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50000"/>
          <a:stretch/>
        </p:blipFill>
        <p:spPr bwMode="auto">
          <a:xfrm>
            <a:off x="6763227" y="1235152"/>
            <a:ext cx="2743200" cy="208711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p:cNvSpPr txBox="1"/>
          <p:nvPr/>
        </p:nvSpPr>
        <p:spPr>
          <a:xfrm>
            <a:off x="8223622" y="963926"/>
            <a:ext cx="1434936" cy="861774"/>
          </a:xfrm>
          <a:prstGeom prst="rect">
            <a:avLst/>
          </a:prstGeom>
          <a:noFill/>
        </p:spPr>
        <p:txBody>
          <a:bodyPr wrap="square" rtlCol="0">
            <a:spAutoFit/>
          </a:bodyPr>
          <a:lstStyle/>
          <a:p>
            <a:r>
              <a:rPr lang="en-US" altLang="ko-KR" sz="1000" b="1" dirty="0">
                <a:latin typeface="Arial" panose="020B0604020202020204" pitchFamily="34" charset="0"/>
                <a:cs typeface="Arial" panose="020B0604020202020204" pitchFamily="34" charset="0"/>
              </a:rPr>
              <a:t>Pregnancy rate</a:t>
            </a:r>
          </a:p>
          <a:p>
            <a:pPr lvl="1"/>
            <a:r>
              <a:rPr lang="en-US" altLang="ko-KR" sz="1000" b="1" dirty="0">
                <a:latin typeface="Arial" panose="020B0604020202020204" pitchFamily="34" charset="0"/>
                <a:cs typeface="Arial" panose="020B0604020202020204" pitchFamily="34" charset="0"/>
              </a:rPr>
              <a:t>R</a:t>
            </a:r>
            <a:r>
              <a:rPr lang="en-US" altLang="ko-KR" sz="1000" b="1" baseline="30000" dirty="0">
                <a:latin typeface="Arial" panose="020B0604020202020204" pitchFamily="34" charset="0"/>
                <a:cs typeface="Arial" panose="020B0604020202020204" pitchFamily="34" charset="0"/>
              </a:rPr>
              <a:t>2</a:t>
            </a:r>
            <a:r>
              <a:rPr lang="en-US" altLang="ko-KR" sz="1000" b="1" dirty="0">
                <a:latin typeface="Arial" panose="020B0604020202020204" pitchFamily="34" charset="0"/>
                <a:cs typeface="Arial" panose="020B0604020202020204" pitchFamily="34" charset="0"/>
              </a:rPr>
              <a:t>=0.2363</a:t>
            </a:r>
          </a:p>
          <a:p>
            <a:pPr lvl="1"/>
            <a:r>
              <a:rPr lang="en-US" altLang="ko-KR" sz="1000" b="1" dirty="0">
                <a:latin typeface="Arial" panose="020B0604020202020204" pitchFamily="34" charset="0"/>
                <a:cs typeface="Arial" panose="020B0604020202020204" pitchFamily="34" charset="0"/>
              </a:rPr>
              <a:t>P=0.1295</a:t>
            </a:r>
          </a:p>
          <a:p>
            <a:pPr lvl="1"/>
            <a:r>
              <a:rPr lang="en-US" altLang="ko-KR" sz="1000" b="1" dirty="0">
                <a:latin typeface="Arial" panose="020B0604020202020204" pitchFamily="34" charset="0"/>
                <a:cs typeface="Arial" panose="020B0604020202020204" pitchFamily="34" charset="0"/>
              </a:rPr>
              <a:t>Pearson r=0.4861</a:t>
            </a:r>
            <a:endParaRPr lang="ko-KR" altLang="en-US" sz="1000" b="1" dirty="0">
              <a:latin typeface="Arial" panose="020B0604020202020204" pitchFamily="34" charset="0"/>
              <a:cs typeface="Arial" panose="020B0604020202020204" pitchFamily="34" charset="0"/>
            </a:endParaRPr>
          </a:p>
        </p:txBody>
      </p:sp>
      <p:sp>
        <p:nvSpPr>
          <p:cNvPr id="11" name="Subtitle 2"/>
          <p:cNvSpPr txBox="1">
            <a:spLocks/>
          </p:cNvSpPr>
          <p:nvPr/>
        </p:nvSpPr>
        <p:spPr>
          <a:xfrm>
            <a:off x="6201218" y="1029995"/>
            <a:ext cx="753035" cy="390244"/>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smtClean="0"/>
              <a:t>C</a:t>
            </a:r>
            <a:endParaRPr lang="en-US" dirty="0"/>
          </a:p>
        </p:txBody>
      </p:sp>
      <p:sp>
        <p:nvSpPr>
          <p:cNvPr id="12" name="Subtitle 2"/>
          <p:cNvSpPr txBox="1">
            <a:spLocks/>
          </p:cNvSpPr>
          <p:nvPr/>
        </p:nvSpPr>
        <p:spPr>
          <a:xfrm>
            <a:off x="6201217" y="3728934"/>
            <a:ext cx="753035" cy="390244"/>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t>D</a:t>
            </a:r>
          </a:p>
        </p:txBody>
      </p:sp>
      <p:graphicFrame>
        <p:nvGraphicFramePr>
          <p:cNvPr id="13" name="Chart 12">
            <a:extLst>
              <a:ext uri="{FF2B5EF4-FFF2-40B4-BE49-F238E27FC236}">
                <a16:creationId xmlns:a16="http://schemas.microsoft.com/office/drawing/2014/main" id="{11A63884-5843-4EEC-BBF2-2E092EE84B94}"/>
              </a:ext>
            </a:extLst>
          </p:cNvPr>
          <p:cNvGraphicFramePr>
            <a:graphicFrameLocks/>
          </p:cNvGraphicFramePr>
          <p:nvPr>
            <p:extLst>
              <p:ext uri="{D42A27DB-BD31-4B8C-83A1-F6EECF244321}">
                <p14:modId xmlns:p14="http://schemas.microsoft.com/office/powerpoint/2010/main" val="1469508964"/>
              </p:ext>
            </p:extLst>
          </p:nvPr>
        </p:nvGraphicFramePr>
        <p:xfrm>
          <a:off x="6789422" y="3956338"/>
          <a:ext cx="4572000" cy="2654300"/>
        </p:xfrm>
        <a:graphic>
          <a:graphicData uri="http://schemas.openxmlformats.org/drawingml/2006/chart">
            <c:chart xmlns:c="http://schemas.openxmlformats.org/drawingml/2006/chart" xmlns:r="http://schemas.openxmlformats.org/officeDocument/2006/relationships" r:id="rId6"/>
          </a:graphicData>
        </a:graphic>
      </p:graphicFrame>
      <p:sp>
        <p:nvSpPr>
          <p:cNvPr id="5" name="Subtitle 2"/>
          <p:cNvSpPr txBox="1">
            <a:spLocks/>
          </p:cNvSpPr>
          <p:nvPr/>
        </p:nvSpPr>
        <p:spPr>
          <a:xfrm>
            <a:off x="265125" y="3525602"/>
            <a:ext cx="753035" cy="390244"/>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t>B</a:t>
            </a:r>
          </a:p>
        </p:txBody>
      </p:sp>
    </p:spTree>
    <p:extLst>
      <p:ext uri="{BB962C8B-B14F-4D97-AF65-F5344CB8AC3E}">
        <p14:creationId xmlns:p14="http://schemas.microsoft.com/office/powerpoint/2010/main" val="22821634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9646" y="644577"/>
            <a:ext cx="8184629" cy="2369880"/>
          </a:xfrm>
          <a:prstGeom prst="rect">
            <a:avLst/>
          </a:prstGeom>
        </p:spPr>
        <p:txBody>
          <a:bodyPr wrap="square">
            <a:spAutoFit/>
          </a:bodyPr>
          <a:lstStyle/>
          <a:p>
            <a:pPr algn="just"/>
            <a:r>
              <a:rPr lang="en-US" sz="2000" b="1" dirty="0">
                <a:solidFill>
                  <a:srgbClr val="000000"/>
                </a:solidFill>
                <a:latin typeface="Cambria" panose="02040503050406030204" pitchFamily="18" charset="0"/>
                <a:ea typeface="Malgun Gothic" panose="020B0503020000020004" pitchFamily="34" charset="-127"/>
                <a:cs typeface="Cambria" panose="02040503050406030204" pitchFamily="18" charset="0"/>
              </a:rPr>
              <a:t>Supplemental Figure 1. </a:t>
            </a:r>
            <a:r>
              <a:rPr lang="en-US" sz="2000" dirty="0">
                <a:solidFill>
                  <a:srgbClr val="000000"/>
                </a:solidFill>
                <a:latin typeface="Cambria" panose="02040503050406030204" pitchFamily="18" charset="0"/>
                <a:ea typeface="Malgun Gothic" panose="020B0503020000020004" pitchFamily="34" charset="-127"/>
                <a:cs typeface="Cambria" panose="02040503050406030204" pitchFamily="18" charset="0"/>
              </a:rPr>
              <a:t>Ten-year variation and seasonal observation in canine cloning</a:t>
            </a:r>
          </a:p>
          <a:p>
            <a:pPr algn="just"/>
            <a:r>
              <a:rPr lang="en-US" dirty="0">
                <a:solidFill>
                  <a:srgbClr val="000000"/>
                </a:solidFill>
                <a:latin typeface="Cambria" panose="02040503050406030204" pitchFamily="18" charset="0"/>
                <a:ea typeface="Malgun Gothic" panose="020B0503020000020004" pitchFamily="34" charset="-127"/>
                <a:cs typeface="Cambria" panose="02040503050406030204" pitchFamily="18" charset="0"/>
              </a:rPr>
              <a:t>(A) Seasonal variation of oocyte collection indicting oocyte condition including: maturation stage and number of ruptured, indicating possible damage in collection, left axis. Pregnancy rate is superimposed represented by the dotted line (B) Pregnancy rate by season with the trend line indicating a slight increase over the years.  (c) Pregnancy (a) rate and cloning efficiency (b) comparison between 2017 and 2017. (D) Average oocyte fusion rate by calendar year. </a:t>
            </a:r>
            <a:endParaRPr lang="en-US" sz="2000" dirty="0">
              <a:solidFill>
                <a:srgbClr val="000000"/>
              </a:solidFill>
              <a:latin typeface="Cambria" panose="02040503050406030204" pitchFamily="18" charset="0"/>
              <a:ea typeface="Malgun Gothic" panose="020B0503020000020004" pitchFamily="34" charset="-127"/>
              <a:cs typeface="Cambria" panose="02040503050406030204" pitchFamily="18" charset="0"/>
            </a:endParaRPr>
          </a:p>
        </p:txBody>
      </p:sp>
    </p:spTree>
    <p:extLst>
      <p:ext uri="{BB962C8B-B14F-4D97-AF65-F5344CB8AC3E}">
        <p14:creationId xmlns:p14="http://schemas.microsoft.com/office/powerpoint/2010/main" val="35953412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Administrator\Desktop\A case report\Untitled-1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085425" y="790612"/>
            <a:ext cx="3572415" cy="282220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C:\Users\Administrator\Desktop\1000\2017_12_14\Untitled-1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03979" y="790612"/>
            <a:ext cx="6581446" cy="295753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807833" y="4371843"/>
            <a:ext cx="9819640" cy="1754326"/>
          </a:xfrm>
          <a:prstGeom prst="rect">
            <a:avLst/>
          </a:prstGeom>
          <a:noFill/>
        </p:spPr>
        <p:txBody>
          <a:bodyPr wrap="square" rtlCol="0">
            <a:spAutoFit/>
          </a:bodyPr>
          <a:lstStyle/>
          <a:p>
            <a:r>
              <a:rPr lang="en-US" b="1" dirty="0"/>
              <a:t>Supplemental Figure 2. </a:t>
            </a:r>
            <a:r>
              <a:rPr lang="en-US" dirty="0"/>
              <a:t>Embryo transfer number relevance</a:t>
            </a:r>
          </a:p>
          <a:p>
            <a:r>
              <a:rPr lang="en-US" dirty="0" smtClean="0"/>
              <a:t>Position </a:t>
            </a:r>
            <a:r>
              <a:rPr lang="en-US" dirty="0"/>
              <a:t>and number of reconstructed oocytes transferred to surrogates has been reported to have an effect. Here we show an optimization in the number of reconstructed oocytes transferred (* p&lt;0.05). The most favorable number of reconstructed oocytes transferred was approximately 19, when more oocytes, were transferred, up to 24, no increased effect on pregnancy rates or cloning efficiency was observed. </a:t>
            </a:r>
          </a:p>
        </p:txBody>
      </p:sp>
      <p:sp>
        <p:nvSpPr>
          <p:cNvPr id="7" name="Title 1"/>
          <p:cNvSpPr txBox="1">
            <a:spLocks/>
          </p:cNvSpPr>
          <p:nvPr/>
        </p:nvSpPr>
        <p:spPr>
          <a:xfrm>
            <a:off x="0" y="0"/>
            <a:ext cx="3892460" cy="4735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smtClean="0"/>
              <a:t>Supplemental Figure 2</a:t>
            </a:r>
            <a:endParaRPr lang="en-US" sz="2800" dirty="0"/>
          </a:p>
        </p:txBody>
      </p:sp>
      <p:sp>
        <p:nvSpPr>
          <p:cNvPr id="2" name="TextBox 1"/>
          <p:cNvSpPr txBox="1"/>
          <p:nvPr/>
        </p:nvSpPr>
        <p:spPr>
          <a:xfrm>
            <a:off x="4195906" y="3594260"/>
            <a:ext cx="2482369" cy="307777"/>
          </a:xfrm>
          <a:prstGeom prst="rect">
            <a:avLst/>
          </a:prstGeom>
          <a:noFill/>
        </p:spPr>
        <p:txBody>
          <a:bodyPr wrap="square" rtlCol="0">
            <a:spAutoFit/>
          </a:bodyPr>
          <a:lstStyle/>
          <a:p>
            <a:r>
              <a:rPr lang="sv-SE" sz="1400" b="1" dirty="0" smtClean="0"/>
              <a:t>Number of embryos transfered</a:t>
            </a:r>
            <a:endParaRPr lang="en-US" sz="1400" b="1" dirty="0"/>
          </a:p>
        </p:txBody>
      </p:sp>
      <p:sp>
        <p:nvSpPr>
          <p:cNvPr id="10" name="TextBox 9"/>
          <p:cNvSpPr txBox="1"/>
          <p:nvPr/>
        </p:nvSpPr>
        <p:spPr>
          <a:xfrm>
            <a:off x="926807" y="3580482"/>
            <a:ext cx="2482369" cy="307777"/>
          </a:xfrm>
          <a:prstGeom prst="rect">
            <a:avLst/>
          </a:prstGeom>
          <a:noFill/>
        </p:spPr>
        <p:txBody>
          <a:bodyPr wrap="square" rtlCol="0">
            <a:spAutoFit/>
          </a:bodyPr>
          <a:lstStyle/>
          <a:p>
            <a:r>
              <a:rPr lang="sv-SE" sz="1400" b="1" dirty="0" smtClean="0"/>
              <a:t>Number of embryos transfered</a:t>
            </a:r>
            <a:endParaRPr lang="en-US" sz="1400" b="1" dirty="0"/>
          </a:p>
        </p:txBody>
      </p:sp>
      <p:sp>
        <p:nvSpPr>
          <p:cNvPr id="11" name="TextBox 10"/>
          <p:cNvSpPr txBox="1"/>
          <p:nvPr/>
        </p:nvSpPr>
        <p:spPr>
          <a:xfrm>
            <a:off x="7872155" y="3594259"/>
            <a:ext cx="2482369" cy="307777"/>
          </a:xfrm>
          <a:prstGeom prst="rect">
            <a:avLst/>
          </a:prstGeom>
          <a:noFill/>
        </p:spPr>
        <p:txBody>
          <a:bodyPr wrap="square" rtlCol="0">
            <a:spAutoFit/>
          </a:bodyPr>
          <a:lstStyle/>
          <a:p>
            <a:r>
              <a:rPr lang="sv-SE" sz="1400" b="1" dirty="0" smtClean="0"/>
              <a:t>Number of embryos transfered</a:t>
            </a:r>
            <a:endParaRPr lang="en-US" sz="1400" b="1" dirty="0"/>
          </a:p>
        </p:txBody>
      </p:sp>
      <p:pic>
        <p:nvPicPr>
          <p:cNvPr id="3" name="Picture 2"/>
          <p:cNvPicPr>
            <a:picLocks noChangeAspect="1"/>
          </p:cNvPicPr>
          <p:nvPr/>
        </p:nvPicPr>
        <p:blipFill>
          <a:blip r:embed="rId4"/>
          <a:stretch>
            <a:fillRect/>
          </a:stretch>
        </p:blipFill>
        <p:spPr>
          <a:xfrm>
            <a:off x="3237489" y="682840"/>
            <a:ext cx="1114425" cy="533400"/>
          </a:xfrm>
          <a:prstGeom prst="rect">
            <a:avLst/>
          </a:prstGeom>
        </p:spPr>
      </p:pic>
    </p:spTree>
    <p:extLst>
      <p:ext uri="{BB962C8B-B14F-4D97-AF65-F5344CB8AC3E}">
        <p14:creationId xmlns:p14="http://schemas.microsoft.com/office/powerpoint/2010/main" val="26732829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Administrator\Desktop\A case report\Untitled-18.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63784" y="677135"/>
            <a:ext cx="3572415" cy="282220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C:\Users\Administrator\Desktop\1000\2017_12_14\Untitled-14.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82338" y="677135"/>
            <a:ext cx="6581446" cy="2957537"/>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800683" y="4172373"/>
            <a:ext cx="9819640" cy="2308324"/>
          </a:xfrm>
          <a:prstGeom prst="rect">
            <a:avLst/>
          </a:prstGeom>
          <a:noFill/>
        </p:spPr>
        <p:txBody>
          <a:bodyPr wrap="square" rtlCol="0">
            <a:spAutoFit/>
          </a:bodyPr>
          <a:lstStyle/>
          <a:p>
            <a:r>
              <a:rPr lang="en-US" b="1" dirty="0"/>
              <a:t>Supplemental Figure 2. </a:t>
            </a:r>
            <a:r>
              <a:rPr lang="en-US" dirty="0"/>
              <a:t>Embryo transfer number relevance</a:t>
            </a:r>
          </a:p>
          <a:p>
            <a:r>
              <a:rPr lang="en-US" dirty="0" smtClean="0"/>
              <a:t>Position </a:t>
            </a:r>
            <a:r>
              <a:rPr lang="en-US" dirty="0"/>
              <a:t>and number of reconstructed oocytes transferred to surrogates has been reported to have an effect. Here we show an optimization in the number of reconstructed oocytes transferred </a:t>
            </a:r>
            <a:r>
              <a:rPr lang="en-US" dirty="0" smtClean="0"/>
              <a:t>(* </a:t>
            </a:r>
            <a:r>
              <a:rPr lang="en-US" dirty="0"/>
              <a:t>p&lt;0.05</a:t>
            </a:r>
            <a:r>
              <a:rPr lang="en-US" dirty="0" smtClean="0"/>
              <a:t>) in both working and commercial dogs, between </a:t>
            </a:r>
            <a:r>
              <a:rPr lang="en-US" u="sng" dirty="0" smtClean="0"/>
              <a:t>&lt; 10 to 15-20 and 15-20 to &gt;20 embryos resulting in increased pregnancy rates (</a:t>
            </a:r>
            <a:r>
              <a:rPr lang="en-US" dirty="0" smtClean="0"/>
              <a:t> p= 0.19, p=0.02, p=0.02 and p=0.03 respectively). </a:t>
            </a:r>
            <a:r>
              <a:rPr lang="en-US" dirty="0"/>
              <a:t>The most favorable number of reconstructed oocytes transferred was approximately 19, when more oocytes, were transferred, up to 24, no increased effect on pregnancy rates or cloning efficiency was observed. </a:t>
            </a:r>
            <a:r>
              <a:rPr lang="en-US" dirty="0"/>
              <a:t>Differences determined by one way </a:t>
            </a:r>
            <a:r>
              <a:rPr lang="en-US" dirty="0" err="1"/>
              <a:t>anova</a:t>
            </a:r>
            <a:r>
              <a:rPr lang="en-US" dirty="0"/>
              <a:t> and individual groups by students </a:t>
            </a:r>
            <a:r>
              <a:rPr lang="en-US" dirty="0" smtClean="0"/>
              <a:t>t-test. Error bars are SEM</a:t>
            </a:r>
            <a:endParaRPr lang="en-US" dirty="0"/>
          </a:p>
        </p:txBody>
      </p:sp>
      <p:sp>
        <p:nvSpPr>
          <p:cNvPr id="7" name="Title 1"/>
          <p:cNvSpPr txBox="1">
            <a:spLocks/>
          </p:cNvSpPr>
          <p:nvPr/>
        </p:nvSpPr>
        <p:spPr>
          <a:xfrm>
            <a:off x="0" y="0"/>
            <a:ext cx="3892460" cy="4735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smtClean="0"/>
              <a:t>Supplemental Figure 2</a:t>
            </a:r>
            <a:endParaRPr lang="en-US" sz="2800" dirty="0"/>
          </a:p>
        </p:txBody>
      </p:sp>
      <p:sp>
        <p:nvSpPr>
          <p:cNvPr id="2" name="TextBox 1"/>
          <p:cNvSpPr txBox="1"/>
          <p:nvPr/>
        </p:nvSpPr>
        <p:spPr>
          <a:xfrm>
            <a:off x="3956928" y="3499343"/>
            <a:ext cx="2482369" cy="307777"/>
          </a:xfrm>
          <a:prstGeom prst="rect">
            <a:avLst/>
          </a:prstGeom>
          <a:noFill/>
        </p:spPr>
        <p:txBody>
          <a:bodyPr wrap="square" rtlCol="0">
            <a:spAutoFit/>
          </a:bodyPr>
          <a:lstStyle/>
          <a:p>
            <a:r>
              <a:rPr lang="sv-SE" sz="1400" b="1" dirty="0" smtClean="0"/>
              <a:t>Number of embryos transfered</a:t>
            </a:r>
            <a:endParaRPr lang="en-US" sz="1400" b="1" dirty="0"/>
          </a:p>
        </p:txBody>
      </p:sp>
      <p:sp>
        <p:nvSpPr>
          <p:cNvPr id="10" name="TextBox 9"/>
          <p:cNvSpPr txBox="1"/>
          <p:nvPr/>
        </p:nvSpPr>
        <p:spPr>
          <a:xfrm>
            <a:off x="800683" y="3499342"/>
            <a:ext cx="2482369" cy="307777"/>
          </a:xfrm>
          <a:prstGeom prst="rect">
            <a:avLst/>
          </a:prstGeom>
          <a:noFill/>
        </p:spPr>
        <p:txBody>
          <a:bodyPr wrap="square" rtlCol="0">
            <a:spAutoFit/>
          </a:bodyPr>
          <a:lstStyle/>
          <a:p>
            <a:r>
              <a:rPr lang="sv-SE" sz="1400" b="1" dirty="0" smtClean="0"/>
              <a:t>Number of embryos transfered</a:t>
            </a:r>
            <a:endParaRPr lang="en-US" sz="1400" b="1" dirty="0"/>
          </a:p>
        </p:txBody>
      </p:sp>
      <p:sp>
        <p:nvSpPr>
          <p:cNvPr id="11" name="TextBox 10"/>
          <p:cNvSpPr txBox="1"/>
          <p:nvPr/>
        </p:nvSpPr>
        <p:spPr>
          <a:xfrm>
            <a:off x="7637660" y="3499342"/>
            <a:ext cx="2482369" cy="307777"/>
          </a:xfrm>
          <a:prstGeom prst="rect">
            <a:avLst/>
          </a:prstGeom>
          <a:noFill/>
        </p:spPr>
        <p:txBody>
          <a:bodyPr wrap="square" rtlCol="0">
            <a:spAutoFit/>
          </a:bodyPr>
          <a:lstStyle/>
          <a:p>
            <a:r>
              <a:rPr lang="sv-SE" sz="1400" b="1" dirty="0" smtClean="0"/>
              <a:t>Number of embryos transfered</a:t>
            </a:r>
            <a:endParaRPr lang="en-US" sz="1400" b="1" dirty="0"/>
          </a:p>
        </p:txBody>
      </p:sp>
      <p:pic>
        <p:nvPicPr>
          <p:cNvPr id="3" name="Picture 2"/>
          <p:cNvPicPr>
            <a:picLocks noChangeAspect="1"/>
          </p:cNvPicPr>
          <p:nvPr/>
        </p:nvPicPr>
        <p:blipFill>
          <a:blip r:embed="rId4"/>
          <a:stretch>
            <a:fillRect/>
          </a:stretch>
        </p:blipFill>
        <p:spPr>
          <a:xfrm>
            <a:off x="3115848" y="569363"/>
            <a:ext cx="1114425" cy="533400"/>
          </a:xfrm>
          <a:prstGeom prst="rect">
            <a:avLst/>
          </a:prstGeom>
        </p:spPr>
      </p:pic>
    </p:spTree>
    <p:extLst>
      <p:ext uri="{BB962C8B-B14F-4D97-AF65-F5344CB8AC3E}">
        <p14:creationId xmlns:p14="http://schemas.microsoft.com/office/powerpoint/2010/main" val="35832517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025" name="그림 4"/>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81137" y="457200"/>
            <a:ext cx="9153612" cy="5260697"/>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p:cNvSpPr>
            <a:spLocks noChangeArrowheads="1"/>
          </p:cNvSpPr>
          <p:nvPr/>
        </p:nvSpPr>
        <p:spPr bwMode="auto">
          <a:xfrm>
            <a:off x="481137" y="5708759"/>
            <a:ext cx="8922840" cy="112338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ko-KR" sz="1200" b="1" i="0" u="none" strike="noStrike" cap="none" normalizeH="0" baseline="0" dirty="0" smtClean="0">
                <a:ln>
                  <a:noFill/>
                </a:ln>
                <a:solidFill>
                  <a:srgbClr val="000000"/>
                </a:solidFill>
                <a:effectLst/>
                <a:latin typeface="Arial" panose="020B0604020202020204" pitchFamily="34" charset="0"/>
                <a:ea typeface="Malgun Gothic" panose="020B0503020000020004" pitchFamily="34" charset="-127"/>
                <a:cs typeface="Cambria" panose="02040503050406030204" pitchFamily="18" charset="0"/>
              </a:rPr>
              <a:t>Supplemental Figure 3. </a:t>
            </a:r>
            <a:r>
              <a:rPr kumimoji="0" lang="en-US" altLang="ko-KR" sz="1200" i="0" u="none" strike="noStrike" cap="none" normalizeH="0" baseline="0" dirty="0" smtClean="0">
                <a:ln>
                  <a:noFill/>
                </a:ln>
                <a:solidFill>
                  <a:srgbClr val="000000"/>
                </a:solidFill>
                <a:effectLst/>
                <a:latin typeface="Arial" panose="020B0604020202020204" pitchFamily="34" charset="0"/>
                <a:ea typeface="Malgun Gothic" panose="020B0503020000020004" pitchFamily="34" charset="-127"/>
                <a:cs typeface="Cambria" panose="02040503050406030204" pitchFamily="18" charset="0"/>
              </a:rPr>
              <a:t>Representative phenotypic variations in cloned dogs</a:t>
            </a:r>
            <a:endParaRPr kumimoji="0" lang="en-US" altLang="ko-KR" sz="800" i="0" u="none" strike="noStrike" cap="none" normalizeH="0" baseline="0" dirty="0" smtClean="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ko-KR" sz="1100" b="0" i="0" u="none" strike="noStrike" cap="none" normalizeH="0" baseline="0" dirty="0" smtClean="0">
                <a:ln>
                  <a:noFill/>
                </a:ln>
                <a:solidFill>
                  <a:srgbClr val="000000"/>
                </a:solidFill>
                <a:effectLst/>
                <a:latin typeface="Arial" panose="020B0604020202020204" pitchFamily="34" charset="0"/>
                <a:ea typeface="Malgun Gothic" panose="020B0503020000020004" pitchFamily="34" charset="-127"/>
                <a:cs typeface="Cambria" panose="02040503050406030204" pitchFamily="18" charset="0"/>
              </a:rPr>
              <a:t>(A) XY sex reversal in German Shepherd dog, upper blue arrow; location of normal male external genitalia, lower blue arrow; location of normal female genitalia, red arrow indicates</a:t>
            </a:r>
            <a:r>
              <a:rPr kumimoji="0" lang="en-US" altLang="ko-KR" sz="1100" b="0" i="0" u="none" strike="noStrike" cap="none" normalizeH="0" dirty="0" smtClean="0">
                <a:ln>
                  <a:noFill/>
                </a:ln>
                <a:solidFill>
                  <a:srgbClr val="000000"/>
                </a:solidFill>
                <a:effectLst/>
                <a:latin typeface="Arial" panose="020B0604020202020204" pitchFamily="34" charset="0"/>
                <a:ea typeface="Malgun Gothic" panose="020B0503020000020004" pitchFamily="34" charset="-127"/>
                <a:cs typeface="Cambria" panose="02040503050406030204" pitchFamily="18" charset="0"/>
              </a:rPr>
              <a:t> degree of migration</a:t>
            </a:r>
            <a:r>
              <a:rPr kumimoji="0" lang="en-US" altLang="ko-KR" sz="1100" b="0" i="0" u="none" strike="noStrike" cap="none" normalizeH="0" baseline="0" dirty="0" smtClean="0">
                <a:ln>
                  <a:noFill/>
                </a:ln>
                <a:solidFill>
                  <a:srgbClr val="000000"/>
                </a:solidFill>
                <a:effectLst/>
                <a:latin typeface="Arial" panose="020B0604020202020204" pitchFamily="34" charset="0"/>
                <a:ea typeface="Malgun Gothic" panose="020B0503020000020004" pitchFamily="34" charset="-127"/>
                <a:cs typeface="Cambria" panose="02040503050406030204" pitchFamily="18" charset="0"/>
              </a:rPr>
              <a:t> (B) Heterochromia </a:t>
            </a:r>
            <a:r>
              <a:rPr kumimoji="0" lang="en-US" altLang="ko-KR" sz="1100" b="0" i="0" u="none" strike="noStrike" cap="none" normalizeH="0" baseline="0" dirty="0" err="1" smtClean="0">
                <a:ln>
                  <a:noFill/>
                </a:ln>
                <a:solidFill>
                  <a:srgbClr val="000000"/>
                </a:solidFill>
                <a:effectLst/>
                <a:latin typeface="Arial" panose="020B0604020202020204" pitchFamily="34" charset="0"/>
                <a:ea typeface="Malgun Gothic" panose="020B0503020000020004" pitchFamily="34" charset="-127"/>
                <a:cs typeface="Cambria" panose="02040503050406030204" pitchFamily="18" charset="0"/>
              </a:rPr>
              <a:t>Iridis</a:t>
            </a:r>
            <a:r>
              <a:rPr kumimoji="0" lang="en-US" altLang="ko-KR" sz="1100" b="0" i="0" u="none" strike="noStrike" cap="none" normalizeH="0" baseline="0" dirty="0" smtClean="0">
                <a:ln>
                  <a:noFill/>
                </a:ln>
                <a:solidFill>
                  <a:srgbClr val="000000"/>
                </a:solidFill>
                <a:effectLst/>
                <a:latin typeface="Arial" panose="020B0604020202020204" pitchFamily="34" charset="0"/>
                <a:ea typeface="Malgun Gothic" panose="020B0503020000020004" pitchFamily="34" charset="-127"/>
                <a:cs typeface="Cambria" panose="02040503050406030204" pitchFamily="18" charset="0"/>
              </a:rPr>
              <a:t>, the color of nuclei donor with </a:t>
            </a:r>
            <a:r>
              <a:rPr lang="en-US" altLang="ko-KR" sz="1100" dirty="0" smtClean="0">
                <a:solidFill>
                  <a:srgbClr val="000000"/>
                </a:solidFill>
                <a:latin typeface="Arial" panose="020B0604020202020204" pitchFamily="34" charset="0"/>
                <a:ea typeface="Malgun Gothic" panose="020B0503020000020004" pitchFamily="34" charset="-127"/>
                <a:cs typeface="Cambria" panose="02040503050406030204" pitchFamily="18" charset="0"/>
              </a:rPr>
              <a:t>“</a:t>
            </a:r>
            <a:r>
              <a:rPr kumimoji="0" lang="en-US" altLang="ko-KR" sz="1100" b="0" i="0" u="none" strike="noStrike" cap="none" normalizeH="0" baseline="0" dirty="0" smtClean="0">
                <a:ln>
                  <a:noFill/>
                </a:ln>
                <a:solidFill>
                  <a:srgbClr val="000000"/>
                </a:solidFill>
                <a:effectLst/>
                <a:latin typeface="Arial" panose="020B0604020202020204" pitchFamily="34" charset="0"/>
                <a:ea typeface="Malgun Gothic" panose="020B0503020000020004" pitchFamily="34" charset="-127"/>
                <a:cs typeface="Cambria" panose="02040503050406030204" pitchFamily="18" charset="0"/>
              </a:rPr>
              <a:t>odds eye” are </a:t>
            </a:r>
            <a:r>
              <a:rPr lang="en-US" altLang="ko-KR" sz="1100" dirty="0" smtClean="0">
                <a:solidFill>
                  <a:srgbClr val="000000"/>
                </a:solidFill>
                <a:latin typeface="Arial" panose="020B0604020202020204" pitchFamily="34" charset="0"/>
                <a:ea typeface="Malgun Gothic" panose="020B0503020000020004" pitchFamily="34" charset="-127"/>
                <a:cs typeface="Cambria" panose="02040503050406030204" pitchFamily="18" charset="0"/>
              </a:rPr>
              <a:t>expressed with lateral difference</a:t>
            </a:r>
            <a:r>
              <a:rPr kumimoji="0" lang="en-US" altLang="ko-KR" sz="1100" b="0" i="0" u="none" strike="noStrike" cap="none" normalizeH="0" baseline="0" dirty="0" smtClean="0">
                <a:ln>
                  <a:noFill/>
                </a:ln>
                <a:solidFill>
                  <a:srgbClr val="000000"/>
                </a:solidFill>
                <a:effectLst/>
                <a:latin typeface="Arial" panose="020B0604020202020204" pitchFamily="34" charset="0"/>
                <a:ea typeface="Malgun Gothic" panose="020B0503020000020004" pitchFamily="34" charset="-127"/>
                <a:cs typeface="Cambria" panose="02040503050406030204" pitchFamily="18" charset="0"/>
              </a:rPr>
              <a:t>, * left white eye, right gray eye **litter mate both white eyes (C) Arrows indicate a normal right eye and left eye with </a:t>
            </a:r>
            <a:r>
              <a:rPr kumimoji="0" lang="en-US" altLang="ko-KR" sz="1100" b="0" i="0" u="none" strike="noStrike" cap="none" normalizeH="0" baseline="0" dirty="0" err="1" smtClean="0">
                <a:ln>
                  <a:noFill/>
                </a:ln>
                <a:solidFill>
                  <a:srgbClr val="000000"/>
                </a:solidFill>
                <a:effectLst/>
                <a:latin typeface="Arial" panose="020B0604020202020204" pitchFamily="34" charset="0"/>
                <a:ea typeface="Malgun Gothic" panose="020B0503020000020004" pitchFamily="34" charset="-127"/>
                <a:cs typeface="Cambria" panose="02040503050406030204" pitchFamily="18" charset="0"/>
              </a:rPr>
              <a:t>microphthalmia</a:t>
            </a:r>
            <a:r>
              <a:rPr kumimoji="0" lang="en-US" altLang="ko-KR" sz="1100" b="0" i="0" u="none" strike="noStrike" cap="none" normalizeH="0" baseline="0" dirty="0" smtClean="0">
                <a:ln>
                  <a:noFill/>
                </a:ln>
                <a:solidFill>
                  <a:srgbClr val="000000"/>
                </a:solidFill>
                <a:effectLst/>
                <a:latin typeface="Arial" panose="020B0604020202020204" pitchFamily="34" charset="0"/>
                <a:ea typeface="Malgun Gothic" panose="020B0503020000020004" pitchFamily="34" charset="-127"/>
                <a:cs typeface="Cambria" panose="02040503050406030204" pitchFamily="18" charset="0"/>
              </a:rPr>
              <a:t> in a cloned Dachshund (D) Cleft palate (E) Large offspring syndrome with </a:t>
            </a:r>
            <a:r>
              <a:rPr kumimoji="0" lang="en-US" altLang="ko-KR" sz="1100" b="0" i="0" u="none" strike="noStrike" cap="none" normalizeH="0" baseline="0" dirty="0" err="1" smtClean="0">
                <a:ln>
                  <a:noFill/>
                </a:ln>
                <a:solidFill>
                  <a:srgbClr val="000000"/>
                </a:solidFill>
                <a:effectLst/>
                <a:latin typeface="Arial" panose="020B0604020202020204" pitchFamily="34" charset="0"/>
                <a:ea typeface="Malgun Gothic" panose="020B0503020000020004" pitchFamily="34" charset="-127"/>
                <a:cs typeface="Cambria" panose="02040503050406030204" pitchFamily="18" charset="0"/>
              </a:rPr>
              <a:t>macroglossia</a:t>
            </a:r>
            <a:r>
              <a:rPr kumimoji="0" lang="en-US" altLang="ko-KR" sz="1100" b="0" i="0" u="none" strike="noStrike" cap="none" normalizeH="0" baseline="0" dirty="0" smtClean="0">
                <a:ln>
                  <a:noFill/>
                </a:ln>
                <a:solidFill>
                  <a:srgbClr val="000000"/>
                </a:solidFill>
                <a:effectLst/>
                <a:latin typeface="Arial" panose="020B0604020202020204" pitchFamily="34" charset="0"/>
                <a:ea typeface="Malgun Gothic" panose="020B0503020000020004" pitchFamily="34" charset="-127"/>
                <a:cs typeface="Cambria" panose="02040503050406030204" pitchFamily="18" charset="0"/>
              </a:rPr>
              <a:t> indicated by the</a:t>
            </a:r>
            <a:r>
              <a:rPr kumimoji="0" lang="en-US" altLang="ko-KR" sz="1100" b="0" i="0" u="none" strike="noStrike" cap="none" normalizeH="0" dirty="0" smtClean="0">
                <a:ln>
                  <a:noFill/>
                </a:ln>
                <a:solidFill>
                  <a:srgbClr val="000000"/>
                </a:solidFill>
                <a:effectLst/>
                <a:latin typeface="Arial" panose="020B0604020202020204" pitchFamily="34" charset="0"/>
                <a:ea typeface="Malgun Gothic" panose="020B0503020000020004" pitchFamily="34" charset="-127"/>
                <a:cs typeface="Cambria" panose="02040503050406030204" pitchFamily="18" charset="0"/>
              </a:rPr>
              <a:t> arrow</a:t>
            </a:r>
            <a:r>
              <a:rPr lang="en-US" altLang="ko-KR" sz="1100" dirty="0" smtClean="0">
                <a:solidFill>
                  <a:srgbClr val="000000"/>
                </a:solidFill>
                <a:latin typeface="Arial" panose="020B0604020202020204" pitchFamily="34" charset="0"/>
                <a:ea typeface="Malgun Gothic" panose="020B0503020000020004" pitchFamily="34" charset="-127"/>
                <a:cs typeface="Cambria" panose="02040503050406030204" pitchFamily="18" charset="0"/>
              </a:rPr>
              <a:t>. (</a:t>
            </a:r>
            <a:r>
              <a:rPr kumimoji="0" lang="en-US" altLang="ko-KR" sz="1100" b="0" i="0" u="none" strike="noStrike" cap="none" normalizeH="0" baseline="0" dirty="0" smtClean="0">
                <a:ln>
                  <a:noFill/>
                </a:ln>
                <a:solidFill>
                  <a:srgbClr val="000000"/>
                </a:solidFill>
                <a:effectLst/>
                <a:latin typeface="Arial" panose="020B0604020202020204" pitchFamily="34" charset="0"/>
                <a:ea typeface="Malgun Gothic" panose="020B0503020000020004" pitchFamily="34" charset="-127"/>
                <a:cs typeface="Cambria" panose="02040503050406030204" pitchFamily="18" charset="0"/>
              </a:rPr>
              <a:t>F)</a:t>
            </a:r>
            <a:r>
              <a:rPr kumimoji="0" lang="en-US" altLang="ko-KR" sz="1100" b="0" i="0" u="none" strike="noStrike" cap="none" normalizeH="0" dirty="0" smtClean="0">
                <a:ln>
                  <a:noFill/>
                </a:ln>
                <a:solidFill>
                  <a:srgbClr val="000000"/>
                </a:solidFill>
                <a:effectLst/>
                <a:latin typeface="Arial" panose="020B0604020202020204" pitchFamily="34" charset="0"/>
                <a:ea typeface="Malgun Gothic" panose="020B0503020000020004" pitchFamily="34" charset="-127"/>
                <a:cs typeface="Cambria" panose="02040503050406030204" pitchFamily="18" charset="0"/>
              </a:rPr>
              <a:t> Muscles of a stillborn </a:t>
            </a:r>
            <a:r>
              <a:rPr kumimoji="0" lang="en-US" altLang="ko-KR" sz="1100" b="0" i="0" u="none" strike="noStrike" cap="none" normalizeH="0" baseline="0" dirty="0" smtClean="0">
                <a:ln>
                  <a:noFill/>
                </a:ln>
                <a:solidFill>
                  <a:srgbClr val="000000"/>
                </a:solidFill>
                <a:effectLst/>
                <a:latin typeface="Arial" panose="020B0604020202020204" pitchFamily="34" charset="0"/>
                <a:ea typeface="Malgun Gothic" panose="020B0503020000020004" pitchFamily="34" charset="-127"/>
                <a:cs typeface="Cambria" panose="02040503050406030204" pitchFamily="18" charset="0"/>
              </a:rPr>
              <a:t>cloned dog exposed</a:t>
            </a:r>
            <a:r>
              <a:rPr kumimoji="0" lang="en-US" altLang="ko-KR" sz="1100" b="0" i="0" u="none" strike="noStrike" cap="none" normalizeH="0" dirty="0" smtClean="0">
                <a:ln>
                  <a:noFill/>
                </a:ln>
                <a:solidFill>
                  <a:srgbClr val="000000"/>
                </a:solidFill>
                <a:effectLst/>
                <a:latin typeface="Arial" panose="020B0604020202020204" pitchFamily="34" charset="0"/>
                <a:ea typeface="Malgun Gothic" panose="020B0503020000020004" pitchFamily="34" charset="-127"/>
                <a:cs typeface="Cambria" panose="02040503050406030204" pitchFamily="18" charset="0"/>
              </a:rPr>
              <a:t> to </a:t>
            </a:r>
            <a:r>
              <a:rPr lang="en-US" altLang="ko-KR" sz="1100" dirty="0" smtClean="0">
                <a:solidFill>
                  <a:srgbClr val="000000"/>
                </a:solidFill>
                <a:latin typeface="Arial" panose="020B0604020202020204" pitchFamily="34" charset="0"/>
                <a:ea typeface="Malgun Gothic" panose="020B0503020000020004" pitchFamily="34" charset="-127"/>
                <a:cs typeface="Cambria" panose="02040503050406030204" pitchFamily="18" charset="0"/>
              </a:rPr>
              <a:t>visualize an incidence of </a:t>
            </a:r>
            <a:r>
              <a:rPr kumimoji="0" lang="en-US" altLang="ko-KR" sz="1100" b="0" i="0" u="none" strike="noStrike" cap="none" normalizeH="0" baseline="0" dirty="0" smtClean="0">
                <a:ln>
                  <a:noFill/>
                </a:ln>
                <a:solidFill>
                  <a:srgbClr val="000000"/>
                </a:solidFill>
                <a:effectLst/>
                <a:latin typeface="Arial" panose="020B0604020202020204" pitchFamily="34" charset="0"/>
                <a:ea typeface="Malgun Gothic" panose="020B0503020000020004" pitchFamily="34" charset="-127"/>
                <a:cs typeface="Cambria" panose="02040503050406030204" pitchFamily="18" charset="0"/>
              </a:rPr>
              <a:t>muscular </a:t>
            </a:r>
            <a:r>
              <a:rPr kumimoji="0" lang="en-US" altLang="ko-KR" sz="1100" b="0" i="0" u="none" strike="noStrike" cap="none" normalizeH="0" baseline="0" dirty="0" err="1" smtClean="0">
                <a:ln>
                  <a:noFill/>
                </a:ln>
                <a:solidFill>
                  <a:srgbClr val="000000"/>
                </a:solidFill>
                <a:effectLst/>
                <a:latin typeface="Arial" panose="020B0604020202020204" pitchFamily="34" charset="0"/>
                <a:ea typeface="Malgun Gothic" panose="020B0503020000020004" pitchFamily="34" charset="-127"/>
                <a:cs typeface="Cambria" panose="02040503050406030204" pitchFamily="18" charset="0"/>
              </a:rPr>
              <a:t>hypermyotrophy</a:t>
            </a:r>
            <a:r>
              <a:rPr kumimoji="0" lang="en-US" altLang="ko-KR" sz="1100" b="0" i="0" u="none" strike="noStrike" cap="none" normalizeH="0" baseline="0" dirty="0" smtClean="0">
                <a:ln>
                  <a:noFill/>
                </a:ln>
                <a:solidFill>
                  <a:srgbClr val="000000"/>
                </a:solidFill>
                <a:effectLst/>
                <a:latin typeface="Arial" panose="020B0604020202020204" pitchFamily="34" charset="0"/>
                <a:ea typeface="Malgun Gothic" panose="020B0503020000020004" pitchFamily="34" charset="-127"/>
                <a:cs typeface="Cambria" panose="02040503050406030204" pitchFamily="18" charset="0"/>
              </a:rPr>
              <a:t>.</a:t>
            </a:r>
            <a:endParaRPr kumimoji="0" lang="en-US" altLang="ko-KR" sz="1800" b="0" i="0" u="none" strike="noStrike" cap="none" normalizeH="0" baseline="0" dirty="0" smtClean="0">
              <a:ln>
                <a:noFill/>
              </a:ln>
              <a:solidFill>
                <a:schemeClr val="tx1"/>
              </a:solidFill>
              <a:effectLst/>
              <a:latin typeface="Arial" panose="020B0604020202020204" pitchFamily="34" charset="0"/>
            </a:endParaRPr>
          </a:p>
        </p:txBody>
      </p:sp>
      <p:sp>
        <p:nvSpPr>
          <p:cNvPr id="8" name="Title 1"/>
          <p:cNvSpPr txBox="1">
            <a:spLocks/>
          </p:cNvSpPr>
          <p:nvPr/>
        </p:nvSpPr>
        <p:spPr>
          <a:xfrm>
            <a:off x="0" y="0"/>
            <a:ext cx="3892460" cy="473569"/>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smtClean="0"/>
              <a:t>Supplemental Figure 3</a:t>
            </a:r>
            <a:endParaRPr lang="en-US" sz="2800" dirty="0"/>
          </a:p>
        </p:txBody>
      </p:sp>
      <p:sp>
        <p:nvSpPr>
          <p:cNvPr id="6" name="Rectangle 5"/>
          <p:cNvSpPr/>
          <p:nvPr/>
        </p:nvSpPr>
        <p:spPr>
          <a:xfrm>
            <a:off x="556181" y="641023"/>
            <a:ext cx="358219" cy="3770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2923880" y="612743"/>
            <a:ext cx="358219" cy="3770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p:cNvSpPr/>
          <p:nvPr/>
        </p:nvSpPr>
        <p:spPr>
          <a:xfrm>
            <a:off x="6366235" y="591405"/>
            <a:ext cx="358219" cy="3770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p:cNvSpPr/>
          <p:nvPr/>
        </p:nvSpPr>
        <p:spPr>
          <a:xfrm>
            <a:off x="481137" y="3186403"/>
            <a:ext cx="358219" cy="3770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2133600" y="3186403"/>
            <a:ext cx="358219" cy="3770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6649038" y="3186403"/>
            <a:ext cx="358219" cy="3770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Subtitle 2"/>
          <p:cNvSpPr txBox="1">
            <a:spLocks/>
          </p:cNvSpPr>
          <p:nvPr/>
        </p:nvSpPr>
        <p:spPr>
          <a:xfrm>
            <a:off x="572956" y="684498"/>
            <a:ext cx="753035" cy="390244"/>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smtClean="0"/>
              <a:t>A</a:t>
            </a:r>
            <a:endParaRPr lang="en-US" dirty="0"/>
          </a:p>
        </p:txBody>
      </p:sp>
      <p:sp>
        <p:nvSpPr>
          <p:cNvPr id="16" name="Subtitle 2"/>
          <p:cNvSpPr txBox="1">
            <a:spLocks/>
          </p:cNvSpPr>
          <p:nvPr/>
        </p:nvSpPr>
        <p:spPr>
          <a:xfrm>
            <a:off x="6168826" y="651249"/>
            <a:ext cx="753035" cy="390244"/>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smtClean="0"/>
              <a:t>C</a:t>
            </a:r>
            <a:endParaRPr lang="en-US" dirty="0"/>
          </a:p>
        </p:txBody>
      </p:sp>
      <p:sp>
        <p:nvSpPr>
          <p:cNvPr id="17" name="Subtitle 2"/>
          <p:cNvSpPr txBox="1">
            <a:spLocks/>
          </p:cNvSpPr>
          <p:nvPr/>
        </p:nvSpPr>
        <p:spPr>
          <a:xfrm>
            <a:off x="358772" y="3226738"/>
            <a:ext cx="753035" cy="390244"/>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t>D</a:t>
            </a:r>
          </a:p>
        </p:txBody>
      </p:sp>
      <p:sp>
        <p:nvSpPr>
          <p:cNvPr id="18" name="Subtitle 2"/>
          <p:cNvSpPr txBox="1">
            <a:spLocks/>
          </p:cNvSpPr>
          <p:nvPr/>
        </p:nvSpPr>
        <p:spPr>
          <a:xfrm>
            <a:off x="2726471" y="637593"/>
            <a:ext cx="753035" cy="390244"/>
          </a:xfrm>
          <a:prstGeom prst="rect">
            <a:avLst/>
          </a:prstGeom>
        </p:spPr>
        <p:txBody>
          <a:bodyPr vert="horz" lIns="91440" tIns="45720" rIns="91440" bIns="45720" rtlCol="0">
            <a:normAutofit fontScale="92500"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dirty="0"/>
              <a:t>B</a:t>
            </a:r>
          </a:p>
        </p:txBody>
      </p:sp>
      <p:sp>
        <p:nvSpPr>
          <p:cNvPr id="20" name="Subtitle 2"/>
          <p:cNvSpPr txBox="1">
            <a:spLocks/>
          </p:cNvSpPr>
          <p:nvPr/>
        </p:nvSpPr>
        <p:spPr>
          <a:xfrm>
            <a:off x="2089677" y="3226738"/>
            <a:ext cx="753035" cy="390244"/>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E</a:t>
            </a:r>
          </a:p>
        </p:txBody>
      </p:sp>
      <p:sp>
        <p:nvSpPr>
          <p:cNvPr id="21" name="Subtitle 2"/>
          <p:cNvSpPr txBox="1">
            <a:spLocks/>
          </p:cNvSpPr>
          <p:nvPr/>
        </p:nvSpPr>
        <p:spPr>
          <a:xfrm>
            <a:off x="6724454" y="3187457"/>
            <a:ext cx="753035" cy="390244"/>
          </a:xfrm>
          <a:prstGeom prst="rect">
            <a:avLst/>
          </a:prstGeom>
        </p:spPr>
        <p:txBody>
          <a:bodyPr vert="horz" lIns="91440" tIns="45720" rIns="91440" bIns="45720" rtlCol="0">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t>F</a:t>
            </a:r>
          </a:p>
        </p:txBody>
      </p:sp>
    </p:spTree>
    <p:extLst>
      <p:ext uri="{BB962C8B-B14F-4D97-AF65-F5344CB8AC3E}">
        <p14:creationId xmlns:p14="http://schemas.microsoft.com/office/powerpoint/2010/main" val="318239769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1803</TotalTime>
  <Words>501</Words>
  <Application>Microsoft Office PowerPoint</Application>
  <PresentationFormat>Widescreen</PresentationFormat>
  <Paragraphs>37</Paragraphs>
  <Slides>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맑은 고딕</vt:lpstr>
      <vt:lpstr>맑은 고딕</vt:lpstr>
      <vt:lpstr>Arial</vt:lpstr>
      <vt:lpstr>Calibri</vt:lpstr>
      <vt:lpstr>Calibri Light</vt:lpstr>
      <vt:lpstr>Cambria</vt:lpstr>
      <vt:lpstr>Office Theme</vt:lpstr>
      <vt:lpstr>Supplemental Figure 1</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Supplemental Figure 2</dc:title>
  <dc:creator>Mopa</dc:creator>
  <cp:lastModifiedBy>Dr.O</cp:lastModifiedBy>
  <cp:revision>47</cp:revision>
  <cp:lastPrinted>2021-01-31T13:03:35Z</cp:lastPrinted>
  <dcterms:created xsi:type="dcterms:W3CDTF">2021-01-24T08:36:17Z</dcterms:created>
  <dcterms:modified xsi:type="dcterms:W3CDTF">2022-05-01T13:01:31Z</dcterms:modified>
</cp:coreProperties>
</file>