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1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九维电脑" initials="九维电脑" lastIdx="1" clrIdx="0">
    <p:extLst>
      <p:ext uri="{19B8F6BF-5375-455C-9EA6-DF929625EA0E}">
        <p15:presenceInfo xmlns:p15="http://schemas.microsoft.com/office/powerpoint/2012/main" userId="九维电脑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0A7AD-D10B-4E0A-968D-F8A6914C0497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E1B2CC-2BB9-4AF0-B6F2-BA49B2C9C7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241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EDDA0-46FC-43A4-8DC9-46C8268079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003D3-62F4-4FF6-9005-39C3B2F6C3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5C666-F987-4D5D-8F71-91BFAD2D6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31C68-896E-4118-A5A0-FDC5B854D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AE16B-CEE5-467B-86C6-DEC936DC0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314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6771A-356C-47FE-B5DE-127E3CE84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F45317-B4AA-4F11-B8BD-28B4706DE8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250AB5-B24F-4638-8740-40350E53D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3A6EA-F512-493C-B0DD-504059420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A2E70-B2A4-4DF9-9CD6-02331F696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47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5A29-EEBD-4CC8-A86F-C14063E33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6DCF59-C1E5-4577-8AAE-3671EB200C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F3F4A-270A-46BA-A611-4EF3B0580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203C63-B7F5-4B55-9FD4-6ED1F01AD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74EECF-B12C-4400-A238-458D1237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2578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A7684-0EAE-4D8B-B4A5-5A68B08D1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3A9F1-8394-4284-954A-05257FB5F6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BF9C73-2EF5-456F-994E-E442131E57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459C3-C8E0-416D-9616-6C74F421A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4B7AA8-D82E-4507-A676-E754FEDD1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FB39A-F3E7-4068-A994-30274191E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5865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24F19-9B0A-47B2-B68D-B3B7656F0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66B3E-A576-421B-AE6C-ABD67FDFB1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C58D08-F517-44EC-B28B-DDCC988D5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7BA690-6D28-450A-8A56-FF302B6A4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BFAFF0-B847-4E31-BFB9-B26ECD37E8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E5C76A-2739-4206-8512-74C2A826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6F11A2-1C5D-4552-90AE-742E921E5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0EBB22-1D76-418E-A834-EBA914643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195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BD6D2-A1EA-4285-BAC6-571E6C0C1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30D0C2-41E6-4421-B398-2238285C7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153A81-2EC3-4689-8B49-168830758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7A556D-F0DF-46E5-9DEE-294D16C96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7201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AFD383-B805-4478-8869-6DF4421D8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C33C80-8FC0-42C2-B26D-E3A01645D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46346-3558-4776-B597-83440DF6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565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7184D-4B2F-4E46-8111-8F9ABF65E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8836F-9791-4D39-8B37-6C6D416DB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0F77CD-6A42-4AFA-BB32-230E9C3EC7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EE6BD-827B-4608-AC49-77881B40E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AB1B17-59D8-4D36-9820-083865700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AEAA5-8800-49D7-AC75-A03F37886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52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D9440-5B11-4369-BFC0-D2C0E999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F170B-12A7-4353-9191-D54F21CD2A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4CA575-F335-40BA-8E81-8A48E4A722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B90E8-F671-4C23-8B03-C22F4302E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10C37-79C3-4331-B7D2-F12E427D2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D82FC-9B21-4206-9C76-05EF2621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491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2C77A-450F-4448-97F0-6631670E5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05A9D-8CAC-49A3-9B45-A15B1A10D1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CEE4D-977D-443B-88D9-CF8D58668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9735C-EFAB-4BEB-A2B5-3FFC44960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FDC9F0-F112-4892-878E-C363601A6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826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B0B8F4-3113-478A-8E13-568EE8AC46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90B94E-4825-46E1-899A-388DA2ED1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F7F0D7-1F19-4EDE-B7C6-D7A0A6E34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CF6FAC-C0EC-4E93-9D2F-0BFCFA793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EDBBC-548C-4BE2-BD4D-A3962E5C4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4257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EAC292-312A-4D6A-9376-6AD7DDBEC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D1BED-45A4-48A5-AC1C-6D2B85603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zh-CN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1F2B2-7ED2-464F-BA71-ED28BE3358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8AC9B-7ABD-40E4-8F58-6A53FE20C330}" type="datetimeFigureOut">
              <a:rPr lang="zh-CN" altLang="en-US" smtClean="0"/>
              <a:t>2022-05-19</a:t>
            </a:fld>
            <a:endParaRPr lang="zh-CN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E5CBE-E1AA-4078-A5CF-55CACA6E21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2332E0-06D5-4E3F-A12F-8CB73A9FD2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0430F-1FB6-4782-A2CA-C862C769AF8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49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C6EEFA8D-6E11-559C-F3E2-16C13F9B0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1399" y="1850629"/>
            <a:ext cx="9736667" cy="29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  <a:spcAft>
                <a:spcPts val="600"/>
              </a:spcAft>
              <a:buNone/>
            </a:pPr>
            <a:r>
              <a:rPr lang="en-US" altLang="zh-CN" sz="1800" b="1">
                <a:latin typeface="Times New Roman" panose="02020603050405020304" pitchFamily="18" charset="0"/>
              </a:rPr>
              <a:t>Figure legend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altLang="zh-CN" sz="1600" b="1">
                <a:latin typeface="Times New Roman" panose="02020603050405020304" pitchFamily="18" charset="0"/>
              </a:rPr>
              <a:t>Figure </a:t>
            </a:r>
            <a:r>
              <a:rPr lang="en-US" altLang="zh-CN" sz="1600" b="1" dirty="0">
                <a:latin typeface="Times New Roman" panose="02020603050405020304" pitchFamily="18" charset="0"/>
              </a:rPr>
              <a:t>S1 </a:t>
            </a:r>
            <a:r>
              <a:rPr lang="en-US" altLang="zh-CN" sz="1600" i="1" dirty="0">
                <a:latin typeface="Times New Roman" panose="02020603050405020304" pitchFamily="18" charset="0"/>
              </a:rPr>
              <a:t>O. </a:t>
            </a:r>
            <a:r>
              <a:rPr lang="en-US" altLang="zh-CN" sz="1600" i="1">
                <a:latin typeface="Times New Roman" panose="02020603050405020304" pitchFamily="18" charset="0"/>
              </a:rPr>
              <a:t>elatus </a:t>
            </a:r>
            <a:r>
              <a:rPr lang="en-US" altLang="zh-CN" sz="1600">
                <a:latin typeface="Times New Roman" panose="02020603050405020304" pitchFamily="18" charset="0"/>
              </a:rPr>
              <a:t>plants grown in (</a:t>
            </a:r>
            <a:r>
              <a:rPr lang="en-US" altLang="zh-CN" sz="1600" dirty="0">
                <a:latin typeface="Times New Roman" panose="02020603050405020304" pitchFamily="18" charset="0"/>
              </a:rPr>
              <a:t>a) wild </a:t>
            </a:r>
            <a:r>
              <a:rPr lang="en-US" altLang="zh-CN" sz="1600">
                <a:latin typeface="Times New Roman" panose="02020603050405020304" pitchFamily="18" charset="0"/>
              </a:rPr>
              <a:t>growth conditions </a:t>
            </a:r>
            <a:r>
              <a:rPr lang="en-US" altLang="zh-CN" sz="1600" dirty="0">
                <a:latin typeface="Times New Roman" panose="02020603050405020304" pitchFamily="18" charset="0"/>
              </a:rPr>
              <a:t>and (b</a:t>
            </a:r>
            <a:r>
              <a:rPr lang="en-US" altLang="zh-CN" sz="1600">
                <a:latin typeface="Times New Roman" panose="02020603050405020304" pitchFamily="18" charset="0"/>
              </a:rPr>
              <a:t>) artificially cultivated conditions in the 	  	experimental site of </a:t>
            </a:r>
            <a:r>
              <a:rPr lang="en-US" altLang="zh-CN" sz="1600" dirty="0">
                <a:latin typeface="Times New Roman" panose="02020603050405020304" pitchFamily="18" charset="0"/>
              </a:rPr>
              <a:t>Changbai </a:t>
            </a:r>
            <a:r>
              <a:rPr lang="en-US" altLang="zh-CN" sz="1600">
                <a:latin typeface="Times New Roman" panose="02020603050405020304" pitchFamily="18" charset="0"/>
              </a:rPr>
              <a:t>Mountain.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altLang="zh-CN" sz="1600" b="1">
                <a:latin typeface="Times New Roman" panose="02020603050405020304" pitchFamily="18" charset="0"/>
              </a:rPr>
              <a:t>Figure S2 </a:t>
            </a:r>
            <a:r>
              <a:rPr lang="en-US" altLang="zh-CN" sz="1600">
                <a:latin typeface="Times New Roman" panose="02020603050405020304" pitchFamily="18" charset="0"/>
              </a:rPr>
              <a:t>Species accumulation curves of soil bactiria (a) and fungi (b) in </a:t>
            </a:r>
            <a:r>
              <a:rPr lang="en-US" altLang="zh-CN" sz="1600" i="1">
                <a:latin typeface="Times New Roman" panose="02020603050405020304" pitchFamily="18" charset="0"/>
              </a:rPr>
              <a:t>O. elatus</a:t>
            </a:r>
            <a:r>
              <a:rPr lang="en-US" altLang="zh-CN" sz="1600">
                <a:latin typeface="Times New Roman" panose="02020603050405020304" pitchFamily="18" charset="0"/>
              </a:rPr>
              <a:t> rhizosphere of artificial 	   	 cultivation  type  (CT) and wild growth conditions (WT).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altLang="zh-CN" sz="1600" b="1">
                <a:latin typeface="Times New Roman" panose="02020603050405020304" pitchFamily="18" charset="0"/>
              </a:rPr>
              <a:t>Figure S3 </a:t>
            </a:r>
            <a:r>
              <a:rPr lang="en-US" altLang="zh-CN" sz="1600">
                <a:latin typeface="Times New Roman" panose="02020603050405020304" pitchFamily="18" charset="0"/>
              </a:rPr>
              <a:t>The correlation between SOM and alpha diversity of the soil bacterial (a, b, c, d), and fungi (e, f, g, h) in 	</a:t>
            </a:r>
            <a:r>
              <a:rPr lang="en-US" altLang="zh-CN" sz="1600" i="1">
                <a:latin typeface="Times New Roman" panose="02020603050405020304" pitchFamily="18" charset="0"/>
              </a:rPr>
              <a:t>O. elatus</a:t>
            </a:r>
            <a:r>
              <a:rPr lang="en-US" altLang="zh-CN" sz="1600">
                <a:latin typeface="Times New Roman" panose="02020603050405020304" pitchFamily="18" charset="0"/>
              </a:rPr>
              <a:t> rhizosphere soils under cultivated conditions (CT) and wild growth conditions (WT). </a:t>
            </a:r>
          </a:p>
          <a:p>
            <a:pPr algn="just">
              <a:spcBef>
                <a:spcPct val="50000"/>
              </a:spcBef>
              <a:buNone/>
            </a:pPr>
            <a:r>
              <a:rPr lang="en-US" altLang="zh-CN" sz="1600" b="1">
                <a:latin typeface="Times New Roman" panose="02020603050405020304" pitchFamily="18" charset="0"/>
              </a:rPr>
              <a:t>Figure S4 </a:t>
            </a:r>
            <a:r>
              <a:rPr lang="en-US" altLang="zh-CN" sz="1600">
                <a:latin typeface="Times New Roman" panose="02020603050405020304" pitchFamily="18" charset="0"/>
              </a:rPr>
              <a:t>The correlation between soil pH and alpha diversity of the soil bacterial (a, b, c, d ), and fungi (e, f, g, 	h) in </a:t>
            </a:r>
            <a:r>
              <a:rPr lang="en-US" altLang="zh-CN" sz="1600" i="1">
                <a:latin typeface="Times New Roman" panose="02020603050405020304" pitchFamily="18" charset="0"/>
              </a:rPr>
              <a:t>O. elatus</a:t>
            </a:r>
            <a:r>
              <a:rPr lang="en-US" altLang="zh-CN" sz="1600">
                <a:latin typeface="Times New Roman" panose="02020603050405020304" pitchFamily="18" charset="0"/>
              </a:rPr>
              <a:t> rhizosphere soils under cultivated conditions (CT) and wild growth conditions (WT). </a:t>
            </a:r>
          </a:p>
        </p:txBody>
      </p:sp>
    </p:spTree>
    <p:extLst>
      <p:ext uri="{BB962C8B-B14F-4D97-AF65-F5344CB8AC3E}">
        <p14:creationId xmlns:p14="http://schemas.microsoft.com/office/powerpoint/2010/main" val="3019404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 Box 2">
            <a:extLst>
              <a:ext uri="{FF2B5EF4-FFF2-40B4-BE49-F238E27FC236}">
                <a16:creationId xmlns:a16="http://schemas.microsoft.com/office/drawing/2014/main" id="{49850AD4-C1DD-485B-A0B0-FA6A033FE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897696"/>
            <a:ext cx="1142434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altLang="zh-CN" sz="1600" b="1" dirty="0"/>
              <a:t>Figure S1 </a:t>
            </a:r>
            <a:r>
              <a:rPr lang="en-US" altLang="zh-CN" sz="1600" i="1" dirty="0"/>
              <a:t>O. </a:t>
            </a:r>
            <a:r>
              <a:rPr lang="en-US" altLang="zh-CN" sz="1600" i="1"/>
              <a:t>elatus </a:t>
            </a:r>
            <a:r>
              <a:rPr lang="en-US" altLang="zh-CN" sz="1600"/>
              <a:t>plants grown in (</a:t>
            </a:r>
            <a:r>
              <a:rPr lang="en-US" altLang="zh-CN" sz="1600" dirty="0"/>
              <a:t>a) wild </a:t>
            </a:r>
            <a:r>
              <a:rPr lang="en-US" altLang="zh-CN" sz="1600"/>
              <a:t>growth conditions </a:t>
            </a:r>
            <a:r>
              <a:rPr lang="en-US" altLang="zh-CN" sz="1600" dirty="0"/>
              <a:t>and (b</a:t>
            </a:r>
            <a:r>
              <a:rPr lang="en-US" altLang="zh-CN" sz="1600"/>
              <a:t>) artificially cultivated conditions in the experimental </a:t>
            </a:r>
            <a:r>
              <a:rPr lang="en-US" altLang="zh-CN" sz="1600" dirty="0"/>
              <a:t>site of Changbai Mountain.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82B30C3-BDD0-4704-957E-08D6C5245B5E}"/>
              </a:ext>
            </a:extLst>
          </p:cNvPr>
          <p:cNvGrpSpPr/>
          <p:nvPr/>
        </p:nvGrpSpPr>
        <p:grpSpPr>
          <a:xfrm>
            <a:off x="2891141" y="1070442"/>
            <a:ext cx="3093763" cy="4444552"/>
            <a:chOff x="2891141" y="1070442"/>
            <a:chExt cx="3093763" cy="444455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039956E6-3C08-4882-8049-C0D44C032B59}"/>
                </a:ext>
              </a:extLst>
            </p:cNvPr>
            <p:cNvSpPr txBox="1"/>
            <p:nvPr/>
          </p:nvSpPr>
          <p:spPr>
            <a:xfrm>
              <a:off x="3057066" y="5237995"/>
              <a:ext cx="29278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i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Oplopanax elatus</a:t>
              </a:r>
              <a:r>
                <a:rPr lang="en-US" altLang="zh-CN" sz="12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200" b="1" kern="100" dirty="0" err="1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Nakai</a:t>
              </a:r>
              <a:r>
                <a:rPr lang="en-US" altLang="zh-CN" sz="12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plant of wild type</a:t>
              </a: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6CC50D34-3720-4221-B1ED-2D0115EA21EC}"/>
                </a:ext>
              </a:extLst>
            </p:cNvPr>
            <p:cNvGrpSpPr/>
            <p:nvPr/>
          </p:nvGrpSpPr>
          <p:grpSpPr>
            <a:xfrm>
              <a:off x="2891141" y="1070442"/>
              <a:ext cx="3033346" cy="4044461"/>
              <a:chOff x="3357196" y="1116624"/>
              <a:chExt cx="3033346" cy="4044461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38DA6853-E476-405A-BB9A-876537DB094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2851638" y="1622182"/>
                <a:ext cx="4044461" cy="3033346"/>
              </a:xfrm>
              <a:prstGeom prst="rect">
                <a:avLst/>
              </a:prstGeom>
            </p:spPr>
          </p:pic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D36B300F-4B1E-443A-8632-2B295134586B}"/>
                  </a:ext>
                </a:extLst>
              </p:cNvPr>
              <p:cNvSpPr txBox="1"/>
              <p:nvPr/>
            </p:nvSpPr>
            <p:spPr>
              <a:xfrm>
                <a:off x="5885082" y="1132345"/>
                <a:ext cx="458780" cy="369332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</a:rPr>
                  <a:t>(a)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</p:grp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0397113-DFF0-47B5-AA8B-50EC42AA8118}"/>
              </a:ext>
            </a:extLst>
          </p:cNvPr>
          <p:cNvCxnSpPr>
            <a:cxnSpLocks/>
          </p:cNvCxnSpPr>
          <p:nvPr/>
        </p:nvCxnSpPr>
        <p:spPr>
          <a:xfrm>
            <a:off x="4621823" y="2059709"/>
            <a:ext cx="365814" cy="149629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F64CA045-4392-4F36-BA7E-7FA3A039AAB5}"/>
              </a:ext>
            </a:extLst>
          </p:cNvPr>
          <p:cNvSpPr txBox="1"/>
          <p:nvPr/>
        </p:nvSpPr>
        <p:spPr>
          <a:xfrm>
            <a:off x="3039813" y="1721155"/>
            <a:ext cx="273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1" kern="1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Oplopanax elatus</a:t>
            </a:r>
            <a:r>
              <a:rPr lang="en-US" altLang="zh-CN" sz="1600" b="1" kern="1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1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Nakai</a:t>
            </a:r>
            <a:r>
              <a:rPr lang="en-US" altLang="zh-CN" sz="1600" b="1" kern="1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32E4EFDD-A5CB-4D22-A475-873C8C78403F}"/>
              </a:ext>
            </a:extLst>
          </p:cNvPr>
          <p:cNvCxnSpPr>
            <a:cxnSpLocks/>
          </p:cNvCxnSpPr>
          <p:nvPr/>
        </p:nvCxnSpPr>
        <p:spPr>
          <a:xfrm flipH="1" flipV="1">
            <a:off x="7602416" y="3092674"/>
            <a:ext cx="470166" cy="106368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B3F527E0-A1B4-4A0A-8EE8-23A8959ED249}"/>
              </a:ext>
            </a:extLst>
          </p:cNvPr>
          <p:cNvSpPr txBox="1"/>
          <p:nvPr/>
        </p:nvSpPr>
        <p:spPr>
          <a:xfrm>
            <a:off x="6533354" y="4156363"/>
            <a:ext cx="273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1" kern="1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Oplopanax elatus</a:t>
            </a:r>
            <a:r>
              <a:rPr lang="en-US" altLang="zh-CN" sz="1600" b="1" kern="1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kern="100" dirty="0" err="1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Nakai</a:t>
            </a:r>
            <a:r>
              <a:rPr lang="en-US" altLang="zh-CN" sz="1600" b="1" kern="1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plant</a:t>
            </a:r>
            <a:endParaRPr lang="zh-CN" altLang="en-US" sz="1600" b="1" dirty="0">
              <a:solidFill>
                <a:srgbClr val="FFFF00"/>
              </a:solidFill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2EF2AC87-B225-4807-A632-7C2C42FE255B}"/>
              </a:ext>
            </a:extLst>
          </p:cNvPr>
          <p:cNvGrpSpPr/>
          <p:nvPr/>
        </p:nvGrpSpPr>
        <p:grpSpPr>
          <a:xfrm>
            <a:off x="6384680" y="1070442"/>
            <a:ext cx="3131527" cy="4444552"/>
            <a:chOff x="6384680" y="1070442"/>
            <a:chExt cx="3131527" cy="4444552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3276C65-C7A6-4286-9CBF-1E1B2504BDA1}"/>
                </a:ext>
              </a:extLst>
            </p:cNvPr>
            <p:cNvSpPr txBox="1"/>
            <p:nvPr/>
          </p:nvSpPr>
          <p:spPr>
            <a:xfrm>
              <a:off x="6384680" y="5237995"/>
              <a:ext cx="313152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i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Oplopanax elatus</a:t>
              </a:r>
              <a:r>
                <a:rPr lang="en-US" altLang="zh-CN" sz="12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200" b="1" kern="100" dirty="0" err="1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Nakai</a:t>
              </a:r>
              <a:r>
                <a:rPr lang="en-US" altLang="zh-CN" sz="1200" b="1" kern="100" dirty="0">
                  <a:effectLst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plant of artificial type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74B6C7BA-84A6-4080-9564-4AD7ADF66BB0}"/>
                </a:ext>
              </a:extLst>
            </p:cNvPr>
            <p:cNvGrpSpPr/>
            <p:nvPr/>
          </p:nvGrpSpPr>
          <p:grpSpPr>
            <a:xfrm>
              <a:off x="6384681" y="1070442"/>
              <a:ext cx="3033346" cy="4044462"/>
              <a:chOff x="6689481" y="1116624"/>
              <a:chExt cx="3033346" cy="4044462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72D86397-46AA-4A54-9CC1-C97543D902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6183923" y="1622182"/>
                <a:ext cx="4044462" cy="3033346"/>
              </a:xfrm>
              <a:prstGeom prst="rect">
                <a:avLst/>
              </a:prstGeom>
            </p:spPr>
          </p:pic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id="{FFF877B6-382B-491C-BF2F-79C44CDBAB11}"/>
                  </a:ext>
                </a:extLst>
              </p:cNvPr>
              <p:cNvSpPr txBox="1"/>
              <p:nvPr/>
            </p:nvSpPr>
            <p:spPr>
              <a:xfrm>
                <a:off x="9236339" y="1134491"/>
                <a:ext cx="478016" cy="369332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bg1"/>
                    </a:solidFill>
                  </a:rPr>
                  <a:t>(b)</a:t>
                </a:r>
                <a:endParaRPr lang="zh-CN" altLang="en-US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616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Text Box 2">
            <a:extLst>
              <a:ext uri="{FF2B5EF4-FFF2-40B4-BE49-F238E27FC236}">
                <a16:creationId xmlns:a16="http://schemas.microsoft.com/office/drawing/2014/main" id="{49850AD4-C1DD-485B-A0B0-FA6A033FE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98" y="5600308"/>
            <a:ext cx="99741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altLang="zh-CN" sz="1600" b="1" dirty="0"/>
              <a:t>Figure S2 </a:t>
            </a:r>
            <a:r>
              <a:rPr lang="en-US" altLang="zh-CN" sz="1600" dirty="0"/>
              <a:t>Species accumulation curves of soil bactiria (a) and fungi (b) in </a:t>
            </a:r>
            <a:r>
              <a:rPr lang="en-US" altLang="zh-CN" sz="1600" i="1" dirty="0"/>
              <a:t>O. elatus</a:t>
            </a:r>
            <a:r>
              <a:rPr lang="en-US" altLang="zh-CN" sz="1600" dirty="0"/>
              <a:t> rhizosphere of artificial cultivation  type (CT) and wild growth conditions (WT).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1ACA226-2BD4-403C-9224-715696AD06B0}"/>
              </a:ext>
            </a:extLst>
          </p:cNvPr>
          <p:cNvGrpSpPr/>
          <p:nvPr/>
        </p:nvGrpSpPr>
        <p:grpSpPr>
          <a:xfrm>
            <a:off x="631167" y="1271225"/>
            <a:ext cx="10929666" cy="3594102"/>
            <a:chOff x="631167" y="1271225"/>
            <a:chExt cx="10929666" cy="3594102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E3A0E881-BF79-4C4B-A089-95936CB7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4041" y="1271225"/>
              <a:ext cx="4893379" cy="3594102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4482D51-7F3C-4C87-AEA8-8AF4CAE0B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6824" y="1333424"/>
              <a:ext cx="4724009" cy="3469703"/>
            </a:xfrm>
            <a:prstGeom prst="rect">
              <a:avLst/>
            </a:prstGeom>
          </p:spPr>
        </p:pic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49850AD4-C1DD-485B-A0B0-FA6A033FE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1167" y="1271225"/>
              <a:ext cx="85007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(a)</a:t>
              </a:r>
            </a:p>
          </p:txBody>
        </p:sp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538888CE-04B4-44B4-993F-8ED72BD28F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60669" y="1271225"/>
              <a:ext cx="850078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spcBef>
                  <a:spcPct val="50000"/>
                </a:spcBef>
                <a:buNone/>
              </a:pPr>
              <a:r>
                <a:rPr lang="en-US" altLang="zh-CN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(b)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1294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096187E4-B8E4-11BA-4107-A76D3BD6D1B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909"/>
          <a:stretch/>
        </p:blipFill>
        <p:spPr>
          <a:xfrm>
            <a:off x="55418" y="665018"/>
            <a:ext cx="12081164" cy="4877846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73770511-C0F6-7915-04B0-A70020748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51" y="5732898"/>
            <a:ext cx="108876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altLang="zh-CN" sz="1600" b="1"/>
              <a:t>Figure S3 </a:t>
            </a:r>
            <a:r>
              <a:rPr lang="en-US" altLang="zh-CN" sz="1600"/>
              <a:t>The correlation between SOM and alpha diversity of the soil bacterial (a, b, c, d ), and fungi (e, f, g, h) </a:t>
            </a:r>
            <a:r>
              <a:rPr lang="en-US" altLang="zh-CN" sz="1600" dirty="0"/>
              <a:t>in </a:t>
            </a:r>
            <a:r>
              <a:rPr lang="en-US" altLang="zh-CN" sz="1600" i="1" dirty="0"/>
              <a:t>O. elatus</a:t>
            </a:r>
            <a:r>
              <a:rPr lang="en-US" altLang="zh-CN" sz="1600" dirty="0"/>
              <a:t> </a:t>
            </a:r>
            <a:r>
              <a:rPr lang="en-US" altLang="zh-CN" sz="1600"/>
              <a:t>rhizosphere soils under cultivated conditions (</a:t>
            </a:r>
            <a:r>
              <a:rPr lang="en-US" altLang="zh-CN" sz="1600" dirty="0"/>
              <a:t>CT) and wild growth conditions (</a:t>
            </a:r>
            <a:r>
              <a:rPr lang="en-US" altLang="zh-CN" sz="1600"/>
              <a:t>WT). 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2289440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FC6B717-D517-4538-7823-17DC0286E6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r="909"/>
          <a:stretch/>
        </p:blipFill>
        <p:spPr>
          <a:xfrm>
            <a:off x="110837" y="776760"/>
            <a:ext cx="12081163" cy="4861136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430409E4-D00D-394F-553F-B91D6B770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51" y="5732898"/>
            <a:ext cx="1088769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spcBef>
                <a:spcPct val="50000"/>
              </a:spcBef>
              <a:buNone/>
            </a:pPr>
            <a:r>
              <a:rPr lang="en-US" altLang="zh-CN" sz="1600" b="1"/>
              <a:t>Figure S4 </a:t>
            </a:r>
            <a:r>
              <a:rPr lang="en-US" altLang="zh-CN" sz="1600"/>
              <a:t>The correlation between soil pH and alpha diversity of the soil bacterial (a, b, c, d ), and fungi (e, f, g, h) </a:t>
            </a:r>
            <a:r>
              <a:rPr lang="en-US" altLang="zh-CN" sz="1600" dirty="0"/>
              <a:t>in </a:t>
            </a:r>
            <a:r>
              <a:rPr lang="en-US" altLang="zh-CN" sz="1600" i="1" dirty="0"/>
              <a:t>O. elatus</a:t>
            </a:r>
            <a:r>
              <a:rPr lang="en-US" altLang="zh-CN" sz="1600" dirty="0"/>
              <a:t> </a:t>
            </a:r>
            <a:r>
              <a:rPr lang="en-US" altLang="zh-CN" sz="1600"/>
              <a:t>rhizosphere soils under cultivated conditions (</a:t>
            </a:r>
            <a:r>
              <a:rPr lang="en-US" altLang="zh-CN" sz="1600" dirty="0"/>
              <a:t>CT) and wild growth conditions (</a:t>
            </a:r>
            <a:r>
              <a:rPr lang="en-US" altLang="zh-CN" sz="1600"/>
              <a:t>WT). 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106059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</TotalTime>
  <Words>383</Words>
  <Application>Microsoft Office PowerPoint</Application>
  <PresentationFormat>宽屏</PresentationFormat>
  <Paragraphs>17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0" baseType="lpstr">
      <vt:lpstr>等线</vt:lpstr>
      <vt:lpstr>等线 Light</vt:lpstr>
      <vt:lpstr>Arial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九维电脑</dc:creator>
  <cp:lastModifiedBy>曹 庆军</cp:lastModifiedBy>
  <cp:revision>69</cp:revision>
  <dcterms:created xsi:type="dcterms:W3CDTF">2020-03-29T11:45:39Z</dcterms:created>
  <dcterms:modified xsi:type="dcterms:W3CDTF">2022-05-19T05:42:16Z</dcterms:modified>
</cp:coreProperties>
</file>