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8" r:id="rId2"/>
    <p:sldId id="256" r:id="rId3"/>
    <p:sldId id="257" r:id="rId4"/>
    <p:sldId id="259"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62000" autoAdjust="0"/>
  </p:normalViewPr>
  <p:slideViewPr>
    <p:cSldViewPr snapToGrid="0">
      <p:cViewPr varScale="1">
        <p:scale>
          <a:sx n="55" d="100"/>
          <a:sy n="55" d="100"/>
        </p:scale>
        <p:origin x="2152"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CDB340-1324-4BD5-8D0F-A90A88EDA7B0}" type="datetimeFigureOut">
              <a:rPr lang="en-GB" smtClean="0"/>
              <a:t>15/02/2022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348213-AF0B-466E-AE8B-70B4BDC1622F}" type="slidenum">
              <a:rPr lang="en-GB" smtClean="0"/>
              <a:t>‹#›</a:t>
            </a:fld>
            <a:endParaRPr lang="en-GB"/>
          </a:p>
        </p:txBody>
      </p:sp>
    </p:spTree>
    <p:extLst>
      <p:ext uri="{BB962C8B-B14F-4D97-AF65-F5344CB8AC3E}">
        <p14:creationId xmlns:p14="http://schemas.microsoft.com/office/powerpoint/2010/main" val="24471471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u="sng" dirty="0"/>
              <a:t>Supplementary Figure 1. Uncropped original western immunoblot membranes</a:t>
            </a:r>
            <a:r>
              <a:rPr lang="en-GB" b="1" u="sng" baseline="0" dirty="0"/>
              <a:t> corresponding to Figure 1. </a:t>
            </a:r>
          </a:p>
          <a:p>
            <a:r>
              <a:rPr lang="en-GB" baseline="0" dirty="0"/>
              <a:t>(</a:t>
            </a:r>
            <a:r>
              <a:rPr lang="en-GB" b="1" baseline="0" dirty="0"/>
              <a:t>a-b</a:t>
            </a:r>
            <a:r>
              <a:rPr lang="en-GB" baseline="0" dirty="0"/>
              <a:t>) Representative western immunoblots used in Figure 1. </a:t>
            </a:r>
            <a:r>
              <a:rPr lang="en-GB" baseline="0" dirty="0" err="1"/>
              <a:t>e+j</a:t>
            </a:r>
            <a:r>
              <a:rPr lang="en-GB" baseline="0" dirty="0"/>
              <a:t>. Numbers 1-12 in (</a:t>
            </a:r>
            <a:r>
              <a:rPr lang="en-GB" b="1" baseline="0" dirty="0"/>
              <a:t>a-b</a:t>
            </a:r>
            <a:r>
              <a:rPr lang="en-GB" baseline="0" dirty="0"/>
              <a:t>) correspond with numbers 1-12 to denote where image from the (</a:t>
            </a:r>
            <a:r>
              <a:rPr lang="en-GB" b="1" baseline="0" dirty="0"/>
              <a:t>c</a:t>
            </a:r>
            <a:r>
              <a:rPr lang="en-GB" baseline="0" dirty="0"/>
              <a:t>) original uncropped images were cropped to use in Figure 2. </a:t>
            </a:r>
          </a:p>
          <a:p>
            <a:r>
              <a:rPr lang="en-GB" baseline="0" dirty="0"/>
              <a:t>All molecular weights in </a:t>
            </a:r>
            <a:r>
              <a:rPr lang="en-GB" baseline="0" dirty="0" err="1"/>
              <a:t>kilodaltons</a:t>
            </a:r>
            <a:r>
              <a:rPr lang="en-GB" baseline="0" dirty="0"/>
              <a:t>  (</a:t>
            </a:r>
            <a:r>
              <a:rPr lang="en-GB" baseline="0" dirty="0" err="1"/>
              <a:t>kDa</a:t>
            </a:r>
            <a:r>
              <a:rPr lang="en-GB" baseline="0" dirty="0"/>
              <a:t>) from the </a:t>
            </a:r>
            <a:r>
              <a:rPr lang="en-GB" baseline="0" dirty="0" err="1"/>
              <a:t>PageRuler</a:t>
            </a:r>
            <a:r>
              <a:rPr lang="en-GB" baseline="0" dirty="0"/>
              <a:t> </a:t>
            </a:r>
            <a:r>
              <a:rPr lang="en-GB" baseline="0" dirty="0" err="1"/>
              <a:t>Prestained</a:t>
            </a:r>
            <a:r>
              <a:rPr lang="en-GB" baseline="0" dirty="0"/>
              <a:t> Protein Ladder (ThermoFisher Scientific, USA, Catalogue number: 26616) protein ladder are displayed next to each respective membrane probed for each respective protein of interest. Red boxes indicate region cropped from the uncropped image that were used in the representative immunoblots presented in Figure 1. (</a:t>
            </a:r>
            <a:r>
              <a:rPr lang="en-GB" b="1" baseline="0" dirty="0"/>
              <a:t>c</a:t>
            </a:r>
            <a:r>
              <a:rPr lang="en-GB" baseline="0" dirty="0"/>
              <a:t>) Positive control used in membranes from which 1-12 were cropped from were HCT116 cells treated with 1</a:t>
            </a:r>
            <a:r>
              <a:rPr lang="el-GR" baseline="0" dirty="0"/>
              <a:t>μ</a:t>
            </a:r>
            <a:r>
              <a:rPr lang="en-GB" baseline="0" dirty="0"/>
              <a:t>g/ml BFA for 8 hours and is denoted by the asterisk (*). BFA=Brefeldin A; siRNA=silencing RNA. </a:t>
            </a:r>
            <a:endParaRPr lang="en-GB" dirty="0"/>
          </a:p>
        </p:txBody>
      </p:sp>
      <p:sp>
        <p:nvSpPr>
          <p:cNvPr id="4" name="Slide Number Placeholder 3"/>
          <p:cNvSpPr>
            <a:spLocks noGrp="1"/>
          </p:cNvSpPr>
          <p:nvPr>
            <p:ph type="sldNum" sz="quarter" idx="10"/>
          </p:nvPr>
        </p:nvSpPr>
        <p:spPr/>
        <p:txBody>
          <a:bodyPr/>
          <a:lstStyle/>
          <a:p>
            <a:fld id="{EC348213-AF0B-466E-AE8B-70B4BDC1622F}" type="slidenum">
              <a:rPr lang="en-GB" smtClean="0"/>
              <a:t>1</a:t>
            </a:fld>
            <a:endParaRPr lang="en-GB"/>
          </a:p>
        </p:txBody>
      </p:sp>
    </p:spTree>
    <p:extLst>
      <p:ext uri="{BB962C8B-B14F-4D97-AF65-F5344CB8AC3E}">
        <p14:creationId xmlns:p14="http://schemas.microsoft.com/office/powerpoint/2010/main" val="41938433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u="sng" dirty="0"/>
              <a:t>Supplementary Figure 2. Uncropped original western immunoblot membranes</a:t>
            </a:r>
            <a:r>
              <a:rPr lang="en-GB" b="1" u="sng" baseline="0" dirty="0"/>
              <a:t> corresponding to Figure 2. </a:t>
            </a:r>
          </a:p>
          <a:p>
            <a:r>
              <a:rPr lang="en-GB" baseline="0" dirty="0"/>
              <a:t>(</a:t>
            </a:r>
            <a:r>
              <a:rPr lang="en-GB" b="1" baseline="0" dirty="0"/>
              <a:t>a-b</a:t>
            </a:r>
            <a:r>
              <a:rPr lang="en-GB" baseline="0" dirty="0"/>
              <a:t>) Representative western immunoblots used in Figure 2 </a:t>
            </a:r>
            <a:r>
              <a:rPr lang="en-GB" baseline="0" dirty="0" err="1"/>
              <a:t>d+h</a:t>
            </a:r>
            <a:r>
              <a:rPr lang="en-GB" baseline="0" dirty="0"/>
              <a:t>. Numbers 1-6 in (</a:t>
            </a:r>
            <a:r>
              <a:rPr lang="en-GB" b="1" baseline="0" dirty="0"/>
              <a:t>a-b</a:t>
            </a:r>
            <a:r>
              <a:rPr lang="en-GB" baseline="0" dirty="0"/>
              <a:t>) correspond with numbers 1-6 to denote where image from the (</a:t>
            </a:r>
            <a:r>
              <a:rPr lang="en-GB" b="1" baseline="0" dirty="0"/>
              <a:t>c</a:t>
            </a:r>
            <a:r>
              <a:rPr lang="en-GB" baseline="0" dirty="0"/>
              <a:t>) original uncropped images were cropped to use in Figure 2. </a:t>
            </a:r>
          </a:p>
          <a:p>
            <a:r>
              <a:rPr lang="en-GB" baseline="0" dirty="0"/>
              <a:t>All molecular weights in </a:t>
            </a:r>
            <a:r>
              <a:rPr lang="en-GB" baseline="0" dirty="0" err="1"/>
              <a:t>kilodaltons</a:t>
            </a:r>
            <a:r>
              <a:rPr lang="en-GB" baseline="0" dirty="0"/>
              <a:t> (</a:t>
            </a:r>
            <a:r>
              <a:rPr lang="en-GB" baseline="0" dirty="0" err="1"/>
              <a:t>kDa</a:t>
            </a:r>
            <a:r>
              <a:rPr lang="en-GB" baseline="0" dirty="0"/>
              <a:t>) from the </a:t>
            </a:r>
            <a:r>
              <a:rPr lang="en-GB" baseline="0" dirty="0" err="1"/>
              <a:t>PageRuler</a:t>
            </a:r>
            <a:r>
              <a:rPr lang="en-GB" baseline="0" dirty="0"/>
              <a:t> </a:t>
            </a:r>
            <a:r>
              <a:rPr lang="en-GB" baseline="0" dirty="0" err="1"/>
              <a:t>Prestained</a:t>
            </a:r>
            <a:r>
              <a:rPr lang="en-GB" baseline="0" dirty="0"/>
              <a:t> Protein Ladder (ThermoFisher Scientific, USA, Catalogue number: 26616) protein ladder are displayed next to each respective membrane probed for each respective protein of interest. Red boxes indicate region cropped from the uncropped image that were used in the representative immunoblots presented in Figure 1. </a:t>
            </a:r>
            <a:endParaRPr lang="en-GB" dirty="0"/>
          </a:p>
        </p:txBody>
      </p:sp>
      <p:sp>
        <p:nvSpPr>
          <p:cNvPr id="4" name="Slide Number Placeholder 3"/>
          <p:cNvSpPr>
            <a:spLocks noGrp="1"/>
          </p:cNvSpPr>
          <p:nvPr>
            <p:ph type="sldNum" sz="quarter" idx="10"/>
          </p:nvPr>
        </p:nvSpPr>
        <p:spPr/>
        <p:txBody>
          <a:bodyPr/>
          <a:lstStyle/>
          <a:p>
            <a:fld id="{EC348213-AF0B-466E-AE8B-70B4BDC1622F}" type="slidenum">
              <a:rPr lang="en-GB" smtClean="0"/>
              <a:t>2</a:t>
            </a:fld>
            <a:endParaRPr lang="en-GB"/>
          </a:p>
        </p:txBody>
      </p:sp>
    </p:spTree>
    <p:extLst>
      <p:ext uri="{BB962C8B-B14F-4D97-AF65-F5344CB8AC3E}">
        <p14:creationId xmlns:p14="http://schemas.microsoft.com/office/powerpoint/2010/main" val="7834253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u="sng" dirty="0"/>
              <a:t>Supplementary Figure 3. Uncropped original western immunoblot membranes</a:t>
            </a:r>
            <a:r>
              <a:rPr lang="en-GB" b="1" u="sng" baseline="0" dirty="0"/>
              <a:t> corresponding to Figure 3. </a:t>
            </a:r>
          </a:p>
          <a:p>
            <a:r>
              <a:rPr lang="en-GB" baseline="0" dirty="0"/>
              <a:t>(</a:t>
            </a:r>
            <a:r>
              <a:rPr lang="en-GB" b="1" baseline="0" dirty="0"/>
              <a:t>a-b</a:t>
            </a:r>
            <a:r>
              <a:rPr lang="en-GB" baseline="0" dirty="0"/>
              <a:t>) Representative western immunoblots used in Figure 3 </a:t>
            </a:r>
            <a:r>
              <a:rPr lang="en-GB" baseline="0" dirty="0" err="1"/>
              <a:t>c+f</a:t>
            </a:r>
            <a:r>
              <a:rPr lang="en-GB" baseline="0" dirty="0"/>
              <a:t>. Numbers 1-6 in (</a:t>
            </a:r>
            <a:r>
              <a:rPr lang="en-GB" b="1" baseline="0" dirty="0"/>
              <a:t>a-b</a:t>
            </a:r>
            <a:r>
              <a:rPr lang="en-GB" baseline="0" dirty="0"/>
              <a:t>) correspond with numbers 1-6 to denote where image from the (</a:t>
            </a:r>
            <a:r>
              <a:rPr lang="en-GB" b="1" baseline="0" dirty="0"/>
              <a:t>c</a:t>
            </a:r>
            <a:r>
              <a:rPr lang="en-GB" baseline="0" dirty="0"/>
              <a:t>) original uncropped images were cropped to use in Figure 3. </a:t>
            </a:r>
          </a:p>
          <a:p>
            <a:r>
              <a:rPr lang="en-GB" baseline="0" dirty="0"/>
              <a:t>All molecular weights in kilodaltons (</a:t>
            </a:r>
            <a:r>
              <a:rPr lang="en-GB" baseline="0" dirty="0" err="1"/>
              <a:t>kDa</a:t>
            </a:r>
            <a:r>
              <a:rPr lang="en-GB" baseline="0" dirty="0"/>
              <a:t>) from the </a:t>
            </a:r>
            <a:r>
              <a:rPr lang="en-GB" baseline="0" dirty="0" err="1"/>
              <a:t>PageRuler</a:t>
            </a:r>
            <a:r>
              <a:rPr lang="en-GB" baseline="0" dirty="0"/>
              <a:t> </a:t>
            </a:r>
            <a:r>
              <a:rPr lang="en-GB" baseline="0" dirty="0" err="1"/>
              <a:t>Prestained</a:t>
            </a:r>
            <a:r>
              <a:rPr lang="en-GB" baseline="0" dirty="0"/>
              <a:t> Protein Ladder (ThermoFisher Scientific, USA, Catalogue number: 26616) protein ladder are displayed next to each respective membrane probed for each respective protein of interest. (c) Red boxes indicate region cropped from the full image that were used in the representative immunoblots presented in Figure 1. (</a:t>
            </a:r>
            <a:r>
              <a:rPr lang="en-GB" b="1" baseline="0" dirty="0"/>
              <a:t>c</a:t>
            </a:r>
            <a:r>
              <a:rPr lang="en-GB" baseline="0" dirty="0"/>
              <a:t>) Positive control used for the original p-Nrf2 (S40) membrane containing red boxes 1 and 4 were cropped from, were HCT116 cells treated with 1</a:t>
            </a:r>
            <a:r>
              <a:rPr lang="el-GR" baseline="0" dirty="0"/>
              <a:t>μ</a:t>
            </a:r>
            <a:r>
              <a:rPr lang="en-GB" baseline="0" dirty="0"/>
              <a:t>g/ml BFA for 8 hours and is denoted an the asterisk (*). BFA=Brefeldin A; siRNA=silencing RNA; NS=Non-specific. </a:t>
            </a:r>
            <a:endParaRPr lang="en-GB" dirty="0"/>
          </a:p>
          <a:p>
            <a:endParaRPr lang="en-GB" dirty="0"/>
          </a:p>
        </p:txBody>
      </p:sp>
      <p:sp>
        <p:nvSpPr>
          <p:cNvPr id="4" name="Slide Number Placeholder 3"/>
          <p:cNvSpPr>
            <a:spLocks noGrp="1"/>
          </p:cNvSpPr>
          <p:nvPr>
            <p:ph type="sldNum" sz="quarter" idx="10"/>
          </p:nvPr>
        </p:nvSpPr>
        <p:spPr/>
        <p:txBody>
          <a:bodyPr/>
          <a:lstStyle/>
          <a:p>
            <a:fld id="{EC348213-AF0B-466E-AE8B-70B4BDC1622F}" type="slidenum">
              <a:rPr lang="en-GB" smtClean="0"/>
              <a:t>3</a:t>
            </a:fld>
            <a:endParaRPr lang="en-GB"/>
          </a:p>
        </p:txBody>
      </p:sp>
    </p:spTree>
    <p:extLst>
      <p:ext uri="{BB962C8B-B14F-4D97-AF65-F5344CB8AC3E}">
        <p14:creationId xmlns:p14="http://schemas.microsoft.com/office/powerpoint/2010/main" val="32735818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u="sng" dirty="0"/>
              <a:t>Supplementary Figure 4. Uncropped original western immunoblot membranes</a:t>
            </a:r>
            <a:r>
              <a:rPr lang="en-GB" b="1" u="sng" baseline="0" dirty="0"/>
              <a:t> corresponding to Figure 3. </a:t>
            </a:r>
            <a:endParaRPr lang="en-GB" baseline="0" dirty="0"/>
          </a:p>
          <a:p>
            <a:r>
              <a:rPr lang="en-GB" baseline="0" dirty="0"/>
              <a:t>(</a:t>
            </a:r>
            <a:r>
              <a:rPr lang="en-GB" b="1" baseline="0" dirty="0"/>
              <a:t>a-b</a:t>
            </a:r>
            <a:r>
              <a:rPr lang="en-GB" baseline="0" dirty="0"/>
              <a:t>) Representative western immunoblots used in Figure 4 </a:t>
            </a:r>
            <a:r>
              <a:rPr lang="en-GB" baseline="0" dirty="0" err="1"/>
              <a:t>c+f</a:t>
            </a:r>
            <a:r>
              <a:rPr lang="en-GB" baseline="0" dirty="0"/>
              <a:t>. Numbers 1-3 in (</a:t>
            </a:r>
            <a:r>
              <a:rPr lang="en-GB" b="1" baseline="0" dirty="0"/>
              <a:t>a</a:t>
            </a:r>
            <a:r>
              <a:rPr lang="en-GB" baseline="0" dirty="0"/>
              <a:t>) correspond with numbers 1-12 to denote where image from the (</a:t>
            </a:r>
            <a:r>
              <a:rPr lang="en-GB" b="1" baseline="0" dirty="0"/>
              <a:t>c</a:t>
            </a:r>
            <a:r>
              <a:rPr lang="en-GB" baseline="0" dirty="0"/>
              <a:t>) original uncropped images were cropped to use in Figure 4. Numbers 4-6 in (</a:t>
            </a:r>
            <a:r>
              <a:rPr lang="en-GB" b="1" baseline="0" dirty="0"/>
              <a:t>b</a:t>
            </a:r>
            <a:r>
              <a:rPr lang="en-GB" baseline="0" dirty="0"/>
              <a:t>) correspond with numbers 4-6 to denote where image from the (</a:t>
            </a:r>
            <a:r>
              <a:rPr lang="en-GB" b="1" baseline="0" dirty="0"/>
              <a:t>d</a:t>
            </a:r>
            <a:r>
              <a:rPr lang="en-GB" baseline="0" dirty="0"/>
              <a:t>) original uncropped images were cropped to use in Figure 4. Red boxes indicate region cropped from the full image that were used in the representative immunoblots presented in Figure 4. All molecular weights are in kilodaltons  (</a:t>
            </a:r>
            <a:r>
              <a:rPr lang="en-GB" baseline="0" dirty="0" err="1"/>
              <a:t>kDa</a:t>
            </a:r>
            <a:r>
              <a:rPr lang="en-GB" baseline="0" dirty="0"/>
              <a:t>) from the </a:t>
            </a:r>
            <a:r>
              <a:rPr lang="en-GB" baseline="0" dirty="0" err="1"/>
              <a:t>PageRuler</a:t>
            </a:r>
            <a:r>
              <a:rPr lang="en-GB" baseline="0" dirty="0"/>
              <a:t> </a:t>
            </a:r>
            <a:r>
              <a:rPr lang="en-GB" baseline="0" dirty="0" err="1"/>
              <a:t>Prestained</a:t>
            </a:r>
            <a:r>
              <a:rPr lang="en-GB" baseline="0" dirty="0"/>
              <a:t> Protein Ladder (ThermoFisher Scientific, USA, Catalogue number: 26616) protein ladder are displayed next to each respective membrane probed for each respective protein of interest. (</a:t>
            </a:r>
            <a:r>
              <a:rPr lang="en-GB" b="1" baseline="0" dirty="0"/>
              <a:t>c</a:t>
            </a:r>
            <a:r>
              <a:rPr lang="en-GB" baseline="0" dirty="0"/>
              <a:t>) Positive control used in membranes from which 1-6 were cropped from were HCT116 cells treated with 1</a:t>
            </a:r>
            <a:r>
              <a:rPr lang="el-GR" baseline="0" dirty="0"/>
              <a:t>μ</a:t>
            </a:r>
            <a:r>
              <a:rPr lang="en-GB" baseline="0" dirty="0"/>
              <a:t>g/ml BFA for 8 hours and is denoted by an asterisk (*). BFA=Brefeldin A; siRNA=silencing RNA; NS=Non-specific.</a:t>
            </a:r>
            <a:endParaRPr lang="en-GB" dirty="0"/>
          </a:p>
          <a:p>
            <a:endParaRPr lang="en-GB" dirty="0"/>
          </a:p>
        </p:txBody>
      </p:sp>
      <p:sp>
        <p:nvSpPr>
          <p:cNvPr id="4" name="Slide Number Placeholder 3"/>
          <p:cNvSpPr>
            <a:spLocks noGrp="1"/>
          </p:cNvSpPr>
          <p:nvPr>
            <p:ph type="sldNum" sz="quarter" idx="10"/>
          </p:nvPr>
        </p:nvSpPr>
        <p:spPr/>
        <p:txBody>
          <a:bodyPr/>
          <a:lstStyle/>
          <a:p>
            <a:fld id="{EC348213-AF0B-466E-AE8B-70B4BDC1622F}" type="slidenum">
              <a:rPr lang="en-GB" smtClean="0"/>
              <a:t>4</a:t>
            </a:fld>
            <a:endParaRPr lang="en-GB"/>
          </a:p>
        </p:txBody>
      </p:sp>
    </p:spTree>
    <p:extLst>
      <p:ext uri="{BB962C8B-B14F-4D97-AF65-F5344CB8AC3E}">
        <p14:creationId xmlns:p14="http://schemas.microsoft.com/office/powerpoint/2010/main" val="4257247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u="sng" dirty="0"/>
              <a:t>Supplementary Figure 5. Uncropped original western immunoblot membranes</a:t>
            </a:r>
            <a:r>
              <a:rPr lang="en-GB" b="1" u="sng" baseline="0" dirty="0"/>
              <a:t> corresponding to Figure 5.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a:t>
            </a:r>
            <a:r>
              <a:rPr lang="en-GB" b="1" baseline="0" dirty="0"/>
              <a:t>a</a:t>
            </a:r>
            <a:r>
              <a:rPr lang="en-GB" baseline="0" dirty="0"/>
              <a:t>) Representative western immunoblots used in Figure 5 e. Numbers 1-3 in (</a:t>
            </a:r>
            <a:r>
              <a:rPr lang="en-GB" b="1" baseline="0" dirty="0"/>
              <a:t>a</a:t>
            </a:r>
            <a:r>
              <a:rPr lang="en-GB" baseline="0" dirty="0"/>
              <a:t>) correspond with numbers 1-3 to denote where image from the (</a:t>
            </a:r>
            <a:r>
              <a:rPr lang="en-GB" b="1" baseline="0" dirty="0"/>
              <a:t>b</a:t>
            </a:r>
            <a:r>
              <a:rPr lang="en-GB" baseline="0" dirty="0"/>
              <a:t>) original uncropped images were cropped to use in Figure 5. Red boxes indicate region cropped from the uncropped image that were used in the representative immunoblots presented in Figure 1. All molecular weights in </a:t>
            </a:r>
            <a:r>
              <a:rPr lang="en-GB" baseline="0" dirty="0" err="1"/>
              <a:t>kilodaltons</a:t>
            </a:r>
            <a:r>
              <a:rPr lang="en-GB" baseline="0" dirty="0"/>
              <a:t> (</a:t>
            </a:r>
            <a:r>
              <a:rPr lang="en-GB" baseline="0" dirty="0" err="1"/>
              <a:t>kDa</a:t>
            </a:r>
            <a:r>
              <a:rPr lang="en-GB" baseline="0" dirty="0"/>
              <a:t>) from the </a:t>
            </a:r>
            <a:r>
              <a:rPr lang="en-GB" baseline="0" dirty="0" err="1"/>
              <a:t>PageRuler</a:t>
            </a:r>
            <a:r>
              <a:rPr lang="en-GB" baseline="0" dirty="0"/>
              <a:t> </a:t>
            </a:r>
            <a:r>
              <a:rPr lang="en-GB" baseline="0" dirty="0" err="1"/>
              <a:t>Prestained</a:t>
            </a:r>
            <a:r>
              <a:rPr lang="en-GB" baseline="0" dirty="0"/>
              <a:t> Protein Ladder (ThermoFisher Scientific, USA, Catalogue number: 26616) protein ladder are displayed next to each respective membrane probed for each respective protein of interest. </a:t>
            </a:r>
            <a:endParaRPr lang="en-GB" dirty="0"/>
          </a:p>
        </p:txBody>
      </p:sp>
      <p:sp>
        <p:nvSpPr>
          <p:cNvPr id="4" name="Slide Number Placeholder 3"/>
          <p:cNvSpPr>
            <a:spLocks noGrp="1"/>
          </p:cNvSpPr>
          <p:nvPr>
            <p:ph type="sldNum" sz="quarter" idx="10"/>
          </p:nvPr>
        </p:nvSpPr>
        <p:spPr/>
        <p:txBody>
          <a:bodyPr/>
          <a:lstStyle/>
          <a:p>
            <a:fld id="{EC348213-AF0B-466E-AE8B-70B4BDC1622F}" type="slidenum">
              <a:rPr lang="en-GB" smtClean="0"/>
              <a:t>5</a:t>
            </a:fld>
            <a:endParaRPr lang="en-GB"/>
          </a:p>
        </p:txBody>
      </p:sp>
    </p:spTree>
    <p:extLst>
      <p:ext uri="{BB962C8B-B14F-4D97-AF65-F5344CB8AC3E}">
        <p14:creationId xmlns:p14="http://schemas.microsoft.com/office/powerpoint/2010/main" val="33939223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FBDCA1B-EAE0-49AA-A9E1-64618684AA23}" type="datetimeFigureOut">
              <a:rPr lang="en-GB" smtClean="0"/>
              <a:t>15/02/2022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2D89D1-56F8-40E8-B568-00BE60B8C27F}" type="slidenum">
              <a:rPr lang="en-GB" smtClean="0"/>
              <a:t>‹#›</a:t>
            </a:fld>
            <a:endParaRPr lang="en-GB"/>
          </a:p>
        </p:txBody>
      </p:sp>
    </p:spTree>
    <p:extLst>
      <p:ext uri="{BB962C8B-B14F-4D97-AF65-F5344CB8AC3E}">
        <p14:creationId xmlns:p14="http://schemas.microsoft.com/office/powerpoint/2010/main" val="10499459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FBDCA1B-EAE0-49AA-A9E1-64618684AA23}" type="datetimeFigureOut">
              <a:rPr lang="en-GB" smtClean="0"/>
              <a:t>15/02/2022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2D89D1-56F8-40E8-B568-00BE60B8C27F}" type="slidenum">
              <a:rPr lang="en-GB" smtClean="0"/>
              <a:t>‹#›</a:t>
            </a:fld>
            <a:endParaRPr lang="en-GB"/>
          </a:p>
        </p:txBody>
      </p:sp>
    </p:spTree>
    <p:extLst>
      <p:ext uri="{BB962C8B-B14F-4D97-AF65-F5344CB8AC3E}">
        <p14:creationId xmlns:p14="http://schemas.microsoft.com/office/powerpoint/2010/main" val="34482000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FBDCA1B-EAE0-49AA-A9E1-64618684AA23}" type="datetimeFigureOut">
              <a:rPr lang="en-GB" smtClean="0"/>
              <a:t>15/02/2022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2D89D1-56F8-40E8-B568-00BE60B8C27F}" type="slidenum">
              <a:rPr lang="en-GB" smtClean="0"/>
              <a:t>‹#›</a:t>
            </a:fld>
            <a:endParaRPr lang="en-GB"/>
          </a:p>
        </p:txBody>
      </p:sp>
    </p:spTree>
    <p:extLst>
      <p:ext uri="{BB962C8B-B14F-4D97-AF65-F5344CB8AC3E}">
        <p14:creationId xmlns:p14="http://schemas.microsoft.com/office/powerpoint/2010/main" val="851195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FBDCA1B-EAE0-49AA-A9E1-64618684AA23}" type="datetimeFigureOut">
              <a:rPr lang="en-GB" smtClean="0"/>
              <a:t>15/02/2022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2D89D1-56F8-40E8-B568-00BE60B8C27F}" type="slidenum">
              <a:rPr lang="en-GB" smtClean="0"/>
              <a:t>‹#›</a:t>
            </a:fld>
            <a:endParaRPr lang="en-GB"/>
          </a:p>
        </p:txBody>
      </p:sp>
    </p:spTree>
    <p:extLst>
      <p:ext uri="{BB962C8B-B14F-4D97-AF65-F5344CB8AC3E}">
        <p14:creationId xmlns:p14="http://schemas.microsoft.com/office/powerpoint/2010/main" val="40574852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FBDCA1B-EAE0-49AA-A9E1-64618684AA23}" type="datetimeFigureOut">
              <a:rPr lang="en-GB" smtClean="0"/>
              <a:t>15/02/2022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2D89D1-56F8-40E8-B568-00BE60B8C27F}" type="slidenum">
              <a:rPr lang="en-GB" smtClean="0"/>
              <a:t>‹#›</a:t>
            </a:fld>
            <a:endParaRPr lang="en-GB"/>
          </a:p>
        </p:txBody>
      </p:sp>
    </p:spTree>
    <p:extLst>
      <p:ext uri="{BB962C8B-B14F-4D97-AF65-F5344CB8AC3E}">
        <p14:creationId xmlns:p14="http://schemas.microsoft.com/office/powerpoint/2010/main" val="844605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CFBDCA1B-EAE0-49AA-A9E1-64618684AA23}" type="datetimeFigureOut">
              <a:rPr lang="en-GB" smtClean="0"/>
              <a:t>15/02/2022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F2D89D1-56F8-40E8-B568-00BE60B8C27F}" type="slidenum">
              <a:rPr lang="en-GB" smtClean="0"/>
              <a:t>‹#›</a:t>
            </a:fld>
            <a:endParaRPr lang="en-GB"/>
          </a:p>
        </p:txBody>
      </p:sp>
    </p:spTree>
    <p:extLst>
      <p:ext uri="{BB962C8B-B14F-4D97-AF65-F5344CB8AC3E}">
        <p14:creationId xmlns:p14="http://schemas.microsoft.com/office/powerpoint/2010/main" val="8205932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CFBDCA1B-EAE0-49AA-A9E1-64618684AA23}" type="datetimeFigureOut">
              <a:rPr lang="en-GB" smtClean="0"/>
              <a:t>15/02/2022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F2D89D1-56F8-40E8-B568-00BE60B8C27F}" type="slidenum">
              <a:rPr lang="en-GB" smtClean="0"/>
              <a:t>‹#›</a:t>
            </a:fld>
            <a:endParaRPr lang="en-GB"/>
          </a:p>
        </p:txBody>
      </p:sp>
    </p:spTree>
    <p:extLst>
      <p:ext uri="{BB962C8B-B14F-4D97-AF65-F5344CB8AC3E}">
        <p14:creationId xmlns:p14="http://schemas.microsoft.com/office/powerpoint/2010/main" val="41073488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CFBDCA1B-EAE0-49AA-A9E1-64618684AA23}" type="datetimeFigureOut">
              <a:rPr lang="en-GB" smtClean="0"/>
              <a:t>15/02/2022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F2D89D1-56F8-40E8-B568-00BE60B8C27F}" type="slidenum">
              <a:rPr lang="en-GB" smtClean="0"/>
              <a:t>‹#›</a:t>
            </a:fld>
            <a:endParaRPr lang="en-GB"/>
          </a:p>
        </p:txBody>
      </p:sp>
    </p:spTree>
    <p:extLst>
      <p:ext uri="{BB962C8B-B14F-4D97-AF65-F5344CB8AC3E}">
        <p14:creationId xmlns:p14="http://schemas.microsoft.com/office/powerpoint/2010/main" val="3420831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BDCA1B-EAE0-49AA-A9E1-64618684AA23}" type="datetimeFigureOut">
              <a:rPr lang="en-GB" smtClean="0"/>
              <a:t>15/02/2022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F2D89D1-56F8-40E8-B568-00BE60B8C27F}" type="slidenum">
              <a:rPr lang="en-GB" smtClean="0"/>
              <a:t>‹#›</a:t>
            </a:fld>
            <a:endParaRPr lang="en-GB"/>
          </a:p>
        </p:txBody>
      </p:sp>
    </p:spTree>
    <p:extLst>
      <p:ext uri="{BB962C8B-B14F-4D97-AF65-F5344CB8AC3E}">
        <p14:creationId xmlns:p14="http://schemas.microsoft.com/office/powerpoint/2010/main" val="17738532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FBDCA1B-EAE0-49AA-A9E1-64618684AA23}" type="datetimeFigureOut">
              <a:rPr lang="en-GB" smtClean="0"/>
              <a:t>15/02/2022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F2D89D1-56F8-40E8-B568-00BE60B8C27F}" type="slidenum">
              <a:rPr lang="en-GB" smtClean="0"/>
              <a:t>‹#›</a:t>
            </a:fld>
            <a:endParaRPr lang="en-GB"/>
          </a:p>
        </p:txBody>
      </p:sp>
    </p:spTree>
    <p:extLst>
      <p:ext uri="{BB962C8B-B14F-4D97-AF65-F5344CB8AC3E}">
        <p14:creationId xmlns:p14="http://schemas.microsoft.com/office/powerpoint/2010/main" val="2623364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FBDCA1B-EAE0-49AA-A9E1-64618684AA23}" type="datetimeFigureOut">
              <a:rPr lang="en-GB" smtClean="0"/>
              <a:t>15/02/2022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F2D89D1-56F8-40E8-B568-00BE60B8C27F}" type="slidenum">
              <a:rPr lang="en-GB" smtClean="0"/>
              <a:t>‹#›</a:t>
            </a:fld>
            <a:endParaRPr lang="en-GB"/>
          </a:p>
        </p:txBody>
      </p:sp>
    </p:spTree>
    <p:extLst>
      <p:ext uri="{BB962C8B-B14F-4D97-AF65-F5344CB8AC3E}">
        <p14:creationId xmlns:p14="http://schemas.microsoft.com/office/powerpoint/2010/main" val="14848821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BDCA1B-EAE0-49AA-A9E1-64618684AA23}" type="datetimeFigureOut">
              <a:rPr lang="en-GB" smtClean="0"/>
              <a:t>15/02/2022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2D89D1-56F8-40E8-B568-00BE60B8C27F}" type="slidenum">
              <a:rPr lang="en-GB" smtClean="0"/>
              <a:t>‹#›</a:t>
            </a:fld>
            <a:endParaRPr lang="en-GB"/>
          </a:p>
        </p:txBody>
      </p:sp>
    </p:spTree>
    <p:extLst>
      <p:ext uri="{BB962C8B-B14F-4D97-AF65-F5344CB8AC3E}">
        <p14:creationId xmlns:p14="http://schemas.microsoft.com/office/powerpoint/2010/main" val="36043052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52775" y="0"/>
            <a:ext cx="5886450" cy="6858000"/>
          </a:xfrm>
          <a:prstGeom prst="rect">
            <a:avLst/>
          </a:prstGeom>
        </p:spPr>
      </p:pic>
    </p:spTree>
    <p:extLst>
      <p:ext uri="{BB962C8B-B14F-4D97-AF65-F5344CB8AC3E}">
        <p14:creationId xmlns:p14="http://schemas.microsoft.com/office/powerpoint/2010/main" val="21516096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31661" y="-79512"/>
            <a:ext cx="9328677" cy="6858000"/>
          </a:xfrm>
          <a:prstGeom prst="rect">
            <a:avLst/>
          </a:prstGeom>
        </p:spPr>
      </p:pic>
    </p:spTree>
    <p:extLst>
      <p:ext uri="{BB962C8B-B14F-4D97-AF65-F5344CB8AC3E}">
        <p14:creationId xmlns:p14="http://schemas.microsoft.com/office/powerpoint/2010/main" val="29113550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0377" y="-159024"/>
            <a:ext cx="9911246" cy="6858000"/>
          </a:xfrm>
          <a:prstGeom prst="rect">
            <a:avLst/>
          </a:prstGeom>
        </p:spPr>
      </p:pic>
    </p:spTree>
    <p:extLst>
      <p:ext uri="{BB962C8B-B14F-4D97-AF65-F5344CB8AC3E}">
        <p14:creationId xmlns:p14="http://schemas.microsoft.com/office/powerpoint/2010/main" val="8523033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3600" y="0"/>
            <a:ext cx="10464800" cy="6858000"/>
          </a:xfrm>
          <a:prstGeom prst="rect">
            <a:avLst/>
          </a:prstGeom>
        </p:spPr>
      </p:pic>
    </p:spTree>
    <p:extLst>
      <p:ext uri="{BB962C8B-B14F-4D97-AF65-F5344CB8AC3E}">
        <p14:creationId xmlns:p14="http://schemas.microsoft.com/office/powerpoint/2010/main" val="855747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29302" y="-139146"/>
            <a:ext cx="5933395" cy="6858000"/>
          </a:xfrm>
          <a:prstGeom prst="rect">
            <a:avLst/>
          </a:prstGeom>
        </p:spPr>
      </p:pic>
    </p:spTree>
    <p:extLst>
      <p:ext uri="{BB962C8B-B14F-4D97-AF65-F5344CB8AC3E}">
        <p14:creationId xmlns:p14="http://schemas.microsoft.com/office/powerpoint/2010/main" val="33172105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581</TotalTime>
  <Words>796</Words>
  <Application>Microsoft Macintosh PowerPoint</Application>
  <PresentationFormat>Widescreen</PresentationFormat>
  <Paragraphs>18</Paragraphs>
  <Slides>5</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vector>
  </TitlesOfParts>
  <Company>The University of Liverpool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Saptarshi, Neil</dc:creator>
  <cp:lastModifiedBy>Paraoan, Luminita</cp:lastModifiedBy>
  <cp:revision>15</cp:revision>
  <dcterms:created xsi:type="dcterms:W3CDTF">2022-01-03T16:56:22Z</dcterms:created>
  <dcterms:modified xsi:type="dcterms:W3CDTF">2022-02-15T17:59:12Z</dcterms:modified>
</cp:coreProperties>
</file>