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9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63"/>
    <p:restoredTop sz="94626"/>
  </p:normalViewPr>
  <p:slideViewPr>
    <p:cSldViewPr snapToGrid="0" snapToObjects="1">
      <p:cViewPr varScale="1">
        <p:scale>
          <a:sx n="110" d="100"/>
          <a:sy n="110" d="100"/>
        </p:scale>
        <p:origin x="208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468F5C-086A-47F3-A278-F98787246C28}" type="datetimeFigureOut">
              <a:rPr lang="en-US" smtClean="0"/>
              <a:t>11/12/22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0F24C0-9CA7-45A3-93CF-45D9FCCE6A1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804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0F24C0-9CA7-45A3-93CF-45D9FCCE6A10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452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35C4E50-5940-8E4F-A97C-3904DB5342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572054E-2B65-914B-8804-7D7E80A436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75F418E-1635-B94D-9E89-A6382A84C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0E754-139E-D24D-BEF5-E932058D0A09}" type="datetimeFigureOut">
              <a:rPr kumimoji="1" lang="ja-JP" altLang="en-US" smtClean="0"/>
              <a:t>2022/11/12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63F2DB5-DAAA-BE42-AA14-7B075D84C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1EBDD7A-6E9B-BD45-A04F-D84F62EE3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CCDB6-3C91-D244-99C6-BD88081730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4516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1F3E672-DDD4-1D40-B50E-3528B6AF6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B69E418-8D66-8C4B-B88E-133540CC2B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3172F1A-EEC5-AC4A-80FC-24A7DA0BE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0E754-139E-D24D-BEF5-E932058D0A09}" type="datetimeFigureOut">
              <a:rPr kumimoji="1" lang="ja-JP" altLang="en-US" smtClean="0"/>
              <a:t>2022/11/12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4807B64-8005-544B-A18E-9A7F01A97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8D360D6-39AF-0148-AEFA-B11B163AB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CCDB6-3C91-D244-99C6-BD88081730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3321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9F6D8B09-F53C-CF4C-8E73-11AB8C7E28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E7DF9FE-76B5-5145-AC30-0E6FC4017A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E2FE768-97C7-3D4E-AEF8-836FF8CC4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0E754-139E-D24D-BEF5-E932058D0A09}" type="datetimeFigureOut">
              <a:rPr kumimoji="1" lang="ja-JP" altLang="en-US" smtClean="0"/>
              <a:t>2022/11/12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8914B0A-6A6B-644C-A3AE-254E823C8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024C9F2-ECC2-3C47-B549-6AC32A96D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CCDB6-3C91-D244-99C6-BD88081730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1593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4797E40-7A22-5640-B0C4-890E9BBDD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8A8F240-B039-D543-AE5C-0CC838EF62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1E62405-D4AF-4D4F-8A91-5F7BF222E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0E754-139E-D24D-BEF5-E932058D0A09}" type="datetimeFigureOut">
              <a:rPr kumimoji="1" lang="ja-JP" altLang="en-US" smtClean="0"/>
              <a:t>2022/11/12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3372A85-B932-E04C-86F0-EF886E1FC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7F02079-47A0-3546-85CD-72EAD5DAA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CCDB6-3C91-D244-99C6-BD88081730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5998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2A4B64E-B17A-BE42-BDA8-40C1B21E1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E1DB72E-E564-0E4E-90F1-793C61BC42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5C63DC2-0792-7545-984D-FAA614F6E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0E754-139E-D24D-BEF5-E932058D0A09}" type="datetimeFigureOut">
              <a:rPr kumimoji="1" lang="ja-JP" altLang="en-US" smtClean="0"/>
              <a:t>2022/11/12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141DBBF-23D9-384F-AF51-3C4366947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FD98A4B-1AB3-214F-8255-58E6A024C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CCDB6-3C91-D244-99C6-BD88081730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307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D1E0276-232D-0245-B6CE-EA86A0D13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9D88CC8-7BCA-9F48-8E00-CD3BAF6D71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7C508EA-547B-5B4F-8F3F-90146C416E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46335AE-4902-EA42-B9F6-AFB3EE20A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0E754-139E-D24D-BEF5-E932058D0A09}" type="datetimeFigureOut">
              <a:rPr kumimoji="1" lang="ja-JP" altLang="en-US" smtClean="0"/>
              <a:t>2022/11/12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08FA625-33B4-594E-A032-E0B184447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7FC41FD-B197-174C-B5C3-5311495E0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CCDB6-3C91-D244-99C6-BD88081730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5500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735C58E-6198-B740-8937-52F46AD2B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62F808A-D2C5-D04D-BC4E-61D4886FC4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8B8C73E-0752-A046-8914-D91F602626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928D7B48-2A43-1042-8206-601A6B8B97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40F34BC2-66CD-BC4F-855A-07D9AC868E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EDFB5CE-79C0-F545-B188-04D50938A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0E754-139E-D24D-BEF5-E932058D0A09}" type="datetimeFigureOut">
              <a:rPr kumimoji="1" lang="ja-JP" altLang="en-US" smtClean="0"/>
              <a:t>2022/11/12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C812D8AD-54DD-2A4E-8165-6589A5C75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C1280864-099A-B542-9BB4-B29B760BA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CCDB6-3C91-D244-99C6-BD88081730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7390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65DFC97-E097-C64B-AF2D-618393CC7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FD9E22CB-E8FF-364E-AC52-9CDC5267F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0E754-139E-D24D-BEF5-E932058D0A09}" type="datetimeFigureOut">
              <a:rPr kumimoji="1" lang="ja-JP" altLang="en-US" smtClean="0"/>
              <a:t>2022/11/12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6D5F366-648B-0F46-9334-6FAC45DC1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3156273-98FA-7C46-8D29-14DC46B04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CCDB6-3C91-D244-99C6-BD88081730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9476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C0A4112-1BF5-2D4F-BE54-8FE294955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0E754-139E-D24D-BEF5-E932058D0A09}" type="datetimeFigureOut">
              <a:rPr kumimoji="1" lang="ja-JP" altLang="en-US" smtClean="0"/>
              <a:t>2022/11/12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A1B981D-68E2-8C42-833F-61AC44AAD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70C6C2C-1E96-3342-9929-61827F593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CCDB6-3C91-D244-99C6-BD88081730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4177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AA340E0-E1D2-1C44-AA68-16DFD5AC5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1F49F4C-2535-EB4C-8115-3997CF279A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541124B-C673-8A45-BB3F-BBC2204F27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0A47F74-FB80-364F-9D36-29EBBA58B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0E754-139E-D24D-BEF5-E932058D0A09}" type="datetimeFigureOut">
              <a:rPr kumimoji="1" lang="ja-JP" altLang="en-US" smtClean="0"/>
              <a:t>2022/11/12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509F7B1-7BF3-7749-8373-6AEAA1A2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46E5452-97FF-5F43-98B7-012DA5CDB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CCDB6-3C91-D244-99C6-BD88081730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5180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F3315C2-99F8-1F48-8E01-6773B228B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3F5128C6-8DD9-E846-AF66-1E03E730FA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2AD3ADF-2397-2548-9210-786B726644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458905C-81EF-D744-A8F6-B98EFC1B7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0E754-139E-D24D-BEF5-E932058D0A09}" type="datetimeFigureOut">
              <a:rPr kumimoji="1" lang="ja-JP" altLang="en-US" smtClean="0"/>
              <a:t>2022/11/12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3767BD6-3A70-8B47-8D6A-24529DE56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C86B839-9CDB-8748-9233-257150D6D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CCDB6-3C91-D244-99C6-BD88081730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7998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A693E734-CDED-6E48-89A4-2E9A2D22E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7239C3C-C73F-E946-A2BB-322CB48AFB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CDB9C8C-BDE4-764A-9DB7-799F6ACFC6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20E754-139E-D24D-BEF5-E932058D0A09}" type="datetimeFigureOut">
              <a:rPr kumimoji="1" lang="ja-JP" altLang="en-US" smtClean="0"/>
              <a:t>2022/11/12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4B97AD8-B806-F946-804B-8DEA11EA8F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13290FE-2C84-074C-8B74-007C2B71BB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CCCDB6-3C91-D244-99C6-BD88081730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5709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スケール が含まれている画像&#10;&#10;自動的に生成された説明">
            <a:extLst>
              <a:ext uri="{FF2B5EF4-FFF2-40B4-BE49-F238E27FC236}">
                <a16:creationId xmlns:a16="http://schemas.microsoft.com/office/drawing/2014/main" id="{E10F8D41-E0C1-5545-BEEB-1960299A6F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1507" y="1449705"/>
            <a:ext cx="5848985" cy="3958590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13CCF1E-488D-A148-B918-E50B9C86539B}"/>
              </a:ext>
            </a:extLst>
          </p:cNvPr>
          <p:cNvSpPr/>
          <p:nvPr/>
        </p:nvSpPr>
        <p:spPr>
          <a:xfrm>
            <a:off x="2964372" y="5759658"/>
            <a:ext cx="62632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1. Overall survival hazard rate funnel plot</a:t>
            </a:r>
            <a:r>
              <a:rPr lang="ja-JP" altLang="ja-JP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66420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69D371C-5DF4-EE43-A57A-9DC5726760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915" y="474562"/>
            <a:ext cx="7872170" cy="4651737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A084017-83EE-034E-896B-479CB46848BD}"/>
              </a:ext>
            </a:extLst>
          </p:cNvPr>
          <p:cNvSpPr/>
          <p:nvPr/>
        </p:nvSpPr>
        <p:spPr>
          <a:xfrm>
            <a:off x="3048000" y="5129518"/>
            <a:ext cx="6096000" cy="75238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2700"/>
              </a:lnSpc>
            </a:pPr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10</a:t>
            </a:r>
            <a:r>
              <a:rPr lang="en-US" altLang="ja-JP" kern="100" dirty="0">
                <a:latin typeface="Times New Roman" panose="02020603050405020304" pitchFamily="18" charset="0"/>
                <a:ea typeface="ＭＳ 明朝" panose="02020609040205080304" pitchFamily="49" charset="-128"/>
                <a:cs typeface="Times New Roman" panose="02020603050405020304" pitchFamily="18" charset="0"/>
              </a:rPr>
              <a:t>. Forest plots for the treatment effects estimated by odds ratios of the 1-year overall survival.</a:t>
            </a:r>
            <a:endParaRPr lang="ja-JP" altLang="ja-JP" kern="100" dirty="0">
              <a:latin typeface="Times New Roman" panose="02020603050405020304" pitchFamily="18" charset="0"/>
              <a:ea typeface="ＭＳ 明朝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3259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6085C055-F64E-3647-88BA-C82E1C92B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8251" y="393538"/>
            <a:ext cx="7215497" cy="4569267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9D7F266-B195-6043-BE51-535B6293F2CC}"/>
              </a:ext>
            </a:extLst>
          </p:cNvPr>
          <p:cNvSpPr/>
          <p:nvPr/>
        </p:nvSpPr>
        <p:spPr>
          <a:xfrm>
            <a:off x="3048000" y="5129518"/>
            <a:ext cx="6096000" cy="75238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2700"/>
              </a:lnSpc>
            </a:pPr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11</a:t>
            </a:r>
            <a:r>
              <a:rPr lang="en-US" altLang="ja-JP" kern="100" dirty="0">
                <a:latin typeface="Times New Roman" panose="02020603050405020304" pitchFamily="18" charset="0"/>
                <a:ea typeface="ＭＳ 明朝" panose="02020609040205080304" pitchFamily="49" charset="-128"/>
                <a:cs typeface="Times New Roman" panose="02020603050405020304" pitchFamily="18" charset="0"/>
              </a:rPr>
              <a:t>. Forest plots for the treatment effects estimated by odds ratio of the 3-year overall survival.</a:t>
            </a:r>
            <a:endParaRPr lang="ja-JP" altLang="ja-JP" kern="100" dirty="0">
              <a:latin typeface="Times New Roman" panose="02020603050405020304" pitchFamily="18" charset="0"/>
              <a:ea typeface="ＭＳ 明朝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8715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6FCD9BF-DC06-F241-8DE1-09FD64FD40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8367" y="405114"/>
            <a:ext cx="7635266" cy="4774235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03E29CC-F55F-A24D-A9A7-A7DD5BC745D0}"/>
              </a:ext>
            </a:extLst>
          </p:cNvPr>
          <p:cNvSpPr/>
          <p:nvPr/>
        </p:nvSpPr>
        <p:spPr>
          <a:xfrm>
            <a:off x="3048000" y="5129518"/>
            <a:ext cx="6096000" cy="75238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2700"/>
              </a:lnSpc>
            </a:pPr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12</a:t>
            </a:r>
            <a:r>
              <a:rPr lang="en-US" altLang="ja-JP" kern="100" dirty="0">
                <a:latin typeface="Times New Roman" panose="02020603050405020304" pitchFamily="18" charset="0"/>
                <a:ea typeface="ＭＳ 明朝" panose="02020609040205080304" pitchFamily="49" charset="-128"/>
                <a:cs typeface="Times New Roman" panose="02020603050405020304" pitchFamily="18" charset="0"/>
              </a:rPr>
              <a:t>. Forest plots for the treatment effects estimated by odds ratio of the 5-year overall survival.</a:t>
            </a:r>
            <a:endParaRPr lang="ja-JP" altLang="ja-JP" kern="100" dirty="0">
              <a:latin typeface="Times New Roman" panose="02020603050405020304" pitchFamily="18" charset="0"/>
              <a:ea typeface="ＭＳ 明朝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9505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6A508A49-00C8-7042-A9C2-07D9DED8A6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5647" y="618194"/>
            <a:ext cx="7500705" cy="4132242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05C8E39-89E2-2E48-B503-B366E2C9D16F}"/>
              </a:ext>
            </a:extLst>
          </p:cNvPr>
          <p:cNvSpPr/>
          <p:nvPr/>
        </p:nvSpPr>
        <p:spPr>
          <a:xfrm>
            <a:off x="3048000" y="5087954"/>
            <a:ext cx="6096000" cy="75238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2700"/>
              </a:lnSpc>
            </a:pPr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13</a:t>
            </a:r>
            <a:r>
              <a:rPr lang="en-US" altLang="ja-JP" kern="100" dirty="0">
                <a:latin typeface="Times New Roman" panose="02020603050405020304" pitchFamily="18" charset="0"/>
                <a:ea typeface="ＭＳ 明朝" panose="02020609040205080304" pitchFamily="49" charset="-128"/>
                <a:cs typeface="Times New Roman" panose="02020603050405020304" pitchFamily="18" charset="0"/>
              </a:rPr>
              <a:t>. Forest plots for the treatment effects estimated by hazards ratio of the event-free survival.</a:t>
            </a:r>
            <a:endParaRPr lang="ja-JP" altLang="ja-JP" kern="100" dirty="0">
              <a:latin typeface="Times New Roman" panose="02020603050405020304" pitchFamily="18" charset="0"/>
              <a:ea typeface="ＭＳ 明朝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441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テーブル&#10;&#10;自動的に生成された説明">
            <a:extLst>
              <a:ext uri="{FF2B5EF4-FFF2-40B4-BE49-F238E27FC236}">
                <a16:creationId xmlns:a16="http://schemas.microsoft.com/office/drawing/2014/main" id="{352ACDCF-DD59-EE4F-B587-A238DDF5DC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987" y="447675"/>
            <a:ext cx="8393843" cy="4567238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C62BFE5-F1AE-464D-BF00-6A517E857E9D}"/>
              </a:ext>
            </a:extLst>
          </p:cNvPr>
          <p:cNvSpPr/>
          <p:nvPr/>
        </p:nvSpPr>
        <p:spPr>
          <a:xfrm>
            <a:off x="3048000" y="5129518"/>
            <a:ext cx="6096000" cy="75238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2700"/>
              </a:lnSpc>
            </a:pPr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2</a:t>
            </a:r>
            <a:r>
              <a:rPr lang="en-US" altLang="ja-JP" kern="100" dirty="0">
                <a:latin typeface="Times New Roman" panose="02020603050405020304" pitchFamily="18" charset="0"/>
                <a:ea typeface="ＭＳ 明朝" panose="02020609040205080304" pitchFamily="49" charset="-128"/>
                <a:cs typeface="Times New Roman" panose="02020603050405020304" pitchFamily="18" charset="0"/>
              </a:rPr>
              <a:t>. Forest plots for the treatment effects estimated by odds ratio of the 1-year event-free survival.</a:t>
            </a:r>
            <a:endParaRPr lang="ja-JP" altLang="ja-JP" kern="100" dirty="0">
              <a:latin typeface="Times New Roman" panose="02020603050405020304" pitchFamily="18" charset="0"/>
              <a:ea typeface="ＭＳ 明朝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665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373753F-FE29-6749-8CD6-F7267417C3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760" y="718272"/>
            <a:ext cx="9734480" cy="3722687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54BA5C7-C36F-0C4E-B67F-04650B819215}"/>
              </a:ext>
            </a:extLst>
          </p:cNvPr>
          <p:cNvSpPr/>
          <p:nvPr/>
        </p:nvSpPr>
        <p:spPr>
          <a:xfrm>
            <a:off x="3048000" y="5126749"/>
            <a:ext cx="6096000" cy="75238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2700"/>
              </a:lnSpc>
            </a:pPr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3</a:t>
            </a:r>
            <a:r>
              <a:rPr lang="en-US" altLang="ja-JP" kern="100" dirty="0">
                <a:latin typeface="Times New Roman" panose="02020603050405020304" pitchFamily="18" charset="0"/>
                <a:ea typeface="ＭＳ 明朝" panose="02020609040205080304" pitchFamily="49" charset="-128"/>
                <a:cs typeface="Times New Roman" panose="02020603050405020304" pitchFamily="18" charset="0"/>
              </a:rPr>
              <a:t>. Forest plots for the treatment effects estimated by odds ratio of the pathological response rate.</a:t>
            </a:r>
            <a:endParaRPr lang="ja-JP" altLang="ja-JP" kern="100" dirty="0">
              <a:latin typeface="Times New Roman" panose="02020603050405020304" pitchFamily="18" charset="0"/>
              <a:ea typeface="ＭＳ 明朝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702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08B9F9A-F983-394E-A8E9-B0804D09A2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928" y="1215641"/>
            <a:ext cx="9835920" cy="362376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8F8FE9B-812C-AC42-B816-9548DD088998}"/>
              </a:ext>
            </a:extLst>
          </p:cNvPr>
          <p:cNvSpPr/>
          <p:nvPr/>
        </p:nvSpPr>
        <p:spPr>
          <a:xfrm>
            <a:off x="3048000" y="5137140"/>
            <a:ext cx="6096000" cy="75238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2700"/>
              </a:lnSpc>
            </a:pPr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4</a:t>
            </a:r>
            <a:r>
              <a:rPr lang="en-US" altLang="ja-JP" kern="100" dirty="0">
                <a:latin typeface="Times New Roman" panose="02020603050405020304" pitchFamily="18" charset="0"/>
                <a:ea typeface="ＭＳ 明朝" panose="02020609040205080304" pitchFamily="49" charset="-128"/>
                <a:cs typeface="Times New Roman" panose="02020603050405020304" pitchFamily="18" charset="0"/>
              </a:rPr>
              <a:t>. Forest plots for the treatment effects estimated by odds ratio of the overall severe adverse event.</a:t>
            </a:r>
            <a:endParaRPr lang="ja-JP" altLang="ja-JP" kern="100" dirty="0">
              <a:latin typeface="Times New Roman" panose="02020603050405020304" pitchFamily="18" charset="0"/>
              <a:ea typeface="ＭＳ 明朝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631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3F7EDB9A-7EA4-6447-919B-5A5E71EA0A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2088" y="910059"/>
            <a:ext cx="6019309" cy="3986031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5560245-9ADC-FF47-8715-685FC4C9C94C}"/>
              </a:ext>
            </a:extLst>
          </p:cNvPr>
          <p:cNvSpPr/>
          <p:nvPr/>
        </p:nvSpPr>
        <p:spPr>
          <a:xfrm>
            <a:off x="2944335" y="5578609"/>
            <a:ext cx="62568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5. </a:t>
            </a:r>
            <a:r>
              <a:rPr lang="en-US" altLang="ja-JP" kern="100" dirty="0">
                <a:latin typeface="Times New Roman" panose="02020603050405020304" pitchFamily="18" charset="0"/>
                <a:ea typeface="ＭＳ 明朝" panose="02020609040205080304" pitchFamily="49" charset="-128"/>
                <a:cs typeface="Times New Roman" panose="02020603050405020304" pitchFamily="18" charset="0"/>
              </a:rPr>
              <a:t>1-year event-free survival</a:t>
            </a:r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funnel plot</a:t>
            </a:r>
            <a:r>
              <a:rPr lang="ja-JP" altLang="ja-JP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9900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82511763-D427-B14E-AE98-BD29787266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5349" y="578492"/>
            <a:ext cx="5544214" cy="3714623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B37858E-DA11-3E42-8B0D-2418359BAF81}"/>
              </a:ext>
            </a:extLst>
          </p:cNvPr>
          <p:cNvSpPr/>
          <p:nvPr/>
        </p:nvSpPr>
        <p:spPr>
          <a:xfrm>
            <a:off x="2932313" y="5377693"/>
            <a:ext cx="60773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6. </a:t>
            </a:r>
            <a:r>
              <a:rPr lang="en-US" altLang="ja-JP" kern="100" dirty="0">
                <a:latin typeface="Times New Roman" panose="02020603050405020304" pitchFamily="18" charset="0"/>
                <a:ea typeface="ＭＳ 明朝" panose="02020609040205080304" pitchFamily="49" charset="-128"/>
                <a:cs typeface="Times New Roman" panose="02020603050405020304" pitchFamily="18" charset="0"/>
              </a:rPr>
              <a:t>Pathological response rate </a:t>
            </a:r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funnel plot</a:t>
            </a:r>
            <a:r>
              <a:rPr lang="ja-JP" altLang="ja-JP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131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DD3BB19C-2345-0149-B8E8-47E8717134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2368" y="594208"/>
            <a:ext cx="6110689" cy="4087282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813B29A-A386-6F41-AF81-50580C93E114}"/>
              </a:ext>
            </a:extLst>
          </p:cNvPr>
          <p:cNvSpPr/>
          <p:nvPr/>
        </p:nvSpPr>
        <p:spPr>
          <a:xfrm>
            <a:off x="2832927" y="5319820"/>
            <a:ext cx="62632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7. </a:t>
            </a:r>
            <a:r>
              <a:rPr lang="en-US" altLang="ja-JP" kern="100" dirty="0">
                <a:latin typeface="Times New Roman" panose="02020603050405020304" pitchFamily="18" charset="0"/>
                <a:ea typeface="ＭＳ 明朝" panose="02020609040205080304" pitchFamily="49" charset="-128"/>
                <a:cs typeface="Times New Roman" panose="02020603050405020304" pitchFamily="18" charset="0"/>
              </a:rPr>
              <a:t>Overall severe adverse event </a:t>
            </a:r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funnel plot</a:t>
            </a:r>
            <a:r>
              <a:rPr lang="ja-JP" altLang="ja-JP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677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DCB908C5-6FF9-9F40-ACA4-F4F756D16E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9296" y="634838"/>
            <a:ext cx="8038589" cy="4492745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615412C-8DDA-7C41-B93F-92E2282FE530}"/>
              </a:ext>
            </a:extLst>
          </p:cNvPr>
          <p:cNvSpPr/>
          <p:nvPr/>
        </p:nvSpPr>
        <p:spPr>
          <a:xfrm>
            <a:off x="3048000" y="5129518"/>
            <a:ext cx="6096000" cy="75238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2700"/>
              </a:lnSpc>
            </a:pPr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8</a:t>
            </a:r>
            <a:r>
              <a:rPr lang="en-US" altLang="ja-JP" kern="100" dirty="0">
                <a:latin typeface="Times New Roman" panose="02020603050405020304" pitchFamily="18" charset="0"/>
                <a:ea typeface="ＭＳ 明朝" panose="02020609040205080304" pitchFamily="49" charset="-128"/>
                <a:cs typeface="Times New Roman" panose="02020603050405020304" pitchFamily="18" charset="0"/>
              </a:rPr>
              <a:t>. Forest plots for the treatment effects estimated by odds ratio of the 3-year event-free survival.</a:t>
            </a:r>
            <a:endParaRPr lang="ja-JP" altLang="ja-JP" kern="100" dirty="0">
              <a:latin typeface="Times New Roman" panose="02020603050405020304" pitchFamily="18" charset="0"/>
              <a:ea typeface="ＭＳ 明朝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0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ADC71C45-AC55-EE4B-BF55-DE2640D1B5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071" y="370390"/>
            <a:ext cx="7973679" cy="4374587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B9D0BCB-5843-7F4A-B4DF-F187BFA45884}"/>
              </a:ext>
            </a:extLst>
          </p:cNvPr>
          <p:cNvSpPr/>
          <p:nvPr/>
        </p:nvSpPr>
        <p:spPr>
          <a:xfrm>
            <a:off x="3048000" y="5129518"/>
            <a:ext cx="6096000" cy="75238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2700"/>
              </a:lnSpc>
            </a:pPr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9</a:t>
            </a:r>
            <a:r>
              <a:rPr lang="en-US" altLang="ja-JP" kern="100" dirty="0">
                <a:latin typeface="Times New Roman" panose="02020603050405020304" pitchFamily="18" charset="0"/>
                <a:ea typeface="ＭＳ 明朝" panose="02020609040205080304" pitchFamily="49" charset="-128"/>
                <a:cs typeface="Times New Roman" panose="02020603050405020304" pitchFamily="18" charset="0"/>
              </a:rPr>
              <a:t>. Forest plots for the treatment effects estimated by odds ratio of the 5-year event-free survival.</a:t>
            </a:r>
            <a:endParaRPr lang="ja-JP" altLang="ja-JP" kern="100" dirty="0">
              <a:latin typeface="Times New Roman" panose="02020603050405020304" pitchFamily="18" charset="0"/>
              <a:ea typeface="ＭＳ 明朝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3527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219</Words>
  <Application>Microsoft Macintosh PowerPoint</Application>
  <PresentationFormat>ワイド画面</PresentationFormat>
  <Paragraphs>14</Paragraphs>
  <Slides>13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13</vt:i4>
      </vt:variant>
    </vt:vector>
  </HeadingPairs>
  <TitlesOfParts>
    <vt:vector size="19" baseType="lpstr">
      <vt:lpstr>游ゴシック</vt:lpstr>
      <vt:lpstr>游ゴシック Light</vt:lpstr>
      <vt:lpstr>Arial</vt:lpstr>
      <vt:lpstr>Calibri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Yuta Kubota</dc:creator>
  <cp:lastModifiedBy>Kazuhiro TANAKA</cp:lastModifiedBy>
  <cp:revision>14</cp:revision>
  <dcterms:created xsi:type="dcterms:W3CDTF">2022-04-17T03:52:57Z</dcterms:created>
  <dcterms:modified xsi:type="dcterms:W3CDTF">2022-11-12T02:06:43Z</dcterms:modified>
</cp:coreProperties>
</file>