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6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8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1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6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5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2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9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07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2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04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6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6D723A2C-B8CA-46AB-BAF5-75ACE62B1D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7" t="26934" r="726" b="4161"/>
          <a:stretch/>
        </p:blipFill>
        <p:spPr>
          <a:xfrm>
            <a:off x="2189526" y="1823075"/>
            <a:ext cx="1526796" cy="4351334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6363693-89D8-4F98-96EE-5494A97649CD}"/>
              </a:ext>
            </a:extLst>
          </p:cNvPr>
          <p:cNvGraphicFramePr>
            <a:graphicFrameLocks noGrp="1"/>
          </p:cNvGraphicFramePr>
          <p:nvPr/>
        </p:nvGraphicFramePr>
        <p:xfrm>
          <a:off x="-118071" y="1823075"/>
          <a:ext cx="2283055" cy="4351334"/>
        </p:xfrm>
        <a:graphic>
          <a:graphicData uri="http://schemas.openxmlformats.org/drawingml/2006/table">
            <a:tbl>
              <a:tblPr/>
              <a:tblGrid>
                <a:gridCol w="2283055">
                  <a:extLst>
                    <a:ext uri="{9D8B030D-6E8A-4147-A177-3AD203B41FA5}">
                      <a16:colId xmlns:a16="http://schemas.microsoft.com/office/drawing/2014/main" val="2083094323"/>
                    </a:ext>
                  </a:extLst>
                </a:gridCol>
              </a:tblGrid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aflatoxin B1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235336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calcitriol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686337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l-asparaginase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2016292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pirinixic acid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67473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cephaloridine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34406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estrogen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341745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8-bromo-cAMP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1709811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dihydrotestosterone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575726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1,4-bis[2-(3,5-dichloropyridyloxy)]benzene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80036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beta-estradiol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0826657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10E,12Z-octadecadienoic acid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59119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diethylstilbestrol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05530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GW9662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449250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elaidic acid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54192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Z-LLL-CHO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43455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pyrrolidine dithiocarbamate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302898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sucrose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60556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2-amino-5-phosphonovaleric acid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77221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mibolerone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600428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Ro31-8220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23329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U0126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32518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dexamethasone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196206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SB203580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219627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N-acetyl-L-cysteine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394392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lactacystin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57675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tyrphostin AG490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802373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Sb202190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85216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chelerythrine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69086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495946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DCC9471D-225F-4622-9F21-04BB2363EF25}"/>
              </a:ext>
            </a:extLst>
          </p:cNvPr>
          <p:cNvGrpSpPr/>
          <p:nvPr/>
        </p:nvGrpSpPr>
        <p:grpSpPr>
          <a:xfrm>
            <a:off x="2129805" y="1057011"/>
            <a:ext cx="1631216" cy="849164"/>
            <a:chOff x="2840861" y="1006677"/>
            <a:chExt cx="1631216" cy="8491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52706E8-FC72-47FD-AB0E-FD996AE6DA77}"/>
                </a:ext>
              </a:extLst>
            </p:cNvPr>
            <p:cNvSpPr txBox="1"/>
            <p:nvPr/>
          </p:nvSpPr>
          <p:spPr>
            <a:xfrm rot="16200000">
              <a:off x="3231887" y="615651"/>
              <a:ext cx="8491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1915FC4-451B-43BC-B08B-BCB275E8CEF0}"/>
                </a:ext>
              </a:extLst>
            </p:cNvPr>
            <p:cNvCxnSpPr>
              <a:cxnSpLocks/>
            </p:cNvCxnSpPr>
            <p:nvPr/>
          </p:nvCxnSpPr>
          <p:spPr>
            <a:xfrm>
              <a:off x="2883211" y="1431260"/>
              <a:ext cx="740833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485E200-C8B3-4015-9DC5-CDEE8BDC9BA9}"/>
                </a:ext>
              </a:extLst>
            </p:cNvPr>
            <p:cNvCxnSpPr>
              <a:cxnSpLocks/>
            </p:cNvCxnSpPr>
            <p:nvPr/>
          </p:nvCxnSpPr>
          <p:spPr>
            <a:xfrm>
              <a:off x="3673175" y="1432658"/>
              <a:ext cx="740833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A42064-F0E3-4411-8ABE-DD264BECC18C}"/>
                </a:ext>
              </a:extLst>
            </p:cNvPr>
            <p:cNvSpPr txBox="1"/>
            <p:nvPr/>
          </p:nvSpPr>
          <p:spPr>
            <a:xfrm flipH="1">
              <a:off x="3016428" y="1197754"/>
              <a:ext cx="457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 h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1D5E7A-BB8D-45FB-B8F7-F4784CBBD5A6}"/>
                </a:ext>
              </a:extLst>
            </p:cNvPr>
            <p:cNvSpPr txBox="1"/>
            <p:nvPr/>
          </p:nvSpPr>
          <p:spPr>
            <a:xfrm flipH="1">
              <a:off x="3810742" y="1196736"/>
              <a:ext cx="457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72 h</a:t>
              </a:r>
            </a:p>
          </p:txBody>
        </p:sp>
      </p:grpSp>
      <p:pic>
        <p:nvPicPr>
          <p:cNvPr id="14" name="Picture 1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DF74920-A160-4738-80B2-3F8B71F4E7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63" t="27120" r="1157" b="4492"/>
          <a:stretch/>
        </p:blipFill>
        <p:spPr>
          <a:xfrm>
            <a:off x="6777880" y="1848242"/>
            <a:ext cx="1523643" cy="4351334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32A9833-C197-4F3F-938A-C42009317D1C}"/>
              </a:ext>
            </a:extLst>
          </p:cNvPr>
          <p:cNvGraphicFramePr>
            <a:graphicFrameLocks noGrp="1"/>
          </p:cNvGraphicFramePr>
          <p:nvPr/>
        </p:nvGraphicFramePr>
        <p:xfrm>
          <a:off x="3819316" y="1825627"/>
          <a:ext cx="2900268" cy="4351334"/>
        </p:xfrm>
        <a:graphic>
          <a:graphicData uri="http://schemas.openxmlformats.org/drawingml/2006/table">
            <a:tbl>
              <a:tblPr/>
              <a:tblGrid>
                <a:gridCol w="2900268">
                  <a:extLst>
                    <a:ext uri="{9D8B030D-6E8A-4147-A177-3AD203B41FA5}">
                      <a16:colId xmlns:a16="http://schemas.microsoft.com/office/drawing/2014/main" val="1031640276"/>
                    </a:ext>
                  </a:extLst>
                </a:gridCol>
              </a:tblGrid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coli B5 lipopolysaccharide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3892302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tetradecanoylphorbol acetate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095491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paclitaxel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66123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AICAR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061687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cisplatin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876666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prexasertib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5228972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CX-5461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34864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methyl methanesulfonate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41351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5-fluorouracil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8454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trovafloxacin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17133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methylnitronitrosoguanidine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726074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5-azacytidine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216407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genistein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24057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shikonin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61431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lipoarabinomannan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58177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aldesleukin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697554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imiquimod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616685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cycloheximide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13554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Salmonella enterica serotype abortus equi lipopolysaccharide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578337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bromodeoxyuridine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858448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stallimycin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31171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medroxyprogesterone acetate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6562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salmonella minnesota R595 lipopolysaccharides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360727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homocysteine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30627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leukotriene D4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52692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lenalidomide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20974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niacinamide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7463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lysophosphatidic acid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19504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peptidoglycan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9694642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678C88C4-5E75-483C-813C-6904C7E12D02}"/>
              </a:ext>
            </a:extLst>
          </p:cNvPr>
          <p:cNvGrpSpPr/>
          <p:nvPr/>
        </p:nvGrpSpPr>
        <p:grpSpPr>
          <a:xfrm>
            <a:off x="6728375" y="1075187"/>
            <a:ext cx="1631216" cy="849164"/>
            <a:chOff x="2840861" y="1006677"/>
            <a:chExt cx="1631216" cy="84916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7267BB-3DB5-415D-B5DB-18D57B418447}"/>
                </a:ext>
              </a:extLst>
            </p:cNvPr>
            <p:cNvSpPr txBox="1"/>
            <p:nvPr/>
          </p:nvSpPr>
          <p:spPr>
            <a:xfrm rot="16200000">
              <a:off x="3231887" y="615651"/>
              <a:ext cx="8491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200"/>
                </a:lnSpc>
              </a:pP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CC3FB35-F919-42CE-86D3-BA21590B951C}"/>
                </a:ext>
              </a:extLst>
            </p:cNvPr>
            <p:cNvCxnSpPr>
              <a:cxnSpLocks/>
            </p:cNvCxnSpPr>
            <p:nvPr/>
          </p:nvCxnSpPr>
          <p:spPr>
            <a:xfrm>
              <a:off x="2883211" y="1431260"/>
              <a:ext cx="740833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BADA13F-D0C4-4AFF-96FC-5BF54EFCCA70}"/>
                </a:ext>
              </a:extLst>
            </p:cNvPr>
            <p:cNvCxnSpPr>
              <a:cxnSpLocks/>
            </p:cNvCxnSpPr>
            <p:nvPr/>
          </p:nvCxnSpPr>
          <p:spPr>
            <a:xfrm>
              <a:off x="3673175" y="1432658"/>
              <a:ext cx="740833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804BF6B-0F0B-4D62-A744-38AD14244CAF}"/>
                </a:ext>
              </a:extLst>
            </p:cNvPr>
            <p:cNvSpPr txBox="1"/>
            <p:nvPr/>
          </p:nvSpPr>
          <p:spPr>
            <a:xfrm flipH="1">
              <a:off x="3016428" y="1197754"/>
              <a:ext cx="457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 h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0627E5C-CAF7-4E54-A0C0-09C98604D447}"/>
                </a:ext>
              </a:extLst>
            </p:cNvPr>
            <p:cNvSpPr txBox="1"/>
            <p:nvPr/>
          </p:nvSpPr>
          <p:spPr>
            <a:xfrm flipH="1">
              <a:off x="3810742" y="1196736"/>
              <a:ext cx="457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72 h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26A4130-2C47-47A4-982C-4EB0FD1355CC}"/>
              </a:ext>
            </a:extLst>
          </p:cNvPr>
          <p:cNvSpPr txBox="1"/>
          <p:nvPr/>
        </p:nvSpPr>
        <p:spPr>
          <a:xfrm>
            <a:off x="2661992" y="855267"/>
            <a:ext cx="3887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Upstream regulators- drugs and chemicals</a:t>
            </a:r>
          </a:p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≤ 0.01; |z| ≥ 2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89CD428-E011-4490-AB8E-C79ADF3F145D}"/>
              </a:ext>
            </a:extLst>
          </p:cNvPr>
          <p:cNvGrpSpPr/>
          <p:nvPr/>
        </p:nvGrpSpPr>
        <p:grpSpPr>
          <a:xfrm>
            <a:off x="3742632" y="6297595"/>
            <a:ext cx="1915986" cy="560407"/>
            <a:chOff x="3742632" y="6272426"/>
            <a:chExt cx="1915986" cy="56040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43DCC5C-6CD5-4BDC-B982-9D9274F121B6}"/>
                </a:ext>
              </a:extLst>
            </p:cNvPr>
            <p:cNvGrpSpPr/>
            <p:nvPr/>
          </p:nvGrpSpPr>
          <p:grpSpPr>
            <a:xfrm>
              <a:off x="3742632" y="6272426"/>
              <a:ext cx="1915986" cy="560407"/>
              <a:chOff x="1787708" y="6278764"/>
              <a:chExt cx="1915986" cy="560407"/>
            </a:xfrm>
          </p:grpSpPr>
          <p:pic>
            <p:nvPicPr>
              <p:cNvPr id="27" name="Picture 26" descr="Diagram&#10;&#10;Description automatically generated">
                <a:extLst>
                  <a:ext uri="{FF2B5EF4-FFF2-40B4-BE49-F238E27FC236}">
                    <a16:creationId xmlns:a16="http://schemas.microsoft.com/office/drawing/2014/main" id="{7144EE18-CF0F-4FBE-8292-7316556A804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940" t="5078" r="64566" b="92152"/>
              <a:stretch/>
            </p:blipFill>
            <p:spPr>
              <a:xfrm>
                <a:off x="1810121" y="6541931"/>
                <a:ext cx="1847383" cy="136943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1B916FA-7408-445B-AE9D-9F34AFB89FCE}"/>
                  </a:ext>
                </a:extLst>
              </p:cNvPr>
              <p:cNvSpPr txBox="1"/>
              <p:nvPr/>
            </p:nvSpPr>
            <p:spPr>
              <a:xfrm>
                <a:off x="1787708" y="6577561"/>
                <a:ext cx="191598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-6.399                              6.091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BB18431-558A-42F1-9ACF-D68C54206942}"/>
                  </a:ext>
                </a:extLst>
              </p:cNvPr>
              <p:cNvSpPr txBox="1"/>
              <p:nvPr/>
            </p:nvSpPr>
            <p:spPr>
              <a:xfrm>
                <a:off x="2193813" y="6278764"/>
                <a:ext cx="128547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Activation score</a:t>
                </a:r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D2C12FE-0642-4FFC-BD50-74E799A9B945}"/>
                </a:ext>
              </a:extLst>
            </p:cNvPr>
            <p:cNvSpPr/>
            <p:nvPr/>
          </p:nvSpPr>
          <p:spPr>
            <a:xfrm>
              <a:off x="3765045" y="6302596"/>
              <a:ext cx="1847383" cy="46732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noFill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BDDA69C-9DE5-4F6E-8F35-1E8399F89964}"/>
              </a:ext>
            </a:extLst>
          </p:cNvPr>
          <p:cNvSpPr txBox="1"/>
          <p:nvPr/>
        </p:nvSpPr>
        <p:spPr>
          <a:xfrm>
            <a:off x="-62916" y="-61236"/>
            <a:ext cx="9206916" cy="864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10: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Upstream regulators (drugs and chemicals) identified in IPA to effect significantly different gene expression profiles across different doses. A), and B) represent two different views from the complete list.</a:t>
            </a:r>
          </a:p>
        </p:txBody>
      </p:sp>
    </p:spTree>
    <p:extLst>
      <p:ext uri="{BB962C8B-B14F-4D97-AF65-F5344CB8AC3E}">
        <p14:creationId xmlns:p14="http://schemas.microsoft.com/office/powerpoint/2010/main" val="4162873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196</Words>
  <Application>Microsoft Office PowerPoint</Application>
  <PresentationFormat>On-screen Show (4:3)</PresentationFormat>
  <Paragraphs>87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Chopra, Sunita (NIH/NCI) [F]</dc:creator>
  <cp:lastModifiedBy>Chopra, Sunita (NIH/NCI) [F]</cp:lastModifiedBy>
  <cp:revision>7</cp:revision>
  <dcterms:created xsi:type="dcterms:W3CDTF">2022-04-27T15:35:27Z</dcterms:created>
  <dcterms:modified xsi:type="dcterms:W3CDTF">2022-08-10T14:38:17Z</dcterms:modified>
</cp:coreProperties>
</file>