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150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154F07-EC32-4463-AAFB-272E7D33B7B4}"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2671462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154F07-EC32-4463-AAFB-272E7D33B7B4}"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2146281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154F07-EC32-4463-AAFB-272E7D33B7B4}"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1695219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154F07-EC32-4463-AAFB-272E7D33B7B4}"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3760265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154F07-EC32-4463-AAFB-272E7D33B7B4}" type="datetimeFigureOut">
              <a:rPr lang="en-US" smtClean="0"/>
              <a:t>8/10/2022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4092253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154F07-EC32-4463-AAFB-272E7D33B7B4}"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933926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154F07-EC32-4463-AAFB-272E7D33B7B4}" type="datetimeFigureOut">
              <a:rPr lang="en-US" smtClean="0"/>
              <a:t>8/10/2022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226269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9154F07-EC32-4463-AAFB-272E7D33B7B4}" type="datetimeFigureOut">
              <a:rPr lang="en-US" smtClean="0"/>
              <a:t>8/10/2022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2172207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54F07-EC32-4463-AAFB-272E7D33B7B4}" type="datetimeFigureOut">
              <a:rPr lang="en-US" smtClean="0"/>
              <a:t>8/10/2022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135972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154F07-EC32-4463-AAFB-272E7D33B7B4}"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4070889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154F07-EC32-4463-AAFB-272E7D33B7B4}" type="datetimeFigureOut">
              <a:rPr lang="en-US" smtClean="0"/>
              <a:t>8/10/2022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5610D5-BD75-4BC9-80AA-7091521E41AB}" type="slidenum">
              <a:rPr lang="en-US" smtClean="0"/>
              <a:t>‹#›</a:t>
            </a:fld>
            <a:endParaRPr lang="en-US"/>
          </a:p>
        </p:txBody>
      </p:sp>
    </p:spTree>
    <p:extLst>
      <p:ext uri="{BB962C8B-B14F-4D97-AF65-F5344CB8AC3E}">
        <p14:creationId xmlns:p14="http://schemas.microsoft.com/office/powerpoint/2010/main" val="3576304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54F07-EC32-4463-AAFB-272E7D33B7B4}" type="datetimeFigureOut">
              <a:rPr lang="en-US" smtClean="0"/>
              <a:t>8/10/2022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610D5-BD75-4BC9-80AA-7091521E41AB}" type="slidenum">
              <a:rPr lang="en-US" smtClean="0"/>
              <a:t>‹#›</a:t>
            </a:fld>
            <a:endParaRPr lang="en-US"/>
          </a:p>
        </p:txBody>
      </p:sp>
    </p:spTree>
    <p:extLst>
      <p:ext uri="{BB962C8B-B14F-4D97-AF65-F5344CB8AC3E}">
        <p14:creationId xmlns:p14="http://schemas.microsoft.com/office/powerpoint/2010/main" val="29334638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with medium confidence">
            <a:extLst>
              <a:ext uri="{FF2B5EF4-FFF2-40B4-BE49-F238E27FC236}">
                <a16:creationId xmlns:a16="http://schemas.microsoft.com/office/drawing/2014/main" id="{BF9C693E-FCCE-4868-887B-A708F9722930}"/>
              </a:ext>
            </a:extLst>
          </p:cNvPr>
          <p:cNvPicPr>
            <a:picLocks noChangeAspect="1"/>
          </p:cNvPicPr>
          <p:nvPr/>
        </p:nvPicPr>
        <p:blipFill rotWithShape="1">
          <a:blip r:embed="rId2">
            <a:extLst>
              <a:ext uri="{28A0092B-C50C-407E-A947-70E740481C1C}">
                <a14:useLocalDpi xmlns:a14="http://schemas.microsoft.com/office/drawing/2010/main" val="0"/>
              </a:ext>
            </a:extLst>
          </a:blip>
          <a:srcRect l="74099" t="25909" r="688" b="3954"/>
          <a:stretch/>
        </p:blipFill>
        <p:spPr>
          <a:xfrm>
            <a:off x="2692867" y="1728131"/>
            <a:ext cx="1619415" cy="4507927"/>
          </a:xfrm>
          <a:prstGeom prst="rect">
            <a:avLst/>
          </a:prstGeom>
          <a:ln>
            <a:solidFill>
              <a:schemeClr val="tx1"/>
            </a:solidFill>
          </a:ln>
        </p:spPr>
      </p:pic>
      <p:graphicFrame>
        <p:nvGraphicFramePr>
          <p:cNvPr id="3" name="Table 2">
            <a:extLst>
              <a:ext uri="{FF2B5EF4-FFF2-40B4-BE49-F238E27FC236}">
                <a16:creationId xmlns:a16="http://schemas.microsoft.com/office/drawing/2014/main" id="{43DCFF60-8303-4928-97CC-B30ED3E9C261}"/>
              </a:ext>
            </a:extLst>
          </p:cNvPr>
          <p:cNvGraphicFramePr>
            <a:graphicFrameLocks noGrp="1"/>
          </p:cNvGraphicFramePr>
          <p:nvPr>
            <p:extLst>
              <p:ext uri="{D42A27DB-BD31-4B8C-83A1-F6EECF244321}">
                <p14:modId xmlns:p14="http://schemas.microsoft.com/office/powerpoint/2010/main" val="2900081275"/>
              </p:ext>
            </p:extLst>
          </p:nvPr>
        </p:nvGraphicFramePr>
        <p:xfrm>
          <a:off x="16780" y="1728131"/>
          <a:ext cx="2643355" cy="4507927"/>
        </p:xfrm>
        <a:graphic>
          <a:graphicData uri="http://schemas.openxmlformats.org/drawingml/2006/table">
            <a:tbl>
              <a:tblPr/>
              <a:tblGrid>
                <a:gridCol w="2643355">
                  <a:extLst>
                    <a:ext uri="{9D8B030D-6E8A-4147-A177-3AD203B41FA5}">
                      <a16:colId xmlns:a16="http://schemas.microsoft.com/office/drawing/2014/main" val="3544184900"/>
                    </a:ext>
                  </a:extLst>
                </a:gridCol>
              </a:tblGrid>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proliferation of tumor cell lines</a:t>
                      </a:r>
                    </a:p>
                  </a:txBody>
                  <a:tcPr marL="8257" marR="8257" marT="8257" marB="0" anchor="b">
                    <a:lnL>
                      <a:noFill/>
                    </a:lnL>
                    <a:lnR>
                      <a:noFill/>
                    </a:lnR>
                    <a:lnT>
                      <a:noFill/>
                    </a:lnT>
                    <a:lnB>
                      <a:noFill/>
                    </a:lnB>
                  </a:tcPr>
                </a:tc>
                <a:extLst>
                  <a:ext uri="{0D108BD9-81ED-4DB2-BD59-A6C34878D82A}">
                    <a16:rowId xmlns:a16="http://schemas.microsoft.com/office/drawing/2014/main" val="3126786278"/>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proliferation of carcinoma cell lines</a:t>
                      </a:r>
                    </a:p>
                  </a:txBody>
                  <a:tcPr marL="8257" marR="8257" marT="8257" marB="0" anchor="b">
                    <a:lnL>
                      <a:noFill/>
                    </a:lnL>
                    <a:lnR>
                      <a:noFill/>
                    </a:lnR>
                    <a:lnT>
                      <a:noFill/>
                    </a:lnT>
                    <a:lnB>
                      <a:noFill/>
                    </a:lnB>
                  </a:tcPr>
                </a:tc>
                <a:extLst>
                  <a:ext uri="{0D108BD9-81ED-4DB2-BD59-A6C34878D82A}">
                    <a16:rowId xmlns:a16="http://schemas.microsoft.com/office/drawing/2014/main" val="3342084451"/>
                  </a:ext>
                </a:extLst>
              </a:tr>
              <a:tr h="0">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viability</a:t>
                      </a:r>
                    </a:p>
                  </a:txBody>
                  <a:tcPr marL="8257" marR="8257" marT="8257" marB="0" anchor="b">
                    <a:lnL>
                      <a:noFill/>
                    </a:lnL>
                    <a:lnR>
                      <a:noFill/>
                    </a:lnR>
                    <a:lnT>
                      <a:noFill/>
                    </a:lnT>
                    <a:lnB>
                      <a:noFill/>
                    </a:lnB>
                  </a:tcPr>
                </a:tc>
                <a:extLst>
                  <a:ext uri="{0D108BD9-81ED-4DB2-BD59-A6C34878D82A}">
                    <a16:rowId xmlns:a16="http://schemas.microsoft.com/office/drawing/2014/main" val="3261633380"/>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viability of tumor cell lines</a:t>
                      </a:r>
                    </a:p>
                  </a:txBody>
                  <a:tcPr marL="8257" marR="8257" marT="8257" marB="0" anchor="b">
                    <a:lnL>
                      <a:noFill/>
                    </a:lnL>
                    <a:lnR>
                      <a:noFill/>
                    </a:lnR>
                    <a:lnT>
                      <a:noFill/>
                    </a:lnT>
                    <a:lnB>
                      <a:noFill/>
                    </a:lnB>
                  </a:tcPr>
                </a:tc>
                <a:extLst>
                  <a:ext uri="{0D108BD9-81ED-4DB2-BD59-A6C34878D82A}">
                    <a16:rowId xmlns:a16="http://schemas.microsoft.com/office/drawing/2014/main" val="527152853"/>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Homologous recombination</a:t>
                      </a:r>
                    </a:p>
                  </a:txBody>
                  <a:tcPr marL="8257" marR="8257" marT="8257" marB="0" anchor="b">
                    <a:lnL>
                      <a:noFill/>
                    </a:lnL>
                    <a:lnR>
                      <a:noFill/>
                    </a:lnR>
                    <a:lnT>
                      <a:noFill/>
                    </a:lnT>
                    <a:lnB>
                      <a:noFill/>
                    </a:lnB>
                  </a:tcPr>
                </a:tc>
                <a:extLst>
                  <a:ext uri="{0D108BD9-81ED-4DB2-BD59-A6C34878D82A}">
                    <a16:rowId xmlns:a16="http://schemas.microsoft.com/office/drawing/2014/main" val="375921544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proliferation of squamous cell carcinoma cell lines</a:t>
                      </a:r>
                    </a:p>
                  </a:txBody>
                  <a:tcPr marL="8257" marR="8257" marT="8257" marB="0" anchor="b">
                    <a:lnL>
                      <a:noFill/>
                    </a:lnL>
                    <a:lnR>
                      <a:noFill/>
                    </a:lnR>
                    <a:lnT>
                      <a:noFill/>
                    </a:lnT>
                    <a:lnB>
                      <a:noFill/>
                    </a:lnB>
                  </a:tcPr>
                </a:tc>
                <a:extLst>
                  <a:ext uri="{0D108BD9-81ED-4DB2-BD59-A6C34878D82A}">
                    <a16:rowId xmlns:a16="http://schemas.microsoft.com/office/drawing/2014/main" val="1023724495"/>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Proliferation of fibroblast cell lines</a:t>
                      </a:r>
                    </a:p>
                  </a:txBody>
                  <a:tcPr marL="8257" marR="8257" marT="8257" marB="0" anchor="b">
                    <a:lnL>
                      <a:noFill/>
                    </a:lnL>
                    <a:lnR>
                      <a:noFill/>
                    </a:lnR>
                    <a:lnT>
                      <a:noFill/>
                    </a:lnT>
                    <a:lnB>
                      <a:noFill/>
                    </a:lnB>
                  </a:tcPr>
                </a:tc>
                <a:extLst>
                  <a:ext uri="{0D108BD9-81ED-4DB2-BD59-A6C34878D82A}">
                    <a16:rowId xmlns:a16="http://schemas.microsoft.com/office/drawing/2014/main" val="1884913211"/>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Colony formation</a:t>
                      </a:r>
                    </a:p>
                  </a:txBody>
                  <a:tcPr marL="8257" marR="8257" marT="8257" marB="0" anchor="b">
                    <a:lnL>
                      <a:noFill/>
                    </a:lnL>
                    <a:lnR>
                      <a:noFill/>
                    </a:lnR>
                    <a:lnT>
                      <a:noFill/>
                    </a:lnT>
                    <a:lnB>
                      <a:noFill/>
                    </a:lnB>
                  </a:tcPr>
                </a:tc>
                <a:extLst>
                  <a:ext uri="{0D108BD9-81ED-4DB2-BD59-A6C34878D82A}">
                    <a16:rowId xmlns:a16="http://schemas.microsoft.com/office/drawing/2014/main" val="2361927601"/>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Binding of chromatin</a:t>
                      </a:r>
                    </a:p>
                  </a:txBody>
                  <a:tcPr marL="8257" marR="8257" marT="8257" marB="0" anchor="b">
                    <a:lnL>
                      <a:noFill/>
                    </a:lnL>
                    <a:lnR>
                      <a:noFill/>
                    </a:lnR>
                    <a:lnT>
                      <a:noFill/>
                    </a:lnT>
                    <a:lnB>
                      <a:noFill/>
                    </a:lnB>
                  </a:tcPr>
                </a:tc>
                <a:extLst>
                  <a:ext uri="{0D108BD9-81ED-4DB2-BD59-A6C34878D82A}">
                    <a16:rowId xmlns:a16="http://schemas.microsoft.com/office/drawing/2014/main" val="110086730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M phase of cervical cancer cell lines</a:t>
                      </a:r>
                    </a:p>
                  </a:txBody>
                  <a:tcPr marL="8257" marR="8257" marT="8257" marB="0" anchor="b">
                    <a:lnL>
                      <a:noFill/>
                    </a:lnL>
                    <a:lnR>
                      <a:noFill/>
                    </a:lnR>
                    <a:lnT>
                      <a:noFill/>
                    </a:lnT>
                    <a:lnB>
                      <a:noFill/>
                    </a:lnB>
                  </a:tcPr>
                </a:tc>
                <a:extLst>
                  <a:ext uri="{0D108BD9-81ED-4DB2-BD59-A6C34878D82A}">
                    <a16:rowId xmlns:a16="http://schemas.microsoft.com/office/drawing/2014/main" val="3546096070"/>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M phase of tumor cell lines</a:t>
                      </a:r>
                    </a:p>
                  </a:txBody>
                  <a:tcPr marL="8257" marR="8257" marT="8257" marB="0" anchor="b">
                    <a:lnL>
                      <a:noFill/>
                    </a:lnL>
                    <a:lnR>
                      <a:noFill/>
                    </a:lnR>
                    <a:lnT>
                      <a:noFill/>
                    </a:lnT>
                    <a:lnB>
                      <a:noFill/>
                    </a:lnB>
                  </a:tcPr>
                </a:tc>
                <a:extLst>
                  <a:ext uri="{0D108BD9-81ED-4DB2-BD59-A6C34878D82A}">
                    <a16:rowId xmlns:a16="http://schemas.microsoft.com/office/drawing/2014/main" val="2034434498"/>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Binding of chromosome components</a:t>
                      </a:r>
                    </a:p>
                  </a:txBody>
                  <a:tcPr marL="8257" marR="8257" marT="8257" marB="0" anchor="b">
                    <a:lnL>
                      <a:noFill/>
                    </a:lnL>
                    <a:lnR>
                      <a:noFill/>
                    </a:lnR>
                    <a:lnT>
                      <a:noFill/>
                    </a:lnT>
                    <a:lnB>
                      <a:noFill/>
                    </a:lnB>
                  </a:tcPr>
                </a:tc>
                <a:extLst>
                  <a:ext uri="{0D108BD9-81ED-4DB2-BD59-A6C34878D82A}">
                    <a16:rowId xmlns:a16="http://schemas.microsoft.com/office/drawing/2014/main" val="3220319791"/>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Chromosomal congression of chromosomes</a:t>
                      </a:r>
                    </a:p>
                  </a:txBody>
                  <a:tcPr marL="8257" marR="8257" marT="8257" marB="0" anchor="b">
                    <a:lnL>
                      <a:noFill/>
                    </a:lnL>
                    <a:lnR>
                      <a:noFill/>
                    </a:lnR>
                    <a:lnT>
                      <a:noFill/>
                    </a:lnT>
                    <a:lnB>
                      <a:noFill/>
                    </a:lnB>
                  </a:tcPr>
                </a:tc>
                <a:extLst>
                  <a:ext uri="{0D108BD9-81ED-4DB2-BD59-A6C34878D82A}">
                    <a16:rowId xmlns:a16="http://schemas.microsoft.com/office/drawing/2014/main" val="297014251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Cycling of centrosome</a:t>
                      </a:r>
                    </a:p>
                  </a:txBody>
                  <a:tcPr marL="8257" marR="8257" marT="8257" marB="0" anchor="b">
                    <a:lnL>
                      <a:noFill/>
                    </a:lnL>
                    <a:lnR>
                      <a:noFill/>
                    </a:lnR>
                    <a:lnT>
                      <a:noFill/>
                    </a:lnT>
                    <a:lnB>
                      <a:noFill/>
                    </a:lnB>
                  </a:tcPr>
                </a:tc>
                <a:extLst>
                  <a:ext uri="{0D108BD9-81ED-4DB2-BD59-A6C34878D82A}">
                    <a16:rowId xmlns:a16="http://schemas.microsoft.com/office/drawing/2014/main" val="182427333"/>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Association of chromatin</a:t>
                      </a:r>
                    </a:p>
                  </a:txBody>
                  <a:tcPr marL="8257" marR="8257" marT="8257" marB="0" anchor="b">
                    <a:lnL>
                      <a:noFill/>
                    </a:lnL>
                    <a:lnR>
                      <a:noFill/>
                    </a:lnR>
                    <a:lnT>
                      <a:noFill/>
                    </a:lnT>
                    <a:lnB>
                      <a:noFill/>
                    </a:lnB>
                  </a:tcPr>
                </a:tc>
                <a:extLst>
                  <a:ext uri="{0D108BD9-81ED-4DB2-BD59-A6C34878D82A}">
                    <a16:rowId xmlns:a16="http://schemas.microsoft.com/office/drawing/2014/main" val="3813300758"/>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Synthesis of DNA</a:t>
                      </a:r>
                    </a:p>
                  </a:txBody>
                  <a:tcPr marL="8257" marR="8257" marT="8257" marB="0" anchor="b">
                    <a:lnL>
                      <a:noFill/>
                    </a:lnL>
                    <a:lnR>
                      <a:noFill/>
                    </a:lnR>
                    <a:lnT>
                      <a:noFill/>
                    </a:lnT>
                    <a:lnB>
                      <a:noFill/>
                    </a:lnB>
                  </a:tcPr>
                </a:tc>
                <a:extLst>
                  <a:ext uri="{0D108BD9-81ED-4DB2-BD59-A6C34878D82A}">
                    <a16:rowId xmlns:a16="http://schemas.microsoft.com/office/drawing/2014/main" val="3573543218"/>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Cytokinesis</a:t>
                      </a:r>
                    </a:p>
                  </a:txBody>
                  <a:tcPr marL="8257" marR="8257" marT="8257" marB="0" anchor="b">
                    <a:lnL>
                      <a:noFill/>
                    </a:lnL>
                    <a:lnR>
                      <a:noFill/>
                    </a:lnR>
                    <a:lnT>
                      <a:noFill/>
                    </a:lnT>
                    <a:lnB>
                      <a:noFill/>
                    </a:lnB>
                  </a:tcPr>
                </a:tc>
                <a:extLst>
                  <a:ext uri="{0D108BD9-81ED-4DB2-BD59-A6C34878D82A}">
                    <a16:rowId xmlns:a16="http://schemas.microsoft.com/office/drawing/2014/main" val="2634981215"/>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Repair of DNA</a:t>
                      </a:r>
                    </a:p>
                  </a:txBody>
                  <a:tcPr marL="8257" marR="8257" marT="8257" marB="0" anchor="b">
                    <a:lnL>
                      <a:noFill/>
                    </a:lnL>
                    <a:lnR>
                      <a:noFill/>
                    </a:lnR>
                    <a:lnT>
                      <a:noFill/>
                    </a:lnT>
                    <a:lnB>
                      <a:noFill/>
                    </a:lnB>
                  </a:tcPr>
                </a:tc>
                <a:extLst>
                  <a:ext uri="{0D108BD9-81ED-4DB2-BD59-A6C34878D82A}">
                    <a16:rowId xmlns:a16="http://schemas.microsoft.com/office/drawing/2014/main" val="3969835453"/>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Hepatobiliary neoplasm</a:t>
                      </a:r>
                    </a:p>
                  </a:txBody>
                  <a:tcPr marL="8257" marR="8257" marT="8257" marB="0" anchor="b">
                    <a:lnL>
                      <a:noFill/>
                    </a:lnL>
                    <a:lnR>
                      <a:noFill/>
                    </a:lnR>
                    <a:lnT>
                      <a:noFill/>
                    </a:lnT>
                    <a:lnB>
                      <a:noFill/>
                    </a:lnB>
                  </a:tcPr>
                </a:tc>
                <a:extLst>
                  <a:ext uri="{0D108BD9-81ED-4DB2-BD59-A6C34878D82A}">
                    <a16:rowId xmlns:a16="http://schemas.microsoft.com/office/drawing/2014/main" val="352555467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proliferation of breast cancer cell lines</a:t>
                      </a:r>
                    </a:p>
                  </a:txBody>
                  <a:tcPr marL="8257" marR="8257" marT="8257" marB="0" anchor="b">
                    <a:lnL>
                      <a:noFill/>
                    </a:lnL>
                    <a:lnR>
                      <a:noFill/>
                    </a:lnR>
                    <a:lnT>
                      <a:noFill/>
                    </a:lnT>
                    <a:lnB>
                      <a:noFill/>
                    </a:lnB>
                  </a:tcPr>
                </a:tc>
                <a:extLst>
                  <a:ext uri="{0D108BD9-81ED-4DB2-BD59-A6C34878D82A}">
                    <a16:rowId xmlns:a16="http://schemas.microsoft.com/office/drawing/2014/main" val="2138618127"/>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Segregation of chromosomes</a:t>
                      </a:r>
                    </a:p>
                  </a:txBody>
                  <a:tcPr marL="8257" marR="8257" marT="8257" marB="0" anchor="b">
                    <a:lnL>
                      <a:noFill/>
                    </a:lnL>
                    <a:lnR>
                      <a:noFill/>
                    </a:lnR>
                    <a:lnT>
                      <a:noFill/>
                    </a:lnT>
                    <a:lnB>
                      <a:noFill/>
                    </a:lnB>
                  </a:tcPr>
                </a:tc>
                <a:extLst>
                  <a:ext uri="{0D108BD9-81ED-4DB2-BD59-A6C34878D82A}">
                    <a16:rowId xmlns:a16="http://schemas.microsoft.com/office/drawing/2014/main" val="32344406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Abdominal carcinoma</a:t>
                      </a:r>
                    </a:p>
                  </a:txBody>
                  <a:tcPr marL="8257" marR="8257" marT="8257" marB="0" anchor="b">
                    <a:lnL>
                      <a:noFill/>
                    </a:lnL>
                    <a:lnR>
                      <a:noFill/>
                    </a:lnR>
                    <a:lnT>
                      <a:noFill/>
                    </a:lnT>
                    <a:lnB>
                      <a:noFill/>
                    </a:lnB>
                  </a:tcPr>
                </a:tc>
                <a:extLst>
                  <a:ext uri="{0D108BD9-81ED-4DB2-BD59-A6C34878D82A}">
                    <a16:rowId xmlns:a16="http://schemas.microsoft.com/office/drawing/2014/main" val="322887036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M phase</a:t>
                      </a:r>
                    </a:p>
                  </a:txBody>
                  <a:tcPr marL="8257" marR="8257" marT="8257" marB="0" anchor="b">
                    <a:lnL>
                      <a:noFill/>
                    </a:lnL>
                    <a:lnR>
                      <a:noFill/>
                    </a:lnR>
                    <a:lnT>
                      <a:noFill/>
                    </a:lnT>
                    <a:lnB>
                      <a:noFill/>
                    </a:lnB>
                  </a:tcPr>
                </a:tc>
                <a:extLst>
                  <a:ext uri="{0D108BD9-81ED-4DB2-BD59-A6C34878D82A}">
                    <a16:rowId xmlns:a16="http://schemas.microsoft.com/office/drawing/2014/main" val="1974534375"/>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cycle progression</a:t>
                      </a:r>
                    </a:p>
                  </a:txBody>
                  <a:tcPr marL="8257" marR="8257" marT="8257" marB="0" anchor="b">
                    <a:lnL>
                      <a:noFill/>
                    </a:lnL>
                    <a:lnR>
                      <a:noFill/>
                    </a:lnR>
                    <a:lnT>
                      <a:noFill/>
                    </a:lnT>
                    <a:lnB>
                      <a:noFill/>
                    </a:lnB>
                  </a:tcPr>
                </a:tc>
                <a:extLst>
                  <a:ext uri="{0D108BD9-81ED-4DB2-BD59-A6C34878D82A}">
                    <a16:rowId xmlns:a16="http://schemas.microsoft.com/office/drawing/2014/main" val="940977717"/>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DNA replication</a:t>
                      </a:r>
                    </a:p>
                  </a:txBody>
                  <a:tcPr marL="8257" marR="8257" marT="8257" marB="0" anchor="b">
                    <a:lnL>
                      <a:noFill/>
                    </a:lnL>
                    <a:lnR>
                      <a:noFill/>
                    </a:lnR>
                    <a:lnT>
                      <a:noFill/>
                    </a:lnT>
                    <a:lnB>
                      <a:noFill/>
                    </a:lnB>
                  </a:tcPr>
                </a:tc>
                <a:extLst>
                  <a:ext uri="{0D108BD9-81ED-4DB2-BD59-A6C34878D82A}">
                    <a16:rowId xmlns:a16="http://schemas.microsoft.com/office/drawing/2014/main" val="2062637504"/>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Liver tumor</a:t>
                      </a:r>
                    </a:p>
                  </a:txBody>
                  <a:tcPr marL="8257" marR="8257" marT="8257" marB="0" anchor="b">
                    <a:lnL>
                      <a:noFill/>
                    </a:lnL>
                    <a:lnR>
                      <a:noFill/>
                    </a:lnR>
                    <a:lnT>
                      <a:noFill/>
                    </a:lnT>
                    <a:lnB>
                      <a:noFill/>
                    </a:lnB>
                  </a:tcPr>
                </a:tc>
                <a:extLst>
                  <a:ext uri="{0D108BD9-81ED-4DB2-BD59-A6C34878D82A}">
                    <a16:rowId xmlns:a16="http://schemas.microsoft.com/office/drawing/2014/main" val="178066839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Digestive system cancer</a:t>
                      </a:r>
                    </a:p>
                  </a:txBody>
                  <a:tcPr marL="8257" marR="8257" marT="8257" marB="0" anchor="b">
                    <a:lnL>
                      <a:noFill/>
                    </a:lnL>
                    <a:lnR>
                      <a:noFill/>
                    </a:lnR>
                    <a:lnT>
                      <a:noFill/>
                    </a:lnT>
                    <a:lnB>
                      <a:noFill/>
                    </a:lnB>
                  </a:tcPr>
                </a:tc>
                <a:extLst>
                  <a:ext uri="{0D108BD9-81ED-4DB2-BD59-A6C34878D82A}">
                    <a16:rowId xmlns:a16="http://schemas.microsoft.com/office/drawing/2014/main" val="113446119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Hepato-pancreato-biliary cancer</a:t>
                      </a:r>
                    </a:p>
                  </a:txBody>
                  <a:tcPr marL="8257" marR="8257" marT="8257" marB="0" anchor="b">
                    <a:lnL>
                      <a:noFill/>
                    </a:lnL>
                    <a:lnR>
                      <a:noFill/>
                    </a:lnR>
                    <a:lnT>
                      <a:noFill/>
                    </a:lnT>
                    <a:lnB>
                      <a:noFill/>
                    </a:lnB>
                  </a:tcPr>
                </a:tc>
                <a:extLst>
                  <a:ext uri="{0D108BD9-81ED-4DB2-BD59-A6C34878D82A}">
                    <a16:rowId xmlns:a16="http://schemas.microsoft.com/office/drawing/2014/main" val="162606253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Liver cancer</a:t>
                      </a:r>
                    </a:p>
                  </a:txBody>
                  <a:tcPr marL="8257" marR="8257" marT="8257" marB="0" anchor="b">
                    <a:lnL>
                      <a:noFill/>
                    </a:lnL>
                    <a:lnR>
                      <a:noFill/>
                    </a:lnR>
                    <a:lnT>
                      <a:noFill/>
                    </a:lnT>
                    <a:lnB>
                      <a:noFill/>
                    </a:lnB>
                  </a:tcPr>
                </a:tc>
                <a:extLst>
                  <a:ext uri="{0D108BD9-81ED-4DB2-BD59-A6C34878D82A}">
                    <a16:rowId xmlns:a16="http://schemas.microsoft.com/office/drawing/2014/main" val="297021282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Hepatobiliary system cancer</a:t>
                      </a:r>
                    </a:p>
                  </a:txBody>
                  <a:tcPr marL="8257" marR="8257" marT="8257" marB="0" anchor="b">
                    <a:lnL>
                      <a:noFill/>
                    </a:lnL>
                    <a:lnR>
                      <a:noFill/>
                    </a:lnR>
                    <a:lnT>
                      <a:noFill/>
                    </a:lnT>
                    <a:lnB>
                      <a:noFill/>
                    </a:lnB>
                  </a:tcPr>
                </a:tc>
                <a:extLst>
                  <a:ext uri="{0D108BD9-81ED-4DB2-BD59-A6C34878D82A}">
                    <a16:rowId xmlns:a16="http://schemas.microsoft.com/office/drawing/2014/main" val="2826534805"/>
                  </a:ext>
                </a:extLst>
              </a:tr>
              <a:tr h="140366">
                <a:tc>
                  <a:txBody>
                    <a:bodyPr/>
                    <a:lstStyle/>
                    <a:p>
                      <a:pPr algn="r" fontAlgn="b"/>
                      <a:r>
                        <a:rPr lang="en-US" sz="900" b="0" i="0" u="none" strike="noStrike" dirty="0">
                          <a:effectLst/>
                          <a:latin typeface="Times New Roman" panose="02020603050405020304" pitchFamily="18" charset="0"/>
                          <a:cs typeface="Times New Roman" panose="02020603050405020304" pitchFamily="18" charset="0"/>
                        </a:rPr>
                        <a:t>Hepatocellular carcinoma</a:t>
                      </a:r>
                    </a:p>
                  </a:txBody>
                  <a:tcPr marL="8257" marR="8257" marT="8257" marB="0" anchor="b">
                    <a:lnL>
                      <a:noFill/>
                    </a:lnL>
                    <a:lnR>
                      <a:noFill/>
                    </a:lnR>
                    <a:lnT>
                      <a:noFill/>
                    </a:lnT>
                    <a:lnB>
                      <a:noFill/>
                    </a:lnB>
                  </a:tcPr>
                </a:tc>
                <a:extLst>
                  <a:ext uri="{0D108BD9-81ED-4DB2-BD59-A6C34878D82A}">
                    <a16:rowId xmlns:a16="http://schemas.microsoft.com/office/drawing/2014/main" val="2241336434"/>
                  </a:ext>
                </a:extLst>
              </a:tr>
            </a:tbl>
          </a:graphicData>
        </a:graphic>
      </p:graphicFrame>
      <p:grpSp>
        <p:nvGrpSpPr>
          <p:cNvPr id="4" name="Group 3">
            <a:extLst>
              <a:ext uri="{FF2B5EF4-FFF2-40B4-BE49-F238E27FC236}">
                <a16:creationId xmlns:a16="http://schemas.microsoft.com/office/drawing/2014/main" id="{5A9FCE5A-1986-408D-8FE1-8AADDE86738F}"/>
              </a:ext>
            </a:extLst>
          </p:cNvPr>
          <p:cNvGrpSpPr/>
          <p:nvPr/>
        </p:nvGrpSpPr>
        <p:grpSpPr>
          <a:xfrm>
            <a:off x="2606376" y="947955"/>
            <a:ext cx="1747851" cy="849164"/>
            <a:chOff x="2782543" y="1006678"/>
            <a:chExt cx="1747851" cy="849164"/>
          </a:xfrm>
        </p:grpSpPr>
        <p:sp>
          <p:nvSpPr>
            <p:cNvPr id="5" name="TextBox 4">
              <a:extLst>
                <a:ext uri="{FF2B5EF4-FFF2-40B4-BE49-F238E27FC236}">
                  <a16:creationId xmlns:a16="http://schemas.microsoft.com/office/drawing/2014/main" id="{2C23F86D-6834-46A2-93DA-1BAFBB07C06A}"/>
                </a:ext>
              </a:extLst>
            </p:cNvPr>
            <p:cNvSpPr txBox="1"/>
            <p:nvPr/>
          </p:nvSpPr>
          <p:spPr>
            <a:xfrm rot="16200000">
              <a:off x="3231887" y="557334"/>
              <a:ext cx="849164" cy="1747851"/>
            </a:xfrm>
            <a:prstGeom prst="rect">
              <a:avLst/>
            </a:prstGeom>
            <a:noFill/>
          </p:spPr>
          <p:txBody>
            <a:bodyPr wrap="square" rtlCol="0">
              <a:spAutoFit/>
            </a:bodyPr>
            <a:lstStyle/>
            <a:p>
              <a:pPr>
                <a:lnSpc>
                  <a:spcPts val="1300"/>
                </a:lnSpc>
              </a:pPr>
              <a:r>
                <a:rPr lang="en-US" sz="1000" dirty="0">
                  <a:latin typeface="Times New Roman" panose="02020603050405020304" pitchFamily="18" charset="0"/>
                  <a:cs typeface="Times New Roman" panose="02020603050405020304" pitchFamily="18" charset="0"/>
                </a:rPr>
                <a:t>1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2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4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8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10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1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2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4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8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10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4CB54810-D8A9-4EFB-B950-C13FB53EABAA}"/>
                </a:ext>
              </a:extLst>
            </p:cNvPr>
            <p:cNvCxnSpPr>
              <a:cxnSpLocks/>
            </p:cNvCxnSpPr>
            <p:nvPr/>
          </p:nvCxnSpPr>
          <p:spPr>
            <a:xfrm>
              <a:off x="2849655" y="1431260"/>
              <a:ext cx="740833"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C9469D0D-C91D-4021-A075-AAFAAF9EBC40}"/>
                </a:ext>
              </a:extLst>
            </p:cNvPr>
            <p:cNvCxnSpPr>
              <a:cxnSpLocks/>
            </p:cNvCxnSpPr>
            <p:nvPr/>
          </p:nvCxnSpPr>
          <p:spPr>
            <a:xfrm>
              <a:off x="3673175" y="1432658"/>
              <a:ext cx="740833" cy="0"/>
            </a:xfrm>
            <a:prstGeom prst="line">
              <a:avLst/>
            </a:prstGeom>
            <a:ln w="12700"/>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FF1BDA8A-109A-4471-979C-9B76E3DBD11A}"/>
                </a:ext>
              </a:extLst>
            </p:cNvPr>
            <p:cNvSpPr txBox="1"/>
            <p:nvPr/>
          </p:nvSpPr>
          <p:spPr>
            <a:xfrm flipH="1">
              <a:off x="2991261" y="1197754"/>
              <a:ext cx="45762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24 h</a:t>
              </a:r>
            </a:p>
          </p:txBody>
        </p:sp>
        <p:sp>
          <p:nvSpPr>
            <p:cNvPr id="9" name="TextBox 8">
              <a:extLst>
                <a:ext uri="{FF2B5EF4-FFF2-40B4-BE49-F238E27FC236}">
                  <a16:creationId xmlns:a16="http://schemas.microsoft.com/office/drawing/2014/main" id="{73DF4546-224F-447C-8603-B2DFAFBB3E7E}"/>
                </a:ext>
              </a:extLst>
            </p:cNvPr>
            <p:cNvSpPr txBox="1"/>
            <p:nvPr/>
          </p:nvSpPr>
          <p:spPr>
            <a:xfrm flipH="1">
              <a:off x="3802353" y="1196736"/>
              <a:ext cx="45762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72 h</a:t>
              </a:r>
            </a:p>
          </p:txBody>
        </p:sp>
      </p:grpSp>
      <p:pic>
        <p:nvPicPr>
          <p:cNvPr id="12" name="Picture 11" descr="Diagram&#10;&#10;Description automatically generated with medium confidence">
            <a:extLst>
              <a:ext uri="{FF2B5EF4-FFF2-40B4-BE49-F238E27FC236}">
                <a16:creationId xmlns:a16="http://schemas.microsoft.com/office/drawing/2014/main" id="{4192F33E-428B-4C89-BE56-26685A452118}"/>
              </a:ext>
            </a:extLst>
          </p:cNvPr>
          <p:cNvPicPr>
            <a:picLocks noChangeAspect="1"/>
          </p:cNvPicPr>
          <p:nvPr/>
        </p:nvPicPr>
        <p:blipFill rotWithShape="1">
          <a:blip r:embed="rId3">
            <a:extLst>
              <a:ext uri="{28A0092B-C50C-407E-A947-70E740481C1C}">
                <a14:useLocalDpi xmlns:a14="http://schemas.microsoft.com/office/drawing/2010/main" val="0"/>
              </a:ext>
            </a:extLst>
          </a:blip>
          <a:srcRect l="74240" t="25786" b="4571"/>
          <a:stretch/>
        </p:blipFill>
        <p:spPr>
          <a:xfrm>
            <a:off x="6694413" y="1719741"/>
            <a:ext cx="1696320" cy="4507926"/>
          </a:xfrm>
          <a:prstGeom prst="rect">
            <a:avLst/>
          </a:prstGeom>
          <a:ln>
            <a:solidFill>
              <a:schemeClr val="tx1"/>
            </a:solidFill>
          </a:ln>
        </p:spPr>
      </p:pic>
      <p:graphicFrame>
        <p:nvGraphicFramePr>
          <p:cNvPr id="10" name="Table 9">
            <a:extLst>
              <a:ext uri="{FF2B5EF4-FFF2-40B4-BE49-F238E27FC236}">
                <a16:creationId xmlns:a16="http://schemas.microsoft.com/office/drawing/2014/main" id="{43A98D74-3F0D-40BC-86B6-ACAE78326CE3}"/>
              </a:ext>
            </a:extLst>
          </p:cNvPr>
          <p:cNvGraphicFramePr>
            <a:graphicFrameLocks noGrp="1"/>
          </p:cNvGraphicFramePr>
          <p:nvPr>
            <p:extLst>
              <p:ext uri="{D42A27DB-BD31-4B8C-83A1-F6EECF244321}">
                <p14:modId xmlns:p14="http://schemas.microsoft.com/office/powerpoint/2010/main" val="2168693987"/>
              </p:ext>
            </p:extLst>
          </p:nvPr>
        </p:nvGraphicFramePr>
        <p:xfrm>
          <a:off x="4434692" y="1719741"/>
          <a:ext cx="2223904" cy="4507927"/>
        </p:xfrm>
        <a:graphic>
          <a:graphicData uri="http://schemas.openxmlformats.org/drawingml/2006/table">
            <a:tbl>
              <a:tblPr/>
              <a:tblGrid>
                <a:gridCol w="2223904">
                  <a:extLst>
                    <a:ext uri="{9D8B030D-6E8A-4147-A177-3AD203B41FA5}">
                      <a16:colId xmlns:a16="http://schemas.microsoft.com/office/drawing/2014/main" val="1624825223"/>
                    </a:ext>
                  </a:extLst>
                </a:gridCol>
              </a:tblGrid>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Organismal death</a:t>
                      </a:r>
                    </a:p>
                  </a:txBody>
                  <a:tcPr marL="8257" marR="8257" marT="8257" marB="0" anchor="b">
                    <a:lnL>
                      <a:noFill/>
                    </a:lnL>
                    <a:lnR>
                      <a:noFill/>
                    </a:lnR>
                    <a:lnT>
                      <a:noFill/>
                    </a:lnT>
                    <a:lnB>
                      <a:noFill/>
                    </a:lnB>
                  </a:tcPr>
                </a:tc>
                <a:extLst>
                  <a:ext uri="{0D108BD9-81ED-4DB2-BD59-A6C34878D82A}">
                    <a16:rowId xmlns:a16="http://schemas.microsoft.com/office/drawing/2014/main" val="18371874"/>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Apoptosis of cervical cancer cell lines</a:t>
                      </a:r>
                    </a:p>
                  </a:txBody>
                  <a:tcPr marL="8257" marR="8257" marT="8257" marB="0" anchor="b">
                    <a:lnL>
                      <a:noFill/>
                    </a:lnL>
                    <a:lnR>
                      <a:noFill/>
                    </a:lnR>
                    <a:lnT>
                      <a:noFill/>
                    </a:lnT>
                    <a:lnB>
                      <a:noFill/>
                    </a:lnB>
                  </a:tcPr>
                </a:tc>
                <a:extLst>
                  <a:ext uri="{0D108BD9-81ED-4DB2-BD59-A6C34878D82A}">
                    <a16:rowId xmlns:a16="http://schemas.microsoft.com/office/drawing/2014/main" val="386038007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Formation of gamma H2AX nuclear focus</a:t>
                      </a:r>
                    </a:p>
                  </a:txBody>
                  <a:tcPr marL="8257" marR="8257" marT="8257" marB="0" anchor="b">
                    <a:lnL>
                      <a:noFill/>
                    </a:lnL>
                    <a:lnR>
                      <a:noFill/>
                    </a:lnR>
                    <a:lnT>
                      <a:noFill/>
                    </a:lnT>
                    <a:lnB>
                      <a:noFill/>
                    </a:lnB>
                  </a:tcPr>
                </a:tc>
                <a:extLst>
                  <a:ext uri="{0D108BD9-81ED-4DB2-BD59-A6C34878D82A}">
                    <a16:rowId xmlns:a16="http://schemas.microsoft.com/office/drawing/2014/main" val="74823307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death of cervical cancer cell lines</a:t>
                      </a:r>
                    </a:p>
                  </a:txBody>
                  <a:tcPr marL="8257" marR="8257" marT="8257" marB="0" anchor="b">
                    <a:lnL>
                      <a:noFill/>
                    </a:lnL>
                    <a:lnR>
                      <a:noFill/>
                    </a:lnR>
                    <a:lnT>
                      <a:noFill/>
                    </a:lnT>
                    <a:lnB>
                      <a:noFill/>
                    </a:lnB>
                  </a:tcPr>
                </a:tc>
                <a:extLst>
                  <a:ext uri="{0D108BD9-81ED-4DB2-BD59-A6C34878D82A}">
                    <a16:rowId xmlns:a16="http://schemas.microsoft.com/office/drawing/2014/main" val="1533316536"/>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Cell death of tumor cell lines</a:t>
                      </a:r>
                    </a:p>
                  </a:txBody>
                  <a:tcPr marL="8257" marR="8257" marT="8257" marB="0" anchor="b">
                    <a:lnL>
                      <a:noFill/>
                    </a:lnL>
                    <a:lnR>
                      <a:noFill/>
                    </a:lnR>
                    <a:lnT>
                      <a:noFill/>
                    </a:lnT>
                    <a:lnB>
                      <a:noFill/>
                    </a:lnB>
                  </a:tcPr>
                </a:tc>
                <a:extLst>
                  <a:ext uri="{0D108BD9-81ED-4DB2-BD59-A6C34878D82A}">
                    <a16:rowId xmlns:a16="http://schemas.microsoft.com/office/drawing/2014/main" val="463557274"/>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Apoptosis</a:t>
                      </a:r>
                    </a:p>
                  </a:txBody>
                  <a:tcPr marL="8257" marR="8257" marT="8257" marB="0" anchor="b">
                    <a:lnL>
                      <a:noFill/>
                    </a:lnL>
                    <a:lnR>
                      <a:noFill/>
                    </a:lnR>
                    <a:lnT>
                      <a:noFill/>
                    </a:lnT>
                    <a:lnB>
                      <a:noFill/>
                    </a:lnB>
                  </a:tcPr>
                </a:tc>
                <a:extLst>
                  <a:ext uri="{0D108BD9-81ED-4DB2-BD59-A6C34878D82A}">
                    <a16:rowId xmlns:a16="http://schemas.microsoft.com/office/drawing/2014/main" val="2762742618"/>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Necrosis</a:t>
                      </a:r>
                    </a:p>
                  </a:txBody>
                  <a:tcPr marL="8257" marR="8257" marT="8257" marB="0" anchor="b">
                    <a:lnL>
                      <a:noFill/>
                    </a:lnL>
                    <a:lnR>
                      <a:noFill/>
                    </a:lnR>
                    <a:lnT>
                      <a:noFill/>
                    </a:lnT>
                    <a:lnB>
                      <a:noFill/>
                    </a:lnB>
                  </a:tcPr>
                </a:tc>
                <a:extLst>
                  <a:ext uri="{0D108BD9-81ED-4DB2-BD59-A6C34878D82A}">
                    <a16:rowId xmlns:a16="http://schemas.microsoft.com/office/drawing/2014/main" val="106719236"/>
                  </a:ext>
                </a:extLst>
              </a:tr>
              <a:tr h="140366">
                <a:tc>
                  <a:txBody>
                    <a:bodyPr/>
                    <a:lstStyle/>
                    <a:p>
                      <a:pPr algn="r" fontAlgn="b"/>
                      <a:r>
                        <a:rPr lang="en-US" sz="900" b="0" i="0" u="none" strike="noStrike" dirty="0">
                          <a:effectLst/>
                          <a:latin typeface="Times New Roman" panose="02020603050405020304" pitchFamily="18" charset="0"/>
                          <a:cs typeface="Times New Roman" panose="02020603050405020304" pitchFamily="18" charset="0"/>
                        </a:rPr>
                        <a:t>Senescence of cells</a:t>
                      </a:r>
                    </a:p>
                  </a:txBody>
                  <a:tcPr marL="8257" marR="8257" marT="8257" marB="0" anchor="b">
                    <a:lnL>
                      <a:noFill/>
                    </a:lnL>
                    <a:lnR>
                      <a:noFill/>
                    </a:lnR>
                    <a:lnT>
                      <a:noFill/>
                    </a:lnT>
                    <a:lnB>
                      <a:noFill/>
                    </a:lnB>
                  </a:tcPr>
                </a:tc>
                <a:extLst>
                  <a:ext uri="{0D108BD9-81ED-4DB2-BD59-A6C34878D82A}">
                    <a16:rowId xmlns:a16="http://schemas.microsoft.com/office/drawing/2014/main" val="3187561683"/>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Apoptosis of tumor cell lines</a:t>
                      </a:r>
                    </a:p>
                  </a:txBody>
                  <a:tcPr marL="8257" marR="8257" marT="8257" marB="0" anchor="b">
                    <a:lnL>
                      <a:noFill/>
                    </a:lnL>
                    <a:lnR>
                      <a:noFill/>
                    </a:lnR>
                    <a:lnT>
                      <a:noFill/>
                    </a:lnT>
                    <a:lnB>
                      <a:noFill/>
                    </a:lnB>
                  </a:tcPr>
                </a:tc>
                <a:extLst>
                  <a:ext uri="{0D108BD9-81ED-4DB2-BD59-A6C34878D82A}">
                    <a16:rowId xmlns:a16="http://schemas.microsoft.com/office/drawing/2014/main" val="1466253490"/>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Mammary tumor</a:t>
                      </a:r>
                    </a:p>
                  </a:txBody>
                  <a:tcPr marL="8257" marR="8257" marT="8257" marB="0" anchor="b">
                    <a:lnL>
                      <a:noFill/>
                    </a:lnL>
                    <a:lnR>
                      <a:noFill/>
                    </a:lnR>
                    <a:lnT>
                      <a:noFill/>
                    </a:lnT>
                    <a:lnB>
                      <a:noFill/>
                    </a:lnB>
                  </a:tcPr>
                </a:tc>
                <a:extLst>
                  <a:ext uri="{0D108BD9-81ED-4DB2-BD59-A6C34878D82A}">
                    <a16:rowId xmlns:a16="http://schemas.microsoft.com/office/drawing/2014/main" val="101611671"/>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Nervous system neoplasm</a:t>
                      </a:r>
                    </a:p>
                  </a:txBody>
                  <a:tcPr marL="8257" marR="8257" marT="8257" marB="0" anchor="b">
                    <a:lnL>
                      <a:noFill/>
                    </a:lnL>
                    <a:lnR>
                      <a:noFill/>
                    </a:lnR>
                    <a:lnT>
                      <a:noFill/>
                    </a:lnT>
                    <a:lnB>
                      <a:noFill/>
                    </a:lnB>
                  </a:tcPr>
                </a:tc>
                <a:extLst>
                  <a:ext uri="{0D108BD9-81ED-4DB2-BD59-A6C34878D82A}">
                    <a16:rowId xmlns:a16="http://schemas.microsoft.com/office/drawing/2014/main" val="743170564"/>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Genital tract cancer</a:t>
                      </a:r>
                    </a:p>
                  </a:txBody>
                  <a:tcPr marL="8257" marR="8257" marT="8257" marB="0" anchor="b">
                    <a:lnL>
                      <a:noFill/>
                    </a:lnL>
                    <a:lnR>
                      <a:noFill/>
                    </a:lnR>
                    <a:lnT>
                      <a:noFill/>
                    </a:lnT>
                    <a:lnB>
                      <a:noFill/>
                    </a:lnB>
                  </a:tcPr>
                </a:tc>
                <a:extLst>
                  <a:ext uri="{0D108BD9-81ED-4DB2-BD59-A6C34878D82A}">
                    <a16:rowId xmlns:a16="http://schemas.microsoft.com/office/drawing/2014/main" val="29682933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Organization of cytoskeleton</a:t>
                      </a:r>
                    </a:p>
                  </a:txBody>
                  <a:tcPr marL="8257" marR="8257" marT="8257" marB="0" anchor="b">
                    <a:lnL>
                      <a:noFill/>
                    </a:lnL>
                    <a:lnR>
                      <a:noFill/>
                    </a:lnR>
                    <a:lnT>
                      <a:noFill/>
                    </a:lnT>
                    <a:lnB>
                      <a:noFill/>
                    </a:lnB>
                  </a:tcPr>
                </a:tc>
                <a:extLst>
                  <a:ext uri="{0D108BD9-81ED-4DB2-BD59-A6C34878D82A}">
                    <a16:rowId xmlns:a16="http://schemas.microsoft.com/office/drawing/2014/main" val="2756729694"/>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or colorectal cancer</a:t>
                      </a:r>
                    </a:p>
                  </a:txBody>
                  <a:tcPr marL="8257" marR="8257" marT="8257" marB="0" anchor="b">
                    <a:lnL>
                      <a:noFill/>
                    </a:lnL>
                    <a:lnR>
                      <a:noFill/>
                    </a:lnR>
                    <a:lnT>
                      <a:noFill/>
                    </a:lnT>
                    <a:lnB>
                      <a:noFill/>
                    </a:lnB>
                  </a:tcPr>
                </a:tc>
                <a:extLst>
                  <a:ext uri="{0D108BD9-81ED-4DB2-BD59-A6C34878D82A}">
                    <a16:rowId xmlns:a16="http://schemas.microsoft.com/office/drawing/2014/main" val="16002839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Anogenital cancer</a:t>
                      </a:r>
                    </a:p>
                  </a:txBody>
                  <a:tcPr marL="8257" marR="8257" marT="8257" marB="0" anchor="b">
                    <a:lnL>
                      <a:noFill/>
                    </a:lnL>
                    <a:lnR>
                      <a:noFill/>
                    </a:lnR>
                    <a:lnT>
                      <a:noFill/>
                    </a:lnT>
                    <a:lnB>
                      <a:noFill/>
                    </a:lnB>
                  </a:tcPr>
                </a:tc>
                <a:extLst>
                  <a:ext uri="{0D108BD9-81ED-4DB2-BD59-A6C34878D82A}">
                    <a16:rowId xmlns:a16="http://schemas.microsoft.com/office/drawing/2014/main" val="3752794764"/>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Connective or soft tissue tumor</a:t>
                      </a:r>
                    </a:p>
                  </a:txBody>
                  <a:tcPr marL="8257" marR="8257" marT="8257" marB="0" anchor="b">
                    <a:lnL>
                      <a:noFill/>
                    </a:lnL>
                    <a:lnR>
                      <a:noFill/>
                    </a:lnR>
                    <a:lnT>
                      <a:noFill/>
                    </a:lnT>
                    <a:lnB>
                      <a:noFill/>
                    </a:lnB>
                  </a:tcPr>
                </a:tc>
                <a:extLst>
                  <a:ext uri="{0D108BD9-81ED-4DB2-BD59-A6C34878D82A}">
                    <a16:rowId xmlns:a16="http://schemas.microsoft.com/office/drawing/2014/main" val="4071645753"/>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Quantity of cells</a:t>
                      </a:r>
                    </a:p>
                  </a:txBody>
                  <a:tcPr marL="8257" marR="8257" marT="8257" marB="0" anchor="b">
                    <a:lnL>
                      <a:noFill/>
                    </a:lnL>
                    <a:lnR>
                      <a:noFill/>
                    </a:lnR>
                    <a:lnT>
                      <a:noFill/>
                    </a:lnT>
                    <a:lnB>
                      <a:noFill/>
                    </a:lnB>
                  </a:tcPr>
                </a:tc>
                <a:extLst>
                  <a:ext uri="{0D108BD9-81ED-4DB2-BD59-A6C34878D82A}">
                    <a16:rowId xmlns:a16="http://schemas.microsoft.com/office/drawing/2014/main" val="1697860181"/>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or gynecological cancer</a:t>
                      </a:r>
                    </a:p>
                  </a:txBody>
                  <a:tcPr marL="8257" marR="8257" marT="8257" marB="0" anchor="b">
                    <a:lnL>
                      <a:noFill/>
                    </a:lnL>
                    <a:lnR>
                      <a:noFill/>
                    </a:lnR>
                    <a:lnT>
                      <a:noFill/>
                    </a:lnT>
                    <a:lnB>
                      <a:noFill/>
                    </a:lnB>
                  </a:tcPr>
                </a:tc>
                <a:extLst>
                  <a:ext uri="{0D108BD9-81ED-4DB2-BD59-A6C34878D82A}">
                    <a16:rowId xmlns:a16="http://schemas.microsoft.com/office/drawing/2014/main" val="767927986"/>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or pancreatic cancer</a:t>
                      </a:r>
                    </a:p>
                  </a:txBody>
                  <a:tcPr marL="8257" marR="8257" marT="8257" marB="0" anchor="b">
                    <a:lnL>
                      <a:noFill/>
                    </a:lnL>
                    <a:lnR>
                      <a:noFill/>
                    </a:lnR>
                    <a:lnT>
                      <a:noFill/>
                    </a:lnT>
                    <a:lnB>
                      <a:noFill/>
                    </a:lnB>
                  </a:tcPr>
                </a:tc>
                <a:extLst>
                  <a:ext uri="{0D108BD9-81ED-4DB2-BD59-A6C34878D82A}">
                    <a16:rowId xmlns:a16="http://schemas.microsoft.com/office/drawing/2014/main" val="2484248617"/>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Non-small cell lung carcinoma</a:t>
                      </a:r>
                    </a:p>
                  </a:txBody>
                  <a:tcPr marL="8257" marR="8257" marT="8257" marB="0" anchor="b">
                    <a:lnL>
                      <a:noFill/>
                    </a:lnL>
                    <a:lnR>
                      <a:noFill/>
                    </a:lnR>
                    <a:lnT>
                      <a:noFill/>
                    </a:lnT>
                    <a:lnB>
                      <a:noFill/>
                    </a:lnB>
                  </a:tcPr>
                </a:tc>
                <a:extLst>
                  <a:ext uri="{0D108BD9-81ED-4DB2-BD59-A6C34878D82A}">
                    <a16:rowId xmlns:a16="http://schemas.microsoft.com/office/drawing/2014/main" val="402601354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Multiple cancers</a:t>
                      </a:r>
                    </a:p>
                  </a:txBody>
                  <a:tcPr marL="8257" marR="8257" marT="8257" marB="0" anchor="b">
                    <a:lnL>
                      <a:noFill/>
                    </a:lnL>
                    <a:lnR>
                      <a:noFill/>
                    </a:lnR>
                    <a:lnT>
                      <a:noFill/>
                    </a:lnT>
                    <a:lnB>
                      <a:noFill/>
                    </a:lnB>
                  </a:tcPr>
                </a:tc>
                <a:extLst>
                  <a:ext uri="{0D108BD9-81ED-4DB2-BD59-A6C34878D82A}">
                    <a16:rowId xmlns:a16="http://schemas.microsoft.com/office/drawing/2014/main" val="2301569997"/>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or ovarian cancer</a:t>
                      </a:r>
                    </a:p>
                  </a:txBody>
                  <a:tcPr marL="8257" marR="8257" marT="8257" marB="0" anchor="b">
                    <a:lnL>
                      <a:noFill/>
                    </a:lnL>
                    <a:lnR>
                      <a:noFill/>
                    </a:lnR>
                    <a:lnT>
                      <a:noFill/>
                    </a:lnT>
                    <a:lnB>
                      <a:noFill/>
                    </a:lnB>
                  </a:tcPr>
                </a:tc>
                <a:extLst>
                  <a:ext uri="{0D108BD9-81ED-4DB2-BD59-A6C34878D82A}">
                    <a16:rowId xmlns:a16="http://schemas.microsoft.com/office/drawing/2014/main" val="217665340"/>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cancer</a:t>
                      </a:r>
                    </a:p>
                  </a:txBody>
                  <a:tcPr marL="8257" marR="8257" marT="8257" marB="0" anchor="b">
                    <a:lnL>
                      <a:noFill/>
                    </a:lnL>
                    <a:lnR>
                      <a:noFill/>
                    </a:lnR>
                    <a:lnT>
                      <a:noFill/>
                    </a:lnT>
                    <a:lnB>
                      <a:noFill/>
                    </a:lnB>
                  </a:tcPr>
                </a:tc>
                <a:extLst>
                  <a:ext uri="{0D108BD9-81ED-4DB2-BD59-A6C34878D82A}">
                    <a16:rowId xmlns:a16="http://schemas.microsoft.com/office/drawing/2014/main" val="34647970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carcinoma</a:t>
                      </a:r>
                    </a:p>
                  </a:txBody>
                  <a:tcPr marL="8257" marR="8257" marT="8257" marB="0" anchor="b">
                    <a:lnL>
                      <a:noFill/>
                    </a:lnL>
                    <a:lnR>
                      <a:noFill/>
                    </a:lnR>
                    <a:lnT>
                      <a:noFill/>
                    </a:lnT>
                    <a:lnB>
                      <a:noFill/>
                    </a:lnB>
                  </a:tcPr>
                </a:tc>
                <a:extLst>
                  <a:ext uri="{0D108BD9-81ED-4DB2-BD59-A6C34878D82A}">
                    <a16:rowId xmlns:a16="http://schemas.microsoft.com/office/drawing/2014/main" val="1428407139"/>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Breast or ovarian carcinoma</a:t>
                      </a:r>
                    </a:p>
                  </a:txBody>
                  <a:tcPr marL="8257" marR="8257" marT="8257" marB="0" anchor="b">
                    <a:lnL>
                      <a:noFill/>
                    </a:lnL>
                    <a:lnR>
                      <a:noFill/>
                    </a:lnR>
                    <a:lnT>
                      <a:noFill/>
                    </a:lnT>
                    <a:lnB>
                      <a:noFill/>
                    </a:lnB>
                  </a:tcPr>
                </a:tc>
                <a:extLst>
                  <a:ext uri="{0D108BD9-81ED-4DB2-BD59-A6C34878D82A}">
                    <a16:rowId xmlns:a16="http://schemas.microsoft.com/office/drawing/2014/main" val="2993530381"/>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Dysgenesis</a:t>
                      </a:r>
                    </a:p>
                  </a:txBody>
                  <a:tcPr marL="8257" marR="8257" marT="8257" marB="0" anchor="b">
                    <a:lnL>
                      <a:noFill/>
                    </a:lnL>
                    <a:lnR>
                      <a:noFill/>
                    </a:lnR>
                    <a:lnT>
                      <a:noFill/>
                    </a:lnT>
                    <a:lnB>
                      <a:noFill/>
                    </a:lnB>
                  </a:tcPr>
                </a:tc>
                <a:extLst>
                  <a:ext uri="{0D108BD9-81ED-4DB2-BD59-A6C34878D82A}">
                    <a16:rowId xmlns:a16="http://schemas.microsoft.com/office/drawing/2014/main" val="3716366130"/>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Senescence of fibroblast cell lines</a:t>
                      </a:r>
                    </a:p>
                  </a:txBody>
                  <a:tcPr marL="8257" marR="8257" marT="8257" marB="0" anchor="b">
                    <a:lnL>
                      <a:noFill/>
                    </a:lnL>
                    <a:lnR>
                      <a:noFill/>
                    </a:lnR>
                    <a:lnT>
                      <a:noFill/>
                    </a:lnT>
                    <a:lnB>
                      <a:noFill/>
                    </a:lnB>
                  </a:tcPr>
                </a:tc>
                <a:extLst>
                  <a:ext uri="{0D108BD9-81ED-4DB2-BD59-A6C34878D82A}">
                    <a16:rowId xmlns:a16="http://schemas.microsoft.com/office/drawing/2014/main" val="2737597850"/>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Sensitivity of cells</a:t>
                      </a:r>
                    </a:p>
                  </a:txBody>
                  <a:tcPr marL="8257" marR="8257" marT="8257" marB="0" anchor="b">
                    <a:lnL>
                      <a:noFill/>
                    </a:lnL>
                    <a:lnR>
                      <a:noFill/>
                    </a:lnR>
                    <a:lnT>
                      <a:noFill/>
                    </a:lnT>
                    <a:lnB>
                      <a:noFill/>
                    </a:lnB>
                  </a:tcPr>
                </a:tc>
                <a:extLst>
                  <a:ext uri="{0D108BD9-81ED-4DB2-BD59-A6C34878D82A}">
                    <a16:rowId xmlns:a16="http://schemas.microsoft.com/office/drawing/2014/main" val="950592267"/>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Incidence of lymphoma</a:t>
                      </a:r>
                    </a:p>
                  </a:txBody>
                  <a:tcPr marL="8257" marR="8257" marT="8257" marB="0" anchor="b">
                    <a:lnL>
                      <a:noFill/>
                    </a:lnL>
                    <a:lnR>
                      <a:noFill/>
                    </a:lnR>
                    <a:lnT>
                      <a:noFill/>
                    </a:lnT>
                    <a:lnB>
                      <a:noFill/>
                    </a:lnB>
                  </a:tcPr>
                </a:tc>
                <a:extLst>
                  <a:ext uri="{0D108BD9-81ED-4DB2-BD59-A6C34878D82A}">
                    <a16:rowId xmlns:a16="http://schemas.microsoft.com/office/drawing/2014/main" val="2734147452"/>
                  </a:ext>
                </a:extLst>
              </a:tr>
              <a:tr h="140366">
                <a:tc>
                  <a:txBody>
                    <a:bodyPr/>
                    <a:lstStyle/>
                    <a:p>
                      <a:pPr algn="r" fontAlgn="b"/>
                      <a:r>
                        <a:rPr lang="en-US" sz="900" b="0" i="0" u="none" strike="noStrike">
                          <a:effectLst/>
                          <a:latin typeface="Times New Roman" panose="02020603050405020304" pitchFamily="18" charset="0"/>
                          <a:cs typeface="Times New Roman" panose="02020603050405020304" pitchFamily="18" charset="0"/>
                        </a:rPr>
                        <a:t>Hypoplasia of lymphoid organ</a:t>
                      </a:r>
                    </a:p>
                  </a:txBody>
                  <a:tcPr marL="8257" marR="8257" marT="8257" marB="0" anchor="b">
                    <a:lnL>
                      <a:noFill/>
                    </a:lnL>
                    <a:lnR>
                      <a:noFill/>
                    </a:lnR>
                    <a:lnT>
                      <a:noFill/>
                    </a:lnT>
                    <a:lnB>
                      <a:noFill/>
                    </a:lnB>
                  </a:tcPr>
                </a:tc>
                <a:extLst>
                  <a:ext uri="{0D108BD9-81ED-4DB2-BD59-A6C34878D82A}">
                    <a16:rowId xmlns:a16="http://schemas.microsoft.com/office/drawing/2014/main" val="1560084570"/>
                  </a:ext>
                </a:extLst>
              </a:tr>
              <a:tr h="140366">
                <a:tc>
                  <a:txBody>
                    <a:bodyPr/>
                    <a:lstStyle/>
                    <a:p>
                      <a:pPr algn="r" fontAlgn="b"/>
                      <a:r>
                        <a:rPr lang="en-US" sz="900" b="0" i="0" u="none" strike="noStrike" dirty="0">
                          <a:effectLst/>
                          <a:latin typeface="Times New Roman" panose="02020603050405020304" pitchFamily="18" charset="0"/>
                          <a:cs typeface="Times New Roman" panose="02020603050405020304" pitchFamily="18" charset="0"/>
                        </a:rPr>
                        <a:t>Sensitivity of tumor cell lines</a:t>
                      </a:r>
                    </a:p>
                  </a:txBody>
                  <a:tcPr marL="8257" marR="8257" marT="8257" marB="0" anchor="b">
                    <a:lnL>
                      <a:noFill/>
                    </a:lnL>
                    <a:lnR>
                      <a:noFill/>
                    </a:lnR>
                    <a:lnT>
                      <a:noFill/>
                    </a:lnT>
                    <a:lnB>
                      <a:noFill/>
                    </a:lnB>
                  </a:tcPr>
                </a:tc>
                <a:extLst>
                  <a:ext uri="{0D108BD9-81ED-4DB2-BD59-A6C34878D82A}">
                    <a16:rowId xmlns:a16="http://schemas.microsoft.com/office/drawing/2014/main" val="2017233867"/>
                  </a:ext>
                </a:extLst>
              </a:tr>
            </a:tbl>
          </a:graphicData>
        </a:graphic>
      </p:graphicFrame>
      <p:grpSp>
        <p:nvGrpSpPr>
          <p:cNvPr id="13" name="Group 12">
            <a:extLst>
              <a:ext uri="{FF2B5EF4-FFF2-40B4-BE49-F238E27FC236}">
                <a16:creationId xmlns:a16="http://schemas.microsoft.com/office/drawing/2014/main" id="{8631A536-5150-4C6D-A83C-57E6C2356902}"/>
              </a:ext>
            </a:extLst>
          </p:cNvPr>
          <p:cNvGrpSpPr/>
          <p:nvPr/>
        </p:nvGrpSpPr>
        <p:grpSpPr>
          <a:xfrm>
            <a:off x="6642883" y="940964"/>
            <a:ext cx="1747851" cy="849164"/>
            <a:chOff x="2782543" y="1006678"/>
            <a:chExt cx="1747851" cy="849164"/>
          </a:xfrm>
        </p:grpSpPr>
        <p:sp>
          <p:nvSpPr>
            <p:cNvPr id="14" name="TextBox 13">
              <a:extLst>
                <a:ext uri="{FF2B5EF4-FFF2-40B4-BE49-F238E27FC236}">
                  <a16:creationId xmlns:a16="http://schemas.microsoft.com/office/drawing/2014/main" id="{939F2747-907C-48C4-8D95-95F8B50B9FB3}"/>
                </a:ext>
              </a:extLst>
            </p:cNvPr>
            <p:cNvSpPr txBox="1"/>
            <p:nvPr/>
          </p:nvSpPr>
          <p:spPr>
            <a:xfrm rot="16200000">
              <a:off x="3231887" y="557334"/>
              <a:ext cx="849164" cy="1747851"/>
            </a:xfrm>
            <a:prstGeom prst="rect">
              <a:avLst/>
            </a:prstGeom>
            <a:noFill/>
          </p:spPr>
          <p:txBody>
            <a:bodyPr wrap="square" rtlCol="0">
              <a:spAutoFit/>
            </a:bodyPr>
            <a:lstStyle/>
            <a:p>
              <a:pPr>
                <a:lnSpc>
                  <a:spcPts val="1300"/>
                </a:lnSpc>
              </a:pPr>
              <a:r>
                <a:rPr lang="en-US" sz="1000" dirty="0">
                  <a:latin typeface="Times New Roman" panose="02020603050405020304" pitchFamily="18" charset="0"/>
                  <a:cs typeface="Times New Roman" panose="02020603050405020304" pitchFamily="18" charset="0"/>
                </a:rPr>
                <a:t>1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2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4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8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10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1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2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4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8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a:p>
              <a:pPr>
                <a:lnSpc>
                  <a:spcPts val="1300"/>
                </a:lnSpc>
              </a:pPr>
              <a:r>
                <a:rPr lang="en-US" sz="1000" dirty="0">
                  <a:latin typeface="Times New Roman" panose="02020603050405020304" pitchFamily="18" charset="0"/>
                  <a:cs typeface="Times New Roman" panose="02020603050405020304" pitchFamily="18" charset="0"/>
                </a:rPr>
                <a:t>10 </a:t>
              </a:r>
              <a:r>
                <a:rPr lang="en-US" sz="1000" dirty="0" err="1">
                  <a:latin typeface="Times New Roman" panose="02020603050405020304" pitchFamily="18" charset="0"/>
                  <a:cs typeface="Times New Roman" panose="02020603050405020304" pitchFamily="18" charset="0"/>
                </a:rPr>
                <a:t>Gy</a:t>
              </a:r>
              <a:endParaRPr lang="en-US" sz="1000" dirty="0">
                <a:latin typeface="Times New Roman" panose="02020603050405020304" pitchFamily="18" charset="0"/>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B1427C4F-7ECA-4281-AE1E-343A53BFBFB0}"/>
                </a:ext>
              </a:extLst>
            </p:cNvPr>
            <p:cNvCxnSpPr>
              <a:cxnSpLocks/>
            </p:cNvCxnSpPr>
            <p:nvPr/>
          </p:nvCxnSpPr>
          <p:spPr>
            <a:xfrm>
              <a:off x="2849655" y="1431260"/>
              <a:ext cx="740833"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071E938-0ED7-4B7F-89A6-D75355774FDB}"/>
                </a:ext>
              </a:extLst>
            </p:cNvPr>
            <p:cNvCxnSpPr>
              <a:cxnSpLocks/>
            </p:cNvCxnSpPr>
            <p:nvPr/>
          </p:nvCxnSpPr>
          <p:spPr>
            <a:xfrm>
              <a:off x="3673175" y="1432658"/>
              <a:ext cx="740833" cy="0"/>
            </a:xfrm>
            <a:prstGeom prst="line">
              <a:avLst/>
            </a:prstGeom>
            <a:ln w="12700"/>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9DD45B77-A985-46CA-A169-130221FB0F62}"/>
                </a:ext>
              </a:extLst>
            </p:cNvPr>
            <p:cNvSpPr txBox="1"/>
            <p:nvPr/>
          </p:nvSpPr>
          <p:spPr>
            <a:xfrm flipH="1">
              <a:off x="2991261" y="1197754"/>
              <a:ext cx="45762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24 h</a:t>
              </a:r>
            </a:p>
          </p:txBody>
        </p:sp>
        <p:sp>
          <p:nvSpPr>
            <p:cNvPr id="18" name="TextBox 17">
              <a:extLst>
                <a:ext uri="{FF2B5EF4-FFF2-40B4-BE49-F238E27FC236}">
                  <a16:creationId xmlns:a16="http://schemas.microsoft.com/office/drawing/2014/main" id="{13B4B6D7-9668-4BB3-AB24-20B87A79DF62}"/>
                </a:ext>
              </a:extLst>
            </p:cNvPr>
            <p:cNvSpPr txBox="1"/>
            <p:nvPr/>
          </p:nvSpPr>
          <p:spPr>
            <a:xfrm flipH="1">
              <a:off x="3802353" y="1196736"/>
              <a:ext cx="45762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72 h</a:t>
              </a:r>
            </a:p>
          </p:txBody>
        </p:sp>
      </p:grpSp>
      <p:sp>
        <p:nvSpPr>
          <p:cNvPr id="19" name="TextBox 18">
            <a:extLst>
              <a:ext uri="{FF2B5EF4-FFF2-40B4-BE49-F238E27FC236}">
                <a16:creationId xmlns:a16="http://schemas.microsoft.com/office/drawing/2014/main" id="{A092D4BF-92E2-4331-AC5C-2602385927FB}"/>
              </a:ext>
            </a:extLst>
          </p:cNvPr>
          <p:cNvSpPr txBox="1"/>
          <p:nvPr/>
        </p:nvSpPr>
        <p:spPr>
          <a:xfrm>
            <a:off x="3497008" y="689584"/>
            <a:ext cx="2682169" cy="584775"/>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Diseases and Biofunctions</a:t>
            </a:r>
          </a:p>
          <a:p>
            <a:pPr algn="ctr">
              <a:defRPr/>
            </a:pPr>
            <a:r>
              <a:rPr lang="en-US" sz="1600" dirty="0">
                <a:solidFill>
                  <a:prstClr val="black"/>
                </a:solidFill>
                <a:latin typeface="Times New Roman" panose="02020603050405020304" pitchFamily="18" charset="0"/>
                <a:cs typeface="Times New Roman" panose="02020603050405020304" pitchFamily="18" charset="0"/>
              </a:rPr>
              <a:t>p ≤ 0.01; |z| ≥ 2</a:t>
            </a:r>
            <a:endParaRPr lang="en-US" sz="1600" b="1" dirty="0">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id="{F88682EA-85E4-4A1C-98A5-1CCA4F7F6B57}"/>
              </a:ext>
            </a:extLst>
          </p:cNvPr>
          <p:cNvGrpSpPr/>
          <p:nvPr/>
        </p:nvGrpSpPr>
        <p:grpSpPr>
          <a:xfrm>
            <a:off x="3742632" y="6297595"/>
            <a:ext cx="1915986" cy="560407"/>
            <a:chOff x="3742632" y="6272426"/>
            <a:chExt cx="1915986" cy="560407"/>
          </a:xfrm>
        </p:grpSpPr>
        <p:grpSp>
          <p:nvGrpSpPr>
            <p:cNvPr id="23" name="Group 22">
              <a:extLst>
                <a:ext uri="{FF2B5EF4-FFF2-40B4-BE49-F238E27FC236}">
                  <a16:creationId xmlns:a16="http://schemas.microsoft.com/office/drawing/2014/main" id="{F7CFDC83-2934-4269-92D6-2FA4135A115D}"/>
                </a:ext>
              </a:extLst>
            </p:cNvPr>
            <p:cNvGrpSpPr/>
            <p:nvPr/>
          </p:nvGrpSpPr>
          <p:grpSpPr>
            <a:xfrm>
              <a:off x="3742632" y="6272426"/>
              <a:ext cx="1915986" cy="560407"/>
              <a:chOff x="1787708" y="6278764"/>
              <a:chExt cx="1915986" cy="560407"/>
            </a:xfrm>
          </p:grpSpPr>
          <p:pic>
            <p:nvPicPr>
              <p:cNvPr id="25" name="Picture 24" descr="Diagram&#10;&#10;Description automatically generated">
                <a:extLst>
                  <a:ext uri="{FF2B5EF4-FFF2-40B4-BE49-F238E27FC236}">
                    <a16:creationId xmlns:a16="http://schemas.microsoft.com/office/drawing/2014/main" id="{1AE6063B-BC3E-49C4-BB85-0A2FA644C52A}"/>
                  </a:ext>
                </a:extLst>
              </p:cNvPr>
              <p:cNvPicPr>
                <a:picLocks noChangeAspect="1"/>
              </p:cNvPicPr>
              <p:nvPr/>
            </p:nvPicPr>
            <p:blipFill rotWithShape="1">
              <a:blip r:embed="rId4">
                <a:extLst>
                  <a:ext uri="{28A0092B-C50C-407E-A947-70E740481C1C}">
                    <a14:useLocalDpi xmlns:a14="http://schemas.microsoft.com/office/drawing/2010/main" val="0"/>
                  </a:ext>
                </a:extLst>
              </a:blip>
              <a:srcRect l="14940" t="5078" r="64566" b="92152"/>
              <a:stretch/>
            </p:blipFill>
            <p:spPr>
              <a:xfrm>
                <a:off x="1810121" y="6541931"/>
                <a:ext cx="1847383" cy="136943"/>
              </a:xfrm>
              <a:prstGeom prst="rect">
                <a:avLst/>
              </a:prstGeom>
            </p:spPr>
          </p:pic>
          <p:sp>
            <p:nvSpPr>
              <p:cNvPr id="26" name="TextBox 25">
                <a:extLst>
                  <a:ext uri="{FF2B5EF4-FFF2-40B4-BE49-F238E27FC236}">
                    <a16:creationId xmlns:a16="http://schemas.microsoft.com/office/drawing/2014/main" id="{BDB7F102-2C3E-4541-B7C9-8F38007D6791}"/>
                  </a:ext>
                </a:extLst>
              </p:cNvPr>
              <p:cNvSpPr txBox="1"/>
              <p:nvPr/>
            </p:nvSpPr>
            <p:spPr>
              <a:xfrm>
                <a:off x="1787708" y="6577561"/>
                <a:ext cx="1915986" cy="261610"/>
              </a:xfrm>
              <a:prstGeom prst="rect">
                <a:avLst/>
              </a:prstGeom>
              <a:noFill/>
            </p:spPr>
            <p:txBody>
              <a:bodyPr wrap="square" rtlCol="0">
                <a:spAutoFit/>
              </a:bodyPr>
              <a:lstStyle/>
              <a:p>
                <a:r>
                  <a:rPr lang="en-US" sz="1100" dirty="0">
                    <a:latin typeface="Times New Roman" panose="02020603050405020304" pitchFamily="18" charset="0"/>
                    <a:cs typeface="Times New Roman" panose="02020603050405020304" pitchFamily="18" charset="0"/>
                  </a:rPr>
                  <a:t>-5.194                              4.732</a:t>
                </a:r>
              </a:p>
            </p:txBody>
          </p:sp>
          <p:sp>
            <p:nvSpPr>
              <p:cNvPr id="27" name="TextBox 26">
                <a:extLst>
                  <a:ext uri="{FF2B5EF4-FFF2-40B4-BE49-F238E27FC236}">
                    <a16:creationId xmlns:a16="http://schemas.microsoft.com/office/drawing/2014/main" id="{69F8991F-CF6D-4BE1-BAB0-F109D7795EAB}"/>
                  </a:ext>
                </a:extLst>
              </p:cNvPr>
              <p:cNvSpPr txBox="1"/>
              <p:nvPr/>
            </p:nvSpPr>
            <p:spPr>
              <a:xfrm>
                <a:off x="2193813" y="6278764"/>
                <a:ext cx="1285471"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Activation score</a:t>
                </a:r>
              </a:p>
            </p:txBody>
          </p:sp>
        </p:grpSp>
        <p:sp>
          <p:nvSpPr>
            <p:cNvPr id="24" name="Rectangle 23">
              <a:extLst>
                <a:ext uri="{FF2B5EF4-FFF2-40B4-BE49-F238E27FC236}">
                  <a16:creationId xmlns:a16="http://schemas.microsoft.com/office/drawing/2014/main" id="{92D3A310-2CD0-4CE0-8BBC-3AC5CA072CA5}"/>
                </a:ext>
              </a:extLst>
            </p:cNvPr>
            <p:cNvSpPr/>
            <p:nvPr/>
          </p:nvSpPr>
          <p:spPr>
            <a:xfrm>
              <a:off x="3765045" y="6302596"/>
              <a:ext cx="1847383" cy="46732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
        <p:nvSpPr>
          <p:cNvPr id="11" name="TextBox 10">
            <a:extLst>
              <a:ext uri="{FF2B5EF4-FFF2-40B4-BE49-F238E27FC236}">
                <a16:creationId xmlns:a16="http://schemas.microsoft.com/office/drawing/2014/main" id="{9346D133-2810-47EE-95C1-E91BD12EC873}"/>
              </a:ext>
            </a:extLst>
          </p:cNvPr>
          <p:cNvSpPr txBox="1"/>
          <p:nvPr/>
        </p:nvSpPr>
        <p:spPr>
          <a:xfrm>
            <a:off x="464904" y="1153377"/>
            <a:ext cx="316523" cy="369332"/>
          </a:xfrm>
          <a:prstGeom prst="rect">
            <a:avLst/>
          </a:prstGeom>
          <a:noFill/>
        </p:spPr>
        <p:txBody>
          <a:bodyPr wrap="square" rtlCol="0">
            <a:spAutoFit/>
          </a:bodyPr>
          <a:lstStyle/>
          <a:p>
            <a:r>
              <a:rPr lang="en-US" dirty="0"/>
              <a:t>A</a:t>
            </a:r>
          </a:p>
        </p:txBody>
      </p:sp>
      <p:sp>
        <p:nvSpPr>
          <p:cNvPr id="28" name="TextBox 27">
            <a:extLst>
              <a:ext uri="{FF2B5EF4-FFF2-40B4-BE49-F238E27FC236}">
                <a16:creationId xmlns:a16="http://schemas.microsoft.com/office/drawing/2014/main" id="{6AE53423-5401-4CFD-B522-CB859695845C}"/>
              </a:ext>
            </a:extLst>
          </p:cNvPr>
          <p:cNvSpPr txBox="1"/>
          <p:nvPr/>
        </p:nvSpPr>
        <p:spPr>
          <a:xfrm>
            <a:off x="5023771" y="1168008"/>
            <a:ext cx="316523" cy="369332"/>
          </a:xfrm>
          <a:prstGeom prst="rect">
            <a:avLst/>
          </a:prstGeom>
          <a:noFill/>
        </p:spPr>
        <p:txBody>
          <a:bodyPr wrap="square" rtlCol="0">
            <a:spAutoFit/>
          </a:bodyPr>
          <a:lstStyle/>
          <a:p>
            <a:r>
              <a:rPr lang="en-US" dirty="0"/>
              <a:t>B</a:t>
            </a:r>
          </a:p>
        </p:txBody>
      </p:sp>
      <p:sp>
        <p:nvSpPr>
          <p:cNvPr id="29" name="TextBox 28">
            <a:extLst>
              <a:ext uri="{FF2B5EF4-FFF2-40B4-BE49-F238E27FC236}">
                <a16:creationId xmlns:a16="http://schemas.microsoft.com/office/drawing/2014/main" id="{A5BA6732-B192-470D-ADF1-D4941A3F7381}"/>
              </a:ext>
            </a:extLst>
          </p:cNvPr>
          <p:cNvSpPr txBox="1"/>
          <p:nvPr/>
        </p:nvSpPr>
        <p:spPr>
          <a:xfrm>
            <a:off x="4060" y="3822"/>
            <a:ext cx="9139939" cy="768415"/>
          </a:xfrm>
          <a:prstGeom prst="rect">
            <a:avLst/>
          </a:prstGeom>
          <a:noFill/>
        </p:spPr>
        <p:txBody>
          <a:bodyPr wrap="square">
            <a:spAutoFit/>
          </a:bodyPr>
          <a:lstStyle/>
          <a:p>
            <a:pPr marL="0" marR="0">
              <a:lnSpc>
                <a:spcPct val="107000"/>
              </a:lnSpc>
              <a:spcBef>
                <a:spcPts val="0"/>
              </a:spcBef>
              <a:spcAft>
                <a:spcPts val="800"/>
              </a:spcAft>
            </a:pPr>
            <a:r>
              <a:rPr lang="en-US" sz="1400" b="1" dirty="0">
                <a:effectLst/>
                <a:latin typeface="Times New Roman" panose="02020603050405020304" pitchFamily="18" charset="0"/>
                <a:ea typeface="Calibri" panose="020F0502020204030204" pitchFamily="34" charset="0"/>
                <a:cs typeface="Times New Roman" panose="02020603050405020304" pitchFamily="18" charset="0"/>
              </a:rPr>
              <a:t>Supplementary Figure 11:</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Disease and Biofunction terms identified in IPA to effect significantly different gene expression profiles across different doses. A), and B) represent two different views from the complete list. A) shows repressed biofunctions while B) shows activation processes and biofunctions.</a:t>
            </a:r>
          </a:p>
        </p:txBody>
      </p:sp>
    </p:spTree>
    <p:extLst>
      <p:ext uri="{BB962C8B-B14F-4D97-AF65-F5344CB8AC3E}">
        <p14:creationId xmlns:p14="http://schemas.microsoft.com/office/powerpoint/2010/main" val="31793577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TotalTime>
  <Words>335</Words>
  <Application>Microsoft Office PowerPoint</Application>
  <PresentationFormat>On-screen Show (4:3)</PresentationFormat>
  <Paragraphs>93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Chopra, Sunita (NIH/NCI) [F]</dc:creator>
  <cp:lastModifiedBy>Chopra, Sunita (NIH/NCI) [F]</cp:lastModifiedBy>
  <cp:revision>9</cp:revision>
  <dcterms:created xsi:type="dcterms:W3CDTF">2022-04-27T15:35:27Z</dcterms:created>
  <dcterms:modified xsi:type="dcterms:W3CDTF">2022-08-10T14:39:36Z</dcterms:modified>
</cp:coreProperties>
</file>