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4806F5-F1DD-79F5-3D8D-85F6927CF9C2}" name="Author" initials="A" userId="Author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0220BD-D4F6-4952-962A-55C56484C576}" v="1" dt="2022-07-28T02:47:12.8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7AC3CCA-C797-4891-BE02-D94E43425B78}" styleName="スタイル (中間)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93"/>
    <p:restoredTop sz="94674"/>
  </p:normalViewPr>
  <p:slideViewPr>
    <p:cSldViewPr snapToGrid="0" snapToObjects="1">
      <p:cViewPr varScale="1">
        <p:scale>
          <a:sx n="127" d="100"/>
          <a:sy n="127" d="100"/>
        </p:scale>
        <p:origin x="19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microsoft.com/office/2018/10/relationships/authors" Target="author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C159CB-CA55-9A47-99AA-2323E7721F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E5F6ED5-1488-E04B-AE75-98CCBE7FFC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13A8DC-DF42-7D4D-A7B7-E0093A361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281D1C4-3CAA-0242-A206-3DB4D94AC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61CD8FE-EFB7-1F43-952F-41D243C67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37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059BB7-54A9-0D40-B388-61E5026AF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754BBB4-65E9-7246-94C2-5C9E868682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356A97-3F3F-1345-992D-2E2FC18E1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66E9F6-CBBE-1942-AAF6-34804FE39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4DF7B4-BA0A-AF48-B7D6-08FF8BC8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8486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A854C41-2D4B-DF44-BA8C-438EE0FDA2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BA9793B-6B4A-CF48-968F-2DB3606CAF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A6AD3B-B482-3542-998B-E45BD7BCA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C764C9-DA15-6349-A271-772DD3B55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67B25E-58D2-1841-A636-867820579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405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38AD7D-7222-1343-8784-70C043A83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06F7D1-7B19-474B-8D77-DC53C5261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33B9EC-7ACD-3C40-836E-318F7F0A7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B807FB-DB3A-964C-A543-1E996232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39087F-34BA-1745-B62E-6AB62452C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7351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EC3AE8-4874-F24E-B742-5128B3B79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8E061BB-B973-C048-9CB0-6E81F7ED9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99A967-5D79-0A43-BD0C-0B90354B1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0D6919-A5E1-A54C-9F55-68330B99C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0D150F-4863-0D40-A4DE-5F4E6D25B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1273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4555D2-F24B-F94D-95A6-0F8B04FA0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A61513-317B-594D-8F31-2CA1365D92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2A6E394-9685-0646-A9CE-49B60DDC6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861FBA-2EA6-FA48-85F0-328137A70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CC0D79B-2E5E-CE4C-A250-BB42DA906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BE5396B-91E0-0341-8378-84C705330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368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C76B1C-A2F9-0B4D-8AFB-22B295EFE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71312D-44FA-264A-B493-8E9E1427A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B84E47-05CA-3140-B833-414063B4F2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121818E-8AC1-274E-A677-8201D4D915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8599248-5A16-0D47-8C26-37A08972FF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D0410D5-B039-9A4D-B614-970103FF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F5E0EB7-BEB1-FB42-905F-F3F07F81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3C62EAC-C62D-B64A-AA64-C568F06D7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2339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460113-AB7E-CB43-B264-2BA1F0227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E6986AB-87EE-0E43-B27C-A95242AF5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B7C031F-F2DF-3146-BD9A-9C64B0E8A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CB01539-4505-2B4B-A5C9-B03F0A95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951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920C2BD-855F-0549-8EE9-4FAC31695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EBA2699-2672-FF4D-91A8-E941EBEC6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3B0848-20E4-6341-8D5C-064960ADC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241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D87D4D-0746-5543-9482-01C57B214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4C7CDF5-E07D-7140-95D2-383CCD7FA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C452A96-B1BA-764B-A3AF-EE4B697BD2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870DF96-81AF-CC4C-BA8D-0235337D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CB40B59-B932-044B-954D-FC7858DFB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A49B09-2E77-C345-B007-D68A1A62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18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404933-F910-8D4D-99C8-756FEDC92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4D4B92E-D06E-524F-BD44-6494E4957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788254C-4485-234B-A11D-6F4A02B37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CF8B989-F878-F142-B6DC-D28BA6927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6C0CA72-49C5-664A-A4DC-254637E0D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DEE82B-F609-3A46-8D94-050692D9E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104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94DDA8C-12DB-9347-9835-C1CE72E33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4C7037-04E8-3D49-9820-1EF4513CD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7B6710-697A-D147-ABF6-52245D3E55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FD16-3E63-CA41-8374-ABBED07BB86C}" type="datetimeFigureOut">
              <a:rPr kumimoji="1" lang="ja-JP" altLang="en-US" smtClean="0"/>
              <a:t>2022/11/6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9F26FA-C09E-684C-9F87-9EF789A4E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983C00-EBA9-A949-9484-C3EB4DE228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70A99-84E4-9E45-8A0D-8DE1ED4B3E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934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F424DC0-35AB-EA43-956A-387932B5A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296" y="-354190"/>
            <a:ext cx="6400800" cy="6400800"/>
          </a:xfrm>
          <a:prstGeom prst="rect">
            <a:avLst/>
          </a:prstGeom>
        </p:spPr>
      </p:pic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902ECBC7-1034-764B-93ED-5BC3D4AADE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958944"/>
              </p:ext>
            </p:extLst>
          </p:nvPr>
        </p:nvGraphicFramePr>
        <p:xfrm>
          <a:off x="7654822" y="1248985"/>
          <a:ext cx="4022860" cy="1381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1802">
                  <a:extLst>
                    <a:ext uri="{9D8B030D-6E8A-4147-A177-3AD203B41FA5}">
                      <a16:colId xmlns:a16="http://schemas.microsoft.com/office/drawing/2014/main" val="1169613078"/>
                    </a:ext>
                  </a:extLst>
                </a:gridCol>
                <a:gridCol w="700568">
                  <a:extLst>
                    <a:ext uri="{9D8B030D-6E8A-4147-A177-3AD203B41FA5}">
                      <a16:colId xmlns:a16="http://schemas.microsoft.com/office/drawing/2014/main" val="612000018"/>
                    </a:ext>
                  </a:extLst>
                </a:gridCol>
                <a:gridCol w="1169934">
                  <a:extLst>
                    <a:ext uri="{9D8B030D-6E8A-4147-A177-3AD203B41FA5}">
                      <a16:colId xmlns:a16="http://schemas.microsoft.com/office/drawing/2014/main" val="94119088"/>
                    </a:ext>
                  </a:extLst>
                </a:gridCol>
                <a:gridCol w="1050556">
                  <a:extLst>
                    <a:ext uri="{9D8B030D-6E8A-4147-A177-3AD203B41FA5}">
                      <a16:colId xmlns:a16="http://schemas.microsoft.com/office/drawing/2014/main" val="1631709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Location</a:t>
                      </a:r>
                      <a:endParaRPr kumimoji="1" lang="ja-JP" alt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kumimoji="1" lang="ja-JP" alt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 OS (m)</a:t>
                      </a:r>
                      <a:endParaRPr kumimoji="1" lang="ja-JP" alt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kumimoji="1" lang="ja-JP" alt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699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Lt</a:t>
                      </a:r>
                      <a:endParaRPr kumimoji="1" lang="ja-JP" alt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kumimoji="1" lang="ja-JP" alt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11.3</a:t>
                      </a:r>
                      <a:endParaRPr kumimoji="1" lang="ja-JP" alt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8.4–17.7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2089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endParaRPr kumimoji="1" lang="ja-JP" alt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kumimoji="1" lang="ja-JP" alt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</a:t>
                      </a:r>
                      <a:endParaRPr kumimoji="1" lang="ja-JP" alt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2.2–10.7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618142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6E816B8-66EC-5F45-B509-BD2A15FD9DEB}"/>
              </a:ext>
            </a:extLst>
          </p:cNvPr>
          <p:cNvSpPr txBox="1"/>
          <p:nvPr/>
        </p:nvSpPr>
        <p:spPr>
          <a:xfrm>
            <a:off x="9453007" y="2732654"/>
            <a:ext cx="14189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= 0.00807</a:t>
            </a:r>
            <a:endParaRPr kumimoji="1"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1F5E1B9-2E90-3544-8F78-41C3D32AEECE}"/>
              </a:ext>
            </a:extLst>
          </p:cNvPr>
          <p:cNvSpPr/>
          <p:nvPr/>
        </p:nvSpPr>
        <p:spPr>
          <a:xfrm>
            <a:off x="2890608" y="430464"/>
            <a:ext cx="681045" cy="4453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99D1CA9-32AE-004A-8100-031F72977915}"/>
              </a:ext>
            </a:extLst>
          </p:cNvPr>
          <p:cNvSpPr/>
          <p:nvPr/>
        </p:nvSpPr>
        <p:spPr>
          <a:xfrm>
            <a:off x="2750916" y="4794478"/>
            <a:ext cx="6517196" cy="1252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6F03A3E-4D55-9447-AFBC-8CB63F6466C9}"/>
              </a:ext>
            </a:extLst>
          </p:cNvPr>
          <p:cNvSpPr txBox="1"/>
          <p:nvPr/>
        </p:nvSpPr>
        <p:spPr>
          <a:xfrm>
            <a:off x="3095703" y="379274"/>
            <a:ext cx="492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9C1B779-8160-9E44-8A39-FC34A89414CA}"/>
              </a:ext>
            </a:extLst>
          </p:cNvPr>
          <p:cNvSpPr txBox="1"/>
          <p:nvPr/>
        </p:nvSpPr>
        <p:spPr>
          <a:xfrm>
            <a:off x="3211120" y="117081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48A13A1-9385-7247-BBFA-85F2EBFD16CC}"/>
              </a:ext>
            </a:extLst>
          </p:cNvPr>
          <p:cNvSpPr txBox="1"/>
          <p:nvPr/>
        </p:nvSpPr>
        <p:spPr>
          <a:xfrm>
            <a:off x="3211120" y="1951209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76A64FD-FA46-C94A-9980-B5DD9057224F}"/>
              </a:ext>
            </a:extLst>
          </p:cNvPr>
          <p:cNvSpPr txBox="1"/>
          <p:nvPr/>
        </p:nvSpPr>
        <p:spPr>
          <a:xfrm>
            <a:off x="3211120" y="274572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E4A489B-C290-6646-B6EB-ADC2D05830B8}"/>
              </a:ext>
            </a:extLst>
          </p:cNvPr>
          <p:cNvSpPr txBox="1"/>
          <p:nvPr/>
        </p:nvSpPr>
        <p:spPr>
          <a:xfrm>
            <a:off x="3211120" y="3550037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E80D4C4-E4F8-9949-BA42-99FA0B4824A5}"/>
              </a:ext>
            </a:extLst>
          </p:cNvPr>
          <p:cNvSpPr txBox="1"/>
          <p:nvPr/>
        </p:nvSpPr>
        <p:spPr>
          <a:xfrm>
            <a:off x="3305768" y="4326637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F9C4C59-0C43-0847-AF10-C3B64941D3EC}"/>
              </a:ext>
            </a:extLst>
          </p:cNvPr>
          <p:cNvSpPr txBox="1"/>
          <p:nvPr/>
        </p:nvSpPr>
        <p:spPr>
          <a:xfrm>
            <a:off x="3606451" y="4812671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5FEBAE1-9001-AD40-903B-663950848F1B}"/>
              </a:ext>
            </a:extLst>
          </p:cNvPr>
          <p:cNvSpPr txBox="1"/>
          <p:nvPr/>
        </p:nvSpPr>
        <p:spPr>
          <a:xfrm>
            <a:off x="4821527" y="4816787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87C7672-1ECC-B94F-A0DB-750F4F7382A0}"/>
              </a:ext>
            </a:extLst>
          </p:cNvPr>
          <p:cNvSpPr txBox="1"/>
          <p:nvPr/>
        </p:nvSpPr>
        <p:spPr>
          <a:xfrm>
            <a:off x="6007781" y="4816787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7DA4A46-62E2-184F-B6AD-24A96EC2FF07}"/>
              </a:ext>
            </a:extLst>
          </p:cNvPr>
          <p:cNvSpPr txBox="1"/>
          <p:nvPr/>
        </p:nvSpPr>
        <p:spPr>
          <a:xfrm>
            <a:off x="7231102" y="4804430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6C5994A-3E4B-D440-A6EF-9A090375460D}"/>
              </a:ext>
            </a:extLst>
          </p:cNvPr>
          <p:cNvSpPr txBox="1"/>
          <p:nvPr/>
        </p:nvSpPr>
        <p:spPr>
          <a:xfrm>
            <a:off x="4833902" y="5078521"/>
            <a:ext cx="2405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Months after registration</a:t>
            </a:r>
            <a:endParaRPr kumimoji="1" lang="ja-JP" altLang="en-U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6A35F8B-0FD8-D245-9388-8499AFA51B82}"/>
              </a:ext>
            </a:extLst>
          </p:cNvPr>
          <p:cNvSpPr txBox="1"/>
          <p:nvPr/>
        </p:nvSpPr>
        <p:spPr>
          <a:xfrm>
            <a:off x="3571653" y="5420543"/>
            <a:ext cx="4083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40                    26                    10</a:t>
            </a:r>
          </a:p>
          <a:p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11                     5                      3                       0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3453B2C-8C9E-8E49-A44D-F034C5B379F7}"/>
              </a:ext>
            </a:extLst>
          </p:cNvPr>
          <p:cNvSpPr txBox="1"/>
          <p:nvPr/>
        </p:nvSpPr>
        <p:spPr>
          <a:xfrm>
            <a:off x="2326246" y="5103237"/>
            <a:ext cx="1418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at risk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7F7A5B0-C032-5E4B-AA44-6B4AACB94284}"/>
              </a:ext>
            </a:extLst>
          </p:cNvPr>
          <p:cNvSpPr txBox="1"/>
          <p:nvPr/>
        </p:nvSpPr>
        <p:spPr>
          <a:xfrm>
            <a:off x="3101972" y="5423913"/>
            <a:ext cx="3786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Lt</a:t>
            </a:r>
          </a:p>
          <a:p>
            <a:r>
              <a:rPr lang="en-US" altLang="ja-JP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endParaRPr kumimoji="1" lang="ja-JP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4B60D6E-AE95-A44A-9D09-0B0FAA56326A}"/>
              </a:ext>
            </a:extLst>
          </p:cNvPr>
          <p:cNvSpPr txBox="1"/>
          <p:nvPr/>
        </p:nvSpPr>
        <p:spPr>
          <a:xfrm rot="10800000">
            <a:off x="2826627" y="1656129"/>
            <a:ext cx="430887" cy="191013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survival (%)</a:t>
            </a:r>
            <a:endParaRPr kumimoji="1" lang="ja-JP" altLang="en-U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43C8397-9CDC-364A-8156-B30741E499A6}"/>
              </a:ext>
            </a:extLst>
          </p:cNvPr>
          <p:cNvSpPr/>
          <p:nvPr/>
        </p:nvSpPr>
        <p:spPr>
          <a:xfrm>
            <a:off x="7797660" y="195686"/>
            <a:ext cx="939112" cy="4324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B7645BD-FCDD-0A4F-BF73-30D7D0483300}"/>
              </a:ext>
            </a:extLst>
          </p:cNvPr>
          <p:cNvSpPr txBox="1"/>
          <p:nvPr/>
        </p:nvSpPr>
        <p:spPr>
          <a:xfrm>
            <a:off x="245106" y="5977807"/>
            <a:ext cx="115829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S2</a:t>
            </a:r>
            <a:r>
              <a:rPr lang="en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Overall survival (OS) with respect to position of primary lesion site.</a:t>
            </a:r>
          </a:p>
          <a:p>
            <a:r>
              <a:rPr lang="en" altLang="ja-JP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en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right-sided colon including cecum and ascending colon; Lt, left-sided colon and rectum including descending colon, sigmoid colon and rectum; CI, confidence interval. </a:t>
            </a:r>
          </a:p>
        </p:txBody>
      </p:sp>
    </p:spTree>
    <p:extLst>
      <p:ext uri="{BB962C8B-B14F-4D97-AF65-F5344CB8AC3E}">
        <p14:creationId xmlns:p14="http://schemas.microsoft.com/office/powerpoint/2010/main" val="364171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E2B337E-13F4-CB40-9448-715793FF9E6E}"/>
              </a:ext>
            </a:extLst>
          </p:cNvPr>
          <p:cNvSpPr txBox="1"/>
          <p:nvPr/>
        </p:nvSpPr>
        <p:spPr>
          <a:xfrm>
            <a:off x="1256044" y="854110"/>
            <a:ext cx="986833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 title</a:t>
            </a:r>
          </a:p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II dose titration study of regorafenib for patients with unresectable metastatic colorectal cancer who progressed after standard chemotherapy</a:t>
            </a:r>
          </a:p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name</a:t>
            </a:r>
          </a:p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Scientific Reports</a:t>
            </a:r>
          </a:p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 names</a:t>
            </a:r>
          </a:p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Takeshi Kato, Toshihiro Kudo, Yoshinori Kagawa, Kohei Murata, Hirofumi Ota, Shingo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Noura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Junichi Hasegawa, Hiroshi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Tamagawa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Katsuya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Ohta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Masakazu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Ikenaga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Susumu Miyazaki,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Takamichi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Komori, Mamoru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Uemura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Junichi Nishimura,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Taishi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Chu Matsuda,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Taroh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Satoh,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Tsunekazu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Mizushima, Yuko Ohno, Hirofumi Yamamoto,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Yuichiro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Doki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Hidetoshi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Eguchi</a:t>
            </a:r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author: Toshihiro Kudo</a:t>
            </a:r>
          </a:p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Affiliation: Department of Frontier Science for Cancer and Chemotherapy, Osaka University Graduate School of Medicine, Suita, Japan.</a:t>
            </a:r>
          </a:p>
          <a:p>
            <a:r>
              <a:rPr lang="en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tkudo@mc.pref.osaka.jp</a:t>
            </a:r>
            <a:endParaRPr lang="en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kumimoji="1" lang="ja-JP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480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233</Words>
  <Application>Microsoft Macintosh PowerPoint</Application>
  <PresentationFormat>ワイド画面</PresentationFormat>
  <Paragraphs>44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Toshihiro Kudo</dc:creator>
  <cp:lastModifiedBy>Toshihiro Kudo</cp:lastModifiedBy>
  <cp:revision>30</cp:revision>
  <dcterms:created xsi:type="dcterms:W3CDTF">2018-05-22T12:15:11Z</dcterms:created>
  <dcterms:modified xsi:type="dcterms:W3CDTF">2022-11-06T11:53:29Z</dcterms:modified>
</cp:coreProperties>
</file>