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9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28" autoAdjust="0"/>
  </p:normalViewPr>
  <p:slideViewPr>
    <p:cSldViewPr snapToGrid="0">
      <p:cViewPr>
        <p:scale>
          <a:sx n="125" d="100"/>
          <a:sy n="125" d="100"/>
        </p:scale>
        <p:origin x="2094" y="-45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C3B0F-8964-4F44-BA65-5A01AF6EFC3D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7B9E0-269E-4C87-B08E-A320EAAFCC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494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 B </a:t>
            </a:r>
            <a:r>
              <a:rPr lang="zh-CN" altLang="en-US" dirty="0"/>
              <a:t>修改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97B9E0-269E-4C87-B08E-A320EAAFCCE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404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498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65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09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256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017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668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12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542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601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991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49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9E7E8-7F48-49C9-88C8-E3E5A28841FE}" type="datetimeFigureOut">
              <a:rPr lang="zh-CN" altLang="en-US" smtClean="0"/>
              <a:t>2022/4/26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E6E61-086B-4348-8F53-FD5B6ECB10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36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31DE58E-C638-4986-A509-D50C7B805F83}"/>
              </a:ext>
            </a:extLst>
          </p:cNvPr>
          <p:cNvSpPr txBox="1"/>
          <p:nvPr/>
        </p:nvSpPr>
        <p:spPr>
          <a:xfrm>
            <a:off x="591801" y="2991567"/>
            <a:ext cx="2485781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Supplemental Figure 2</a:t>
            </a:r>
            <a:endParaRPr lang="zh-CN" altLang="en-US" sz="1013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7452E53-6BDB-40F2-8148-734206F64ED2}"/>
              </a:ext>
            </a:extLst>
          </p:cNvPr>
          <p:cNvSpPr txBox="1"/>
          <p:nvPr/>
        </p:nvSpPr>
        <p:spPr>
          <a:xfrm>
            <a:off x="1368918" y="3257571"/>
            <a:ext cx="208955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endParaRPr lang="zh-CN" altLang="en-US" sz="1013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13030E-225C-42E7-A7C9-865492651D37}"/>
              </a:ext>
            </a:extLst>
          </p:cNvPr>
          <p:cNvSpPr txBox="1"/>
          <p:nvPr/>
        </p:nvSpPr>
        <p:spPr>
          <a:xfrm>
            <a:off x="3431723" y="3270977"/>
            <a:ext cx="208955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endParaRPr lang="zh-CN" altLang="en-US" sz="1013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0C6CC1D-D65D-4E78-BF3C-552A5E8F1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354" y="3446788"/>
            <a:ext cx="1898369" cy="193919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92DF976-14AB-4F2B-8924-30FD34329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0538" y="3264006"/>
            <a:ext cx="1653418" cy="31639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9510B44-1AC4-48C4-8DD5-62C018F09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4197" y="3701945"/>
            <a:ext cx="1764230" cy="168403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5A51125-6F6E-4FA6-B04D-3DDC46E940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3908" y="6218801"/>
            <a:ext cx="2210183" cy="197877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BB0065F-4FDA-49B8-8D5D-634FFEC94A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4035" y="9252335"/>
            <a:ext cx="2071936" cy="178197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3AF6F56-43DF-494F-9A14-FC28FAA25D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4146" y="9248619"/>
            <a:ext cx="2066201" cy="1777038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7B833CAA-860A-487E-ADED-56E155C67932}"/>
              </a:ext>
            </a:extLst>
          </p:cNvPr>
          <p:cNvSpPr txBox="1"/>
          <p:nvPr/>
        </p:nvSpPr>
        <p:spPr>
          <a:xfrm>
            <a:off x="1100186" y="9189167"/>
            <a:ext cx="208955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endParaRPr lang="zh-CN" altLang="en-US" sz="1013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7A3DE02-BA66-4D53-B970-1BD2ED46102B}"/>
              </a:ext>
            </a:extLst>
          </p:cNvPr>
          <p:cNvSpPr txBox="1"/>
          <p:nvPr/>
        </p:nvSpPr>
        <p:spPr>
          <a:xfrm>
            <a:off x="3635242" y="9198692"/>
            <a:ext cx="208955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endParaRPr lang="zh-CN" altLang="en-US" sz="1013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0E767EA-A287-4E24-8C55-BB76A8C9E26C}"/>
              </a:ext>
            </a:extLst>
          </p:cNvPr>
          <p:cNvSpPr txBox="1"/>
          <p:nvPr/>
        </p:nvSpPr>
        <p:spPr>
          <a:xfrm>
            <a:off x="591801" y="6188465"/>
            <a:ext cx="2485781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Supplemental Figure 3</a:t>
            </a:r>
            <a:endParaRPr lang="zh-CN" altLang="en-US" sz="1013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8C3000E-E570-4766-98EE-C61B9F817CDB}"/>
              </a:ext>
            </a:extLst>
          </p:cNvPr>
          <p:cNvSpPr txBox="1"/>
          <p:nvPr/>
        </p:nvSpPr>
        <p:spPr>
          <a:xfrm>
            <a:off x="536066" y="8826390"/>
            <a:ext cx="2485781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Supplemental Figure 4</a:t>
            </a:r>
            <a:endParaRPr lang="zh-CN" altLang="en-US" sz="1013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648BC9D-05D2-4208-AD0F-C98523DA278D}"/>
              </a:ext>
            </a:extLst>
          </p:cNvPr>
          <p:cNvSpPr txBox="1"/>
          <p:nvPr/>
        </p:nvSpPr>
        <p:spPr>
          <a:xfrm>
            <a:off x="463481" y="278811"/>
            <a:ext cx="2485781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1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Supplemental Figure 1</a:t>
            </a:r>
            <a:endParaRPr lang="zh-CN" altLang="en-US" sz="1013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5233547-6C9F-46AB-92A1-74A0CAF522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001" y="610521"/>
            <a:ext cx="2622800" cy="1727209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927CD1B9-B2E5-78A3-146E-106AB66E348F}"/>
              </a:ext>
            </a:extLst>
          </p:cNvPr>
          <p:cNvSpPr txBox="1"/>
          <p:nvPr/>
        </p:nvSpPr>
        <p:spPr>
          <a:xfrm>
            <a:off x="602725" y="2400212"/>
            <a:ext cx="570639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0" algn="just"/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Supplementary Figure 1</a:t>
            </a:r>
            <a:r>
              <a:rPr lang="en-US" altLang="zh-CN" sz="1000" kern="1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AUC curves under various antibody scoring settings and corresponding </a:t>
            </a:r>
            <a:r>
              <a:rPr lang="en-US" altLang="zh-CN" sz="1000" kern="1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logFC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. Antibody scores between 5-8 are presented and optimal </a:t>
            </a:r>
            <a:r>
              <a:rPr lang="en-US" altLang="zh-CN" sz="1000" kern="1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logFC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cutoff values are indicated respectively. </a:t>
            </a:r>
            <a:endParaRPr lang="zh-CN" altLang="zh-CN" sz="1000" kern="100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B061978-3B4E-3D33-8B43-2D173E3B500B}"/>
              </a:ext>
            </a:extLst>
          </p:cNvPr>
          <p:cNvSpPr txBox="1"/>
          <p:nvPr/>
        </p:nvSpPr>
        <p:spPr>
          <a:xfrm>
            <a:off x="347882" y="5462784"/>
            <a:ext cx="59844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0" algn="just"/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Supplementary Figure 2</a:t>
            </a:r>
            <a:r>
              <a:rPr lang="en-US" altLang="zh-CN" sz="1000" kern="1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Comparison between three independent extractions from 40 lung </a:t>
            </a:r>
            <a:r>
              <a:rPr lang="en-US" altLang="zh-CN" sz="1000" kern="1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FFPE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samples. a. Boxplots of protein concentrations from three separate extractions. Statistical test results are shown (ANOVA). b. Overall correlation between three extraction replicates. </a:t>
            </a:r>
            <a:r>
              <a:rPr lang="en-US" altLang="zh-CN" sz="1000" kern="1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</a:t>
            </a:r>
            <a:r>
              <a:rPr lang="en-US" altLang="zh-CN" sz="1000" kern="100" baseline="300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and Pearson correlation coefficients are shown. </a:t>
            </a:r>
            <a:endParaRPr lang="zh-CN" altLang="zh-CN" sz="1000" kern="100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2EAE151-F68F-867D-3658-DDE8E0D47EA1}"/>
              </a:ext>
            </a:extLst>
          </p:cNvPr>
          <p:cNvSpPr txBox="1"/>
          <p:nvPr/>
        </p:nvSpPr>
        <p:spPr>
          <a:xfrm>
            <a:off x="536066" y="8164545"/>
            <a:ext cx="583937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0" algn="just"/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Supplementary Figure 3</a:t>
            </a:r>
            <a:r>
              <a:rPr lang="en-US" altLang="zh-CN" sz="1000" kern="1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Comparison between three independent extractions from 63 melanoma patient </a:t>
            </a:r>
            <a:r>
              <a:rPr lang="en-US" altLang="zh-CN" sz="1000" kern="1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FFPE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samples. Boxplots of protein concentrations from three independent extractions. Statistical test results are shown (ANOVA). </a:t>
            </a:r>
            <a:endParaRPr lang="zh-CN" altLang="zh-CN" sz="1000" kern="100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BF4A640-7594-0546-F551-AAEFBBBC9E63}"/>
              </a:ext>
            </a:extLst>
          </p:cNvPr>
          <p:cNvSpPr txBox="1"/>
          <p:nvPr/>
        </p:nvSpPr>
        <p:spPr>
          <a:xfrm>
            <a:off x="640716" y="11201790"/>
            <a:ext cx="57347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0" algn="just"/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Supplementary Figure 4</a:t>
            </a:r>
            <a:r>
              <a:rPr lang="en-US" altLang="zh-CN" sz="1000" kern="1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Correlation between two antibodies targeting EGFR and </a:t>
            </a:r>
            <a:r>
              <a:rPr lang="en-US" altLang="zh-CN" sz="1000" kern="1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p40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respectively for lung </a:t>
            </a:r>
            <a:r>
              <a:rPr lang="en-US" altLang="zh-CN" sz="1000" kern="1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FFPE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tissue </a:t>
            </a:r>
            <a:r>
              <a:rPr lang="en-US" altLang="zh-CN" sz="1000" kern="1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RPPA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profiling. a. Profiling of two EGFR antibodies. </a:t>
            </a:r>
            <a:r>
              <a:rPr lang="en-US" altLang="zh-CN" sz="1000" kern="1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</a:t>
            </a:r>
            <a:r>
              <a:rPr lang="en-US" altLang="zh-CN" sz="1000" kern="100" baseline="300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and Pearson correlation coefficients are shown. b. Profiling of two </a:t>
            </a:r>
            <a:r>
              <a:rPr lang="en-US" altLang="zh-CN" sz="1000" kern="1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p40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antibodies. </a:t>
            </a:r>
            <a:r>
              <a:rPr lang="en-US" altLang="zh-CN" sz="1000" kern="1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</a:t>
            </a:r>
            <a:r>
              <a:rPr lang="en-US" altLang="zh-CN" sz="1000" kern="100" baseline="3000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and Pearson correlation coefficients are shown.</a:t>
            </a:r>
            <a:endParaRPr lang="zh-CN" altLang="zh-CN" sz="1000" kern="100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038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21691</TotalTime>
  <Words>182</Words>
  <Application>Microsoft Office PowerPoint</Application>
  <PresentationFormat>宽屏</PresentationFormat>
  <Paragraphs>14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微软雅黑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81</cp:revision>
  <dcterms:created xsi:type="dcterms:W3CDTF">2020-12-15T04:46:58Z</dcterms:created>
  <dcterms:modified xsi:type="dcterms:W3CDTF">2022-04-26T05:21:11Z</dcterms:modified>
</cp:coreProperties>
</file>