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sldIdLst>
    <p:sldId id="320" r:id="rId2"/>
  </p:sldIdLst>
  <p:sldSz cx="9906000" cy="6858000" type="A4"/>
  <p:notesSz cx="6858000" cy="9144000"/>
  <p:defaultTextStyle>
    <a:defPPr>
      <a:defRPr lang="en-US"/>
    </a:defPPr>
    <a:lvl1pPr algn="l" defTabSz="90488" rtl="0" eaLnBrk="0" fontAlgn="base" hangingPunct="0">
      <a:spcBef>
        <a:spcPct val="0"/>
      </a:spcBef>
      <a:spcAft>
        <a:spcPct val="0"/>
      </a:spcAft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90488" indent="366713" algn="l" defTabSz="90488" rtl="0" eaLnBrk="0" fontAlgn="base" hangingPunct="0">
      <a:spcBef>
        <a:spcPct val="0"/>
      </a:spcBef>
      <a:spcAft>
        <a:spcPct val="0"/>
      </a:spcAft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80975" indent="733425" algn="l" defTabSz="90488" rtl="0" eaLnBrk="0" fontAlgn="base" hangingPunct="0">
      <a:spcBef>
        <a:spcPct val="0"/>
      </a:spcBef>
      <a:spcAft>
        <a:spcPct val="0"/>
      </a:spcAft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273050" indent="1098550" algn="l" defTabSz="90488" rtl="0" eaLnBrk="0" fontAlgn="base" hangingPunct="0">
      <a:spcBef>
        <a:spcPct val="0"/>
      </a:spcBef>
      <a:spcAft>
        <a:spcPct val="0"/>
      </a:spcAft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363538" indent="1465263" algn="l" defTabSz="90488" rtl="0" eaLnBrk="0" fontAlgn="base" hangingPunct="0">
      <a:spcBef>
        <a:spcPct val="0"/>
      </a:spcBef>
      <a:spcAft>
        <a:spcPct val="0"/>
      </a:spcAft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3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90" y="82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F30E-6FC8-452F-A58E-02AE56E69E52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D0AB5-0BCB-461E-802A-1DFA13260A4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7365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2910C-D6F9-410D-9F9B-ADC7AF14439F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1D08-C8AC-4099-BBA9-398EB3E97B7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357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E566B-39E3-478E-8EF2-99E99BEB1F75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736A8-B6C9-408B-B44C-9A9EDFB557E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834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7ABCF-2924-4B8B-BBB6-822D188F09F4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01B84-1503-4222-A9D4-2FBC7D38C42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49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0E7E6-2378-4CC3-B9A9-DEDCAE58CA41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48A50-5E08-4776-A3BD-702FB57FEA7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458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34E76-E76A-4E24-B931-07EE415EBBFA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C89C9-ADB8-4426-BEAB-83205B73FE6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048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D75B9-888B-4C1A-90CF-5B405D00DD03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A3F01-FD70-402F-A89A-9DD856A3F44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892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DD5FC-4804-44EF-B871-F91D8533F62B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BC9BD-6813-4B87-905F-34F6D95EB35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080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3F824-BBD7-436F-885F-9D948E6D3C4D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91F8E-C16A-469F-8A48-B0B7F594662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1246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1C1DB-90D9-4B83-8432-1FAC450C4DA6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F4669-C454-4402-B5B5-A3FD0F77DB1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7246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7A260-2A55-4A32-9134-4EB0B495013E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0411A-657C-4B62-8901-603E7563540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739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8A54C29-FE21-48AB-BC4A-5D971C35DFAF}" type="datetimeFigureOut">
              <a:rPr lang="en-US" altLang="ja-JP"/>
              <a:pPr>
                <a:defRPr/>
              </a:pPr>
              <a:t>12/4/2022</a:t>
            </a:fld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1F7A46C-377C-4579-B668-460B292FD9F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テキスト ボックス 9"/>
          <p:cNvSpPr txBox="1">
            <a:spLocks noChangeArrowheads="1"/>
          </p:cNvSpPr>
          <p:nvPr/>
        </p:nvSpPr>
        <p:spPr bwMode="auto">
          <a:xfrm>
            <a:off x="5783263" y="2654300"/>
            <a:ext cx="74453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900" dirty="0"/>
              <a:t>p=0.954</a:t>
            </a:r>
            <a:endParaRPr kumimoji="0" lang="ja-JP" altLang="en-US" sz="900" dirty="0"/>
          </a:p>
        </p:txBody>
      </p:sp>
      <p:sp>
        <p:nvSpPr>
          <p:cNvPr id="12291" name="テキスト ボックス 10"/>
          <p:cNvSpPr txBox="1">
            <a:spLocks noChangeArrowheads="1"/>
          </p:cNvSpPr>
          <p:nvPr/>
        </p:nvSpPr>
        <p:spPr bwMode="auto">
          <a:xfrm>
            <a:off x="2430463" y="2654300"/>
            <a:ext cx="7445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900" dirty="0"/>
              <a:t>p=0.68</a:t>
            </a:r>
            <a:endParaRPr kumimoji="0" lang="ja-JP" altLang="en-US" sz="900" dirty="0"/>
          </a:p>
        </p:txBody>
      </p:sp>
      <p:sp>
        <p:nvSpPr>
          <p:cNvPr id="12292" name="テキスト ボックス 13"/>
          <p:cNvSpPr txBox="1">
            <a:spLocks noChangeArrowheads="1"/>
          </p:cNvSpPr>
          <p:nvPr/>
        </p:nvSpPr>
        <p:spPr bwMode="auto">
          <a:xfrm>
            <a:off x="2230438" y="5424488"/>
            <a:ext cx="7461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900" dirty="0"/>
              <a:t>p=0.708</a:t>
            </a:r>
            <a:endParaRPr kumimoji="0" lang="ja-JP" altLang="en-US" sz="900" dirty="0"/>
          </a:p>
        </p:txBody>
      </p:sp>
      <p:sp>
        <p:nvSpPr>
          <p:cNvPr id="12293" name="テキスト ボックス 16"/>
          <p:cNvSpPr txBox="1">
            <a:spLocks noChangeArrowheads="1"/>
          </p:cNvSpPr>
          <p:nvPr/>
        </p:nvSpPr>
        <p:spPr bwMode="auto">
          <a:xfrm>
            <a:off x="5629275" y="5432425"/>
            <a:ext cx="7445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900" dirty="0"/>
              <a:t>p=0.125</a:t>
            </a:r>
            <a:endParaRPr kumimoji="0" lang="ja-JP" altLang="en-US" sz="900" dirty="0"/>
          </a:p>
        </p:txBody>
      </p:sp>
      <p:sp>
        <p:nvSpPr>
          <p:cNvPr id="12294" name="テキスト ボックス 23"/>
          <p:cNvSpPr txBox="1">
            <a:spLocks noChangeArrowheads="1"/>
          </p:cNvSpPr>
          <p:nvPr/>
        </p:nvSpPr>
        <p:spPr bwMode="auto">
          <a:xfrm>
            <a:off x="8852694" y="2654300"/>
            <a:ext cx="7445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900" dirty="0"/>
              <a:t>p=0.741</a:t>
            </a:r>
            <a:endParaRPr kumimoji="0" lang="ja-JP" altLang="en-US" sz="900" dirty="0"/>
          </a:p>
        </p:txBody>
      </p:sp>
      <p:sp>
        <p:nvSpPr>
          <p:cNvPr id="12295" name="テキスト ボックス 30"/>
          <p:cNvSpPr txBox="1">
            <a:spLocks noChangeArrowheads="1"/>
          </p:cNvSpPr>
          <p:nvPr/>
        </p:nvSpPr>
        <p:spPr bwMode="auto">
          <a:xfrm>
            <a:off x="8893175" y="5424488"/>
            <a:ext cx="7445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900" dirty="0"/>
              <a:t>p=0.473</a:t>
            </a:r>
            <a:endParaRPr kumimoji="0" lang="ja-JP" altLang="en-US" sz="900" dirty="0"/>
          </a:p>
        </p:txBody>
      </p:sp>
      <p:sp>
        <p:nvSpPr>
          <p:cNvPr id="12296" name="テキスト ボックス 36"/>
          <p:cNvSpPr txBox="1">
            <a:spLocks noChangeArrowheads="1"/>
          </p:cNvSpPr>
          <p:nvPr/>
        </p:nvSpPr>
        <p:spPr bwMode="auto">
          <a:xfrm>
            <a:off x="98425" y="-6350"/>
            <a:ext cx="4074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1800" dirty="0"/>
              <a:t>S1</a:t>
            </a:r>
            <a:endParaRPr kumimoji="0" lang="ja-JP" altLang="en-US" sz="1800" dirty="0"/>
          </a:p>
        </p:txBody>
      </p:sp>
      <p:sp>
        <p:nvSpPr>
          <p:cNvPr id="12297" name="テキスト ボックス 34"/>
          <p:cNvSpPr txBox="1">
            <a:spLocks noChangeArrowheads="1"/>
          </p:cNvSpPr>
          <p:nvPr/>
        </p:nvSpPr>
        <p:spPr bwMode="auto">
          <a:xfrm>
            <a:off x="1469232" y="639474"/>
            <a:ext cx="744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1800"/>
              <a:t>CD68</a:t>
            </a:r>
            <a:endParaRPr kumimoji="0" lang="ja-JP" altLang="en-US" sz="1800"/>
          </a:p>
        </p:txBody>
      </p:sp>
      <p:sp>
        <p:nvSpPr>
          <p:cNvPr id="12298" name="テキスト ボックス 38"/>
          <p:cNvSpPr txBox="1">
            <a:spLocks noChangeArrowheads="1"/>
          </p:cNvSpPr>
          <p:nvPr/>
        </p:nvSpPr>
        <p:spPr bwMode="auto">
          <a:xfrm>
            <a:off x="4535488" y="628650"/>
            <a:ext cx="919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1800"/>
              <a:t>CD163</a:t>
            </a:r>
            <a:endParaRPr kumimoji="0" lang="ja-JP" altLang="en-US" sz="1800"/>
          </a:p>
        </p:txBody>
      </p:sp>
      <p:sp>
        <p:nvSpPr>
          <p:cNvPr id="12299" name="テキスト ボックス 46"/>
          <p:cNvSpPr txBox="1">
            <a:spLocks noChangeArrowheads="1"/>
          </p:cNvSpPr>
          <p:nvPr/>
        </p:nvSpPr>
        <p:spPr bwMode="auto">
          <a:xfrm>
            <a:off x="7800975" y="628650"/>
            <a:ext cx="91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1800"/>
              <a:t>CD204</a:t>
            </a:r>
            <a:endParaRPr kumimoji="0" lang="ja-JP" altLang="en-US" sz="1800"/>
          </a:p>
        </p:txBody>
      </p:sp>
      <p:sp>
        <p:nvSpPr>
          <p:cNvPr id="12300" name="テキスト ボックス 48"/>
          <p:cNvSpPr txBox="1">
            <a:spLocks noChangeArrowheads="1"/>
          </p:cNvSpPr>
          <p:nvPr/>
        </p:nvSpPr>
        <p:spPr bwMode="auto">
          <a:xfrm>
            <a:off x="2949575" y="187734"/>
            <a:ext cx="3978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1800" dirty="0"/>
              <a:t>Grade 2/3 local recurrence  free survival</a:t>
            </a:r>
            <a:endParaRPr kumimoji="0" lang="ja-JP" altLang="en-US" sz="1800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FE152001-2F0C-4AED-55DB-C391C46640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37565" y="877598"/>
            <a:ext cx="3095626" cy="3095625"/>
            <a:chOff x="-29" y="552"/>
            <a:chExt cx="1950" cy="195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F24C6052-46EB-CC93-16A4-302D732008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29" y="552"/>
              <a:ext cx="1950" cy="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" name="Line 5">
              <a:extLst>
                <a:ext uri="{FF2B5EF4-FFF2-40B4-BE49-F238E27FC236}">
                  <a16:creationId xmlns:a16="http://schemas.microsoft.com/office/drawing/2014/main" id="{89860210-20D4-7B74-856C-AE3490C4AB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" y="2069"/>
              <a:ext cx="1393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BB14FC0D-0129-BEE7-4A20-D5ED605161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16D8E921-C9D4-11ED-2939-61DC5F767B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Line 8">
              <a:extLst>
                <a:ext uri="{FF2B5EF4-FFF2-40B4-BE49-F238E27FC236}">
                  <a16:creationId xmlns:a16="http://schemas.microsoft.com/office/drawing/2014/main" id="{BBAB3DE0-0941-EC73-0061-6047327AC3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0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Line 9">
              <a:extLst>
                <a:ext uri="{FF2B5EF4-FFF2-40B4-BE49-F238E27FC236}">
                  <a16:creationId xmlns:a16="http://schemas.microsoft.com/office/drawing/2014/main" id="{432AC979-2D51-06B5-4F45-C7BE4CF3A7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Line 10">
              <a:extLst>
                <a:ext uri="{FF2B5EF4-FFF2-40B4-BE49-F238E27FC236}">
                  <a16:creationId xmlns:a16="http://schemas.microsoft.com/office/drawing/2014/main" id="{2C334E9C-A12D-C2CF-1427-3F4E592DB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4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Line 11">
              <a:extLst>
                <a:ext uri="{FF2B5EF4-FFF2-40B4-BE49-F238E27FC236}">
                  <a16:creationId xmlns:a16="http://schemas.microsoft.com/office/drawing/2014/main" id="{2DF545AB-68C2-9BA4-4F10-963ACFA21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6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Line 12">
              <a:extLst>
                <a:ext uri="{FF2B5EF4-FFF2-40B4-BE49-F238E27FC236}">
                  <a16:creationId xmlns:a16="http://schemas.microsoft.com/office/drawing/2014/main" id="{A26F6DF8-F793-9142-1645-AF16AA9201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9" y="2069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5B22DEF5-1308-D446-D138-F86CFE9B4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" y="2130"/>
              <a:ext cx="46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277B7440-190A-4368-87B7-F59422C59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" y="2130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3DE8FB33-0666-8223-2BC0-823B029AA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" y="2130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id="{E95D46DE-AF12-A06C-DD39-A285EFF4F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" y="2130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1E9024F1-3CE3-6E60-C064-EB2A1AA2B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7" y="2130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377C051F-8A35-03EE-0FD1-E630B033B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2130"/>
              <a:ext cx="102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19">
              <a:extLst>
                <a:ext uri="{FF2B5EF4-FFF2-40B4-BE49-F238E27FC236}">
                  <a16:creationId xmlns:a16="http://schemas.microsoft.com/office/drawing/2014/main" id="{D2414EAB-AB77-D414-DD4F-6AA088C5A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8" y="2130"/>
              <a:ext cx="102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5D6C3446-327E-8EBE-558E-530BCD0FC0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" y="816"/>
              <a:ext cx="0" cy="12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Line 21">
              <a:extLst>
                <a:ext uri="{FF2B5EF4-FFF2-40B4-BE49-F238E27FC236}">
                  <a16:creationId xmlns:a16="http://schemas.microsoft.com/office/drawing/2014/main" id="{977317FF-7A89-DE81-6162-1A045A9226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2" y="202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Line 22">
              <a:extLst>
                <a:ext uri="{FF2B5EF4-FFF2-40B4-BE49-F238E27FC236}">
                  <a16:creationId xmlns:a16="http://schemas.microsoft.com/office/drawing/2014/main" id="{610C244D-D3F3-0D45-66A0-36853CB34C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2" y="177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Line 23">
              <a:extLst>
                <a:ext uri="{FF2B5EF4-FFF2-40B4-BE49-F238E27FC236}">
                  <a16:creationId xmlns:a16="http://schemas.microsoft.com/office/drawing/2014/main" id="{07129C7C-BE58-26E9-0A95-2BA75D2D39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2" y="153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Line 24">
              <a:extLst>
                <a:ext uri="{FF2B5EF4-FFF2-40B4-BE49-F238E27FC236}">
                  <a16:creationId xmlns:a16="http://schemas.microsoft.com/office/drawing/2014/main" id="{33104BC5-2AE4-B23C-372B-172484866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2" y="129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Line 25">
              <a:extLst>
                <a:ext uri="{FF2B5EF4-FFF2-40B4-BE49-F238E27FC236}">
                  <a16:creationId xmlns:a16="http://schemas.microsoft.com/office/drawing/2014/main" id="{4C0E91E0-A42D-3480-5CB0-7AFEE59EF1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2" y="105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Line 26">
              <a:extLst>
                <a:ext uri="{FF2B5EF4-FFF2-40B4-BE49-F238E27FC236}">
                  <a16:creationId xmlns:a16="http://schemas.microsoft.com/office/drawing/2014/main" id="{2E51E4BF-63E4-0A5E-B1CB-16E4091694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2" y="8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C63E19AB-554B-847F-B7D9-9062B1767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1999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CAA1CABC-6A97-AB69-4318-96B0745DF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1758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1EA48A6F-A7D1-E0DE-D0D8-3B8C516D8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1518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0">
              <a:extLst>
                <a:ext uri="{FF2B5EF4-FFF2-40B4-BE49-F238E27FC236}">
                  <a16:creationId xmlns:a16="http://schemas.microsoft.com/office/drawing/2014/main" id="{BA60637C-7425-2BD2-3C88-3353324A6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1277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1">
              <a:extLst>
                <a:ext uri="{FF2B5EF4-FFF2-40B4-BE49-F238E27FC236}">
                  <a16:creationId xmlns:a16="http://schemas.microsoft.com/office/drawing/2014/main" id="{CF477D14-A6A8-92F5-8F36-EDBB7D7FC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1036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2">
              <a:extLst>
                <a:ext uri="{FF2B5EF4-FFF2-40B4-BE49-F238E27FC236}">
                  <a16:creationId xmlns:a16="http://schemas.microsoft.com/office/drawing/2014/main" id="{8205F9F3-2279-35EC-2A92-EA5E73ACC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795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DDF6A3A1-9D1B-8A46-C40B-C2FBBA1EF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" y="766"/>
              <a:ext cx="1494" cy="1303"/>
            </a:xfrm>
            <a:custGeom>
              <a:avLst/>
              <a:gdLst>
                <a:gd name="T0" fmla="*/ 0 w 515"/>
                <a:gd name="T1" fmla="*/ 0 h 449"/>
                <a:gd name="T2" fmla="*/ 0 w 515"/>
                <a:gd name="T3" fmla="*/ 449 h 449"/>
                <a:gd name="T4" fmla="*/ 515 w 515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449">
                  <a:moveTo>
                    <a:pt x="0" y="0"/>
                  </a:moveTo>
                  <a:lnTo>
                    <a:pt x="0" y="449"/>
                  </a:lnTo>
                  <a:lnTo>
                    <a:pt x="515" y="449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Rectangle 34">
              <a:extLst>
                <a:ext uri="{FF2B5EF4-FFF2-40B4-BE49-F238E27FC236}">
                  <a16:creationId xmlns:a16="http://schemas.microsoft.com/office/drawing/2014/main" id="{DC7A9D5D-59A1-441A-E676-44BDF0386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9" y="2214"/>
              <a:ext cx="23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900" dirty="0">
                  <a:solidFill>
                    <a:srgbClr val="000000"/>
                  </a:solidFill>
                </a:rPr>
                <a:t>Months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5">
              <a:extLst>
                <a:ext uri="{FF2B5EF4-FFF2-40B4-BE49-F238E27FC236}">
                  <a16:creationId xmlns:a16="http://schemas.microsoft.com/office/drawing/2014/main" id="{BC309AC5-5C0D-B1AB-A374-2010F5F65F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279" y="1372"/>
              <a:ext cx="969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900" dirty="0">
                  <a:solidFill>
                    <a:srgbClr val="000000"/>
                  </a:solidFill>
                </a:rPr>
                <a:t>Local recurrence free survival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id="{2F9C33C4-4D0B-540E-A812-158D91101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816"/>
              <a:ext cx="1033" cy="360"/>
            </a:xfrm>
            <a:custGeom>
              <a:avLst/>
              <a:gdLst>
                <a:gd name="T0" fmla="*/ 0 w 356"/>
                <a:gd name="T1" fmla="*/ 0 h 124"/>
                <a:gd name="T2" fmla="*/ 3 w 356"/>
                <a:gd name="T3" fmla="*/ 0 h 124"/>
                <a:gd name="T4" fmla="*/ 3 w 356"/>
                <a:gd name="T5" fmla="*/ 23 h 124"/>
                <a:gd name="T6" fmla="*/ 3 w 356"/>
                <a:gd name="T7" fmla="*/ 23 h 124"/>
                <a:gd name="T8" fmla="*/ 3 w 356"/>
                <a:gd name="T9" fmla="*/ 46 h 124"/>
                <a:gd name="T10" fmla="*/ 12 w 356"/>
                <a:gd name="T11" fmla="*/ 46 h 124"/>
                <a:gd name="T12" fmla="*/ 12 w 356"/>
                <a:gd name="T13" fmla="*/ 71 h 124"/>
                <a:gd name="T14" fmla="*/ 24 w 356"/>
                <a:gd name="T15" fmla="*/ 71 h 124"/>
                <a:gd name="T16" fmla="*/ 24 w 356"/>
                <a:gd name="T17" fmla="*/ 97 h 124"/>
                <a:gd name="T18" fmla="*/ 26 w 356"/>
                <a:gd name="T19" fmla="*/ 97 h 124"/>
                <a:gd name="T20" fmla="*/ 26 w 356"/>
                <a:gd name="T21" fmla="*/ 124 h 124"/>
                <a:gd name="T22" fmla="*/ 356 w 356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6" h="124">
                  <a:moveTo>
                    <a:pt x="0" y="0"/>
                  </a:moveTo>
                  <a:lnTo>
                    <a:pt x="3" y="0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46"/>
                  </a:lnTo>
                  <a:lnTo>
                    <a:pt x="12" y="46"/>
                  </a:lnTo>
                  <a:lnTo>
                    <a:pt x="12" y="71"/>
                  </a:lnTo>
                  <a:lnTo>
                    <a:pt x="24" y="71"/>
                  </a:lnTo>
                  <a:lnTo>
                    <a:pt x="24" y="97"/>
                  </a:lnTo>
                  <a:lnTo>
                    <a:pt x="26" y="97"/>
                  </a:lnTo>
                  <a:lnTo>
                    <a:pt x="26" y="124"/>
                  </a:lnTo>
                  <a:lnTo>
                    <a:pt x="356" y="124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358BF5C1-4AAA-5E0E-1674-DACAE3756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" y="8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A2A0FE86-A241-5538-FD67-3E768414F5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" y="8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FCD500-27E4-4607-FA45-7CA3DC69F8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" y="94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B9BE68E1-FDAC-6E41-5F6E-275D9CFF3E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" y="9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6BA908EC-6CB9-1747-47AE-A1D4C9EDB1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" y="10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C147EB4C-95A7-A6E5-4DBF-D7440ABEE4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" y="1004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7F27A0B3-98F1-1221-34B7-E871DEAB69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6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1DD68EF-C114-1AC7-1091-9F7A7BF380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0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0A5C68EA-0CE9-1C3B-149B-3DDE56E1C0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0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BFF4C83A-2B5A-2869-9AA5-B0BCCAAFC7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5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808E9C7B-7666-9DE2-AE67-36CC7D56F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" y="1176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4A9B41AD-9B85-7CC1-D523-028550AA5A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6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91EBBD49-142B-BA5F-F28C-8EF18EB083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F9707C36-79A5-AC7F-03FB-B5B6AB82BE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1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8DF317A3-7A58-A476-7F8F-C6A38F41B6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1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B117A1F-2FCB-4F07-40DC-2780E35775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6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5EDB09ED-2DD4-843C-05B5-4B0C1166F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0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9" name="Line 54">
              <a:extLst>
                <a:ext uri="{FF2B5EF4-FFF2-40B4-BE49-F238E27FC236}">
                  <a16:creationId xmlns:a16="http://schemas.microsoft.com/office/drawing/2014/main" id="{BB0C4DD8-A4B9-9B04-AB6D-F253E2B608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4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0" name="Line 55">
              <a:extLst>
                <a:ext uri="{FF2B5EF4-FFF2-40B4-BE49-F238E27FC236}">
                  <a16:creationId xmlns:a16="http://schemas.microsoft.com/office/drawing/2014/main" id="{F68B251C-BB3A-C08B-78B7-20F7ED5A2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8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1" name="Line 56">
              <a:extLst>
                <a:ext uri="{FF2B5EF4-FFF2-40B4-BE49-F238E27FC236}">
                  <a16:creationId xmlns:a16="http://schemas.microsoft.com/office/drawing/2014/main" id="{1A2BED1F-1A0F-77A4-2E2C-B5D591E2EC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62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2" name="Line 57">
              <a:extLst>
                <a:ext uri="{FF2B5EF4-FFF2-40B4-BE49-F238E27FC236}">
                  <a16:creationId xmlns:a16="http://schemas.microsoft.com/office/drawing/2014/main" id="{D2F046AF-BC41-C91D-FDCB-A6C02A3382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9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3" name="Line 58">
              <a:extLst>
                <a:ext uri="{FF2B5EF4-FFF2-40B4-BE49-F238E27FC236}">
                  <a16:creationId xmlns:a16="http://schemas.microsoft.com/office/drawing/2014/main" id="{8D8D4DF2-6558-758A-D382-3FED3BBC45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4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288" name="Line 59">
              <a:extLst>
                <a:ext uri="{FF2B5EF4-FFF2-40B4-BE49-F238E27FC236}">
                  <a16:creationId xmlns:a16="http://schemas.microsoft.com/office/drawing/2014/main" id="{42EA598B-20C4-6DD0-6142-5747A2599E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3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289" name="Line 60">
              <a:extLst>
                <a:ext uri="{FF2B5EF4-FFF2-40B4-BE49-F238E27FC236}">
                  <a16:creationId xmlns:a16="http://schemas.microsoft.com/office/drawing/2014/main" id="{DFFEC23D-A2FD-95D5-6D26-07C1D34C7F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7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3" name="Line 61">
              <a:extLst>
                <a:ext uri="{FF2B5EF4-FFF2-40B4-BE49-F238E27FC236}">
                  <a16:creationId xmlns:a16="http://schemas.microsoft.com/office/drawing/2014/main" id="{4C8CD69B-EE96-A770-D26F-B602525B6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7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4" name="Line 62">
              <a:extLst>
                <a:ext uri="{FF2B5EF4-FFF2-40B4-BE49-F238E27FC236}">
                  <a16:creationId xmlns:a16="http://schemas.microsoft.com/office/drawing/2014/main" id="{4D4D8839-E961-46C7-7977-473F78EA8C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71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5" name="Line 63">
              <a:extLst>
                <a:ext uri="{FF2B5EF4-FFF2-40B4-BE49-F238E27FC236}">
                  <a16:creationId xmlns:a16="http://schemas.microsoft.com/office/drawing/2014/main" id="{DB98B897-91F0-379C-B22C-E962A3061F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4" y="117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6" name="Line 64">
              <a:extLst>
                <a:ext uri="{FF2B5EF4-FFF2-40B4-BE49-F238E27FC236}">
                  <a16:creationId xmlns:a16="http://schemas.microsoft.com/office/drawing/2014/main" id="{FEE9A08B-B18C-3CFE-CF09-5DA12C349D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9" y="115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7" name="Freeform 65">
              <a:extLst>
                <a:ext uri="{FF2B5EF4-FFF2-40B4-BE49-F238E27FC236}">
                  <a16:creationId xmlns:a16="http://schemas.microsoft.com/office/drawing/2014/main" id="{38D85412-89CE-A067-CC21-60B1764848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" y="816"/>
              <a:ext cx="1379" cy="302"/>
            </a:xfrm>
            <a:custGeom>
              <a:avLst/>
              <a:gdLst>
                <a:gd name="T0" fmla="*/ 0 w 475"/>
                <a:gd name="T1" fmla="*/ 6 h 104"/>
                <a:gd name="T2" fmla="*/ 0 w 475"/>
                <a:gd name="T3" fmla="*/ 16 h 104"/>
                <a:gd name="T4" fmla="*/ 6 w 475"/>
                <a:gd name="T5" fmla="*/ 20 h 104"/>
                <a:gd name="T6" fmla="*/ 6 w 475"/>
                <a:gd name="T7" fmla="*/ 32 h 104"/>
                <a:gd name="T8" fmla="*/ 12 w 475"/>
                <a:gd name="T9" fmla="*/ 34 h 104"/>
                <a:gd name="T10" fmla="*/ 18 w 475"/>
                <a:gd name="T11" fmla="*/ 40 h 104"/>
                <a:gd name="T12" fmla="*/ 18 w 475"/>
                <a:gd name="T13" fmla="*/ 52 h 104"/>
                <a:gd name="T14" fmla="*/ 18 w 475"/>
                <a:gd name="T15" fmla="*/ 64 h 104"/>
                <a:gd name="T16" fmla="*/ 26 w 475"/>
                <a:gd name="T17" fmla="*/ 68 h 104"/>
                <a:gd name="T18" fmla="*/ 31 w 475"/>
                <a:gd name="T19" fmla="*/ 75 h 104"/>
                <a:gd name="T20" fmla="*/ 32 w 475"/>
                <a:gd name="T21" fmla="*/ 86 h 104"/>
                <a:gd name="T22" fmla="*/ 44 w 475"/>
                <a:gd name="T23" fmla="*/ 86 h 104"/>
                <a:gd name="T24" fmla="*/ 56 w 475"/>
                <a:gd name="T25" fmla="*/ 86 h 104"/>
                <a:gd name="T26" fmla="*/ 59 w 475"/>
                <a:gd name="T27" fmla="*/ 91 h 104"/>
                <a:gd name="T28" fmla="*/ 59 w 475"/>
                <a:gd name="T29" fmla="*/ 103 h 104"/>
                <a:gd name="T30" fmla="*/ 70 w 475"/>
                <a:gd name="T31" fmla="*/ 104 h 104"/>
                <a:gd name="T32" fmla="*/ 82 w 475"/>
                <a:gd name="T33" fmla="*/ 104 h 104"/>
                <a:gd name="T34" fmla="*/ 94 w 475"/>
                <a:gd name="T35" fmla="*/ 104 h 104"/>
                <a:gd name="T36" fmla="*/ 106 w 475"/>
                <a:gd name="T37" fmla="*/ 104 h 104"/>
                <a:gd name="T38" fmla="*/ 118 w 475"/>
                <a:gd name="T39" fmla="*/ 104 h 104"/>
                <a:gd name="T40" fmla="*/ 130 w 475"/>
                <a:gd name="T41" fmla="*/ 104 h 104"/>
                <a:gd name="T42" fmla="*/ 142 w 475"/>
                <a:gd name="T43" fmla="*/ 104 h 104"/>
                <a:gd name="T44" fmla="*/ 154 w 475"/>
                <a:gd name="T45" fmla="*/ 104 h 104"/>
                <a:gd name="T46" fmla="*/ 166 w 475"/>
                <a:gd name="T47" fmla="*/ 104 h 104"/>
                <a:gd name="T48" fmla="*/ 178 w 475"/>
                <a:gd name="T49" fmla="*/ 104 h 104"/>
                <a:gd name="T50" fmla="*/ 190 w 475"/>
                <a:gd name="T51" fmla="*/ 104 h 104"/>
                <a:gd name="T52" fmla="*/ 202 w 475"/>
                <a:gd name="T53" fmla="*/ 104 h 104"/>
                <a:gd name="T54" fmla="*/ 214 w 475"/>
                <a:gd name="T55" fmla="*/ 104 h 104"/>
                <a:gd name="T56" fmla="*/ 226 w 475"/>
                <a:gd name="T57" fmla="*/ 104 h 104"/>
                <a:gd name="T58" fmla="*/ 238 w 475"/>
                <a:gd name="T59" fmla="*/ 104 h 104"/>
                <a:gd name="T60" fmla="*/ 250 w 475"/>
                <a:gd name="T61" fmla="*/ 104 h 104"/>
                <a:gd name="T62" fmla="*/ 262 w 475"/>
                <a:gd name="T63" fmla="*/ 104 h 104"/>
                <a:gd name="T64" fmla="*/ 274 w 475"/>
                <a:gd name="T65" fmla="*/ 104 h 104"/>
                <a:gd name="T66" fmla="*/ 286 w 475"/>
                <a:gd name="T67" fmla="*/ 104 h 104"/>
                <a:gd name="T68" fmla="*/ 298 w 475"/>
                <a:gd name="T69" fmla="*/ 104 h 104"/>
                <a:gd name="T70" fmla="*/ 310 w 475"/>
                <a:gd name="T71" fmla="*/ 104 h 104"/>
                <a:gd name="T72" fmla="*/ 322 w 475"/>
                <a:gd name="T73" fmla="*/ 104 h 104"/>
                <a:gd name="T74" fmla="*/ 334 w 475"/>
                <a:gd name="T75" fmla="*/ 104 h 104"/>
                <a:gd name="T76" fmla="*/ 346 w 475"/>
                <a:gd name="T77" fmla="*/ 104 h 104"/>
                <a:gd name="T78" fmla="*/ 358 w 475"/>
                <a:gd name="T79" fmla="*/ 104 h 104"/>
                <a:gd name="T80" fmla="*/ 370 w 475"/>
                <a:gd name="T81" fmla="*/ 104 h 104"/>
                <a:gd name="T82" fmla="*/ 382 w 475"/>
                <a:gd name="T83" fmla="*/ 104 h 104"/>
                <a:gd name="T84" fmla="*/ 394 w 475"/>
                <a:gd name="T85" fmla="*/ 104 h 104"/>
                <a:gd name="T86" fmla="*/ 406 w 475"/>
                <a:gd name="T87" fmla="*/ 104 h 104"/>
                <a:gd name="T88" fmla="*/ 418 w 475"/>
                <a:gd name="T89" fmla="*/ 104 h 104"/>
                <a:gd name="T90" fmla="*/ 430 w 475"/>
                <a:gd name="T91" fmla="*/ 104 h 104"/>
                <a:gd name="T92" fmla="*/ 442 w 475"/>
                <a:gd name="T93" fmla="*/ 104 h 104"/>
                <a:gd name="T94" fmla="*/ 454 w 475"/>
                <a:gd name="T95" fmla="*/ 104 h 104"/>
                <a:gd name="T96" fmla="*/ 466 w 475"/>
                <a:gd name="T9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104">
                  <a:moveTo>
                    <a:pt x="0" y="6"/>
                  </a:moveTo>
                  <a:lnTo>
                    <a:pt x="0" y="10"/>
                  </a:lnTo>
                  <a:moveTo>
                    <a:pt x="0" y="14"/>
                  </a:moveTo>
                  <a:lnTo>
                    <a:pt x="0" y="16"/>
                  </a:lnTo>
                  <a:lnTo>
                    <a:pt x="2" y="16"/>
                  </a:lnTo>
                  <a:moveTo>
                    <a:pt x="6" y="16"/>
                  </a:moveTo>
                  <a:lnTo>
                    <a:pt x="6" y="20"/>
                  </a:lnTo>
                  <a:moveTo>
                    <a:pt x="6" y="24"/>
                  </a:moveTo>
                  <a:lnTo>
                    <a:pt x="6" y="28"/>
                  </a:lnTo>
                  <a:moveTo>
                    <a:pt x="6" y="32"/>
                  </a:moveTo>
                  <a:lnTo>
                    <a:pt x="6" y="34"/>
                  </a:lnTo>
                  <a:lnTo>
                    <a:pt x="8" y="34"/>
                  </a:lnTo>
                  <a:moveTo>
                    <a:pt x="12" y="34"/>
                  </a:moveTo>
                  <a:lnTo>
                    <a:pt x="16" y="34"/>
                  </a:lnTo>
                  <a:moveTo>
                    <a:pt x="18" y="36"/>
                  </a:moveTo>
                  <a:lnTo>
                    <a:pt x="18" y="40"/>
                  </a:lnTo>
                  <a:moveTo>
                    <a:pt x="18" y="44"/>
                  </a:moveTo>
                  <a:lnTo>
                    <a:pt x="18" y="48"/>
                  </a:lnTo>
                  <a:moveTo>
                    <a:pt x="18" y="52"/>
                  </a:moveTo>
                  <a:lnTo>
                    <a:pt x="18" y="56"/>
                  </a:lnTo>
                  <a:moveTo>
                    <a:pt x="18" y="60"/>
                  </a:moveTo>
                  <a:lnTo>
                    <a:pt x="18" y="64"/>
                  </a:lnTo>
                  <a:moveTo>
                    <a:pt x="18" y="68"/>
                  </a:moveTo>
                  <a:lnTo>
                    <a:pt x="22" y="68"/>
                  </a:lnTo>
                  <a:moveTo>
                    <a:pt x="26" y="68"/>
                  </a:moveTo>
                  <a:lnTo>
                    <a:pt x="30" y="68"/>
                  </a:lnTo>
                  <a:moveTo>
                    <a:pt x="31" y="71"/>
                  </a:moveTo>
                  <a:lnTo>
                    <a:pt x="31" y="75"/>
                  </a:lnTo>
                  <a:moveTo>
                    <a:pt x="31" y="79"/>
                  </a:moveTo>
                  <a:lnTo>
                    <a:pt x="31" y="83"/>
                  </a:lnTo>
                  <a:moveTo>
                    <a:pt x="32" y="86"/>
                  </a:moveTo>
                  <a:lnTo>
                    <a:pt x="36" y="86"/>
                  </a:lnTo>
                  <a:moveTo>
                    <a:pt x="40" y="86"/>
                  </a:moveTo>
                  <a:lnTo>
                    <a:pt x="44" y="86"/>
                  </a:lnTo>
                  <a:moveTo>
                    <a:pt x="48" y="86"/>
                  </a:moveTo>
                  <a:lnTo>
                    <a:pt x="52" y="86"/>
                  </a:lnTo>
                  <a:moveTo>
                    <a:pt x="56" y="86"/>
                  </a:moveTo>
                  <a:lnTo>
                    <a:pt x="59" y="86"/>
                  </a:lnTo>
                  <a:lnTo>
                    <a:pt x="59" y="87"/>
                  </a:lnTo>
                  <a:moveTo>
                    <a:pt x="59" y="91"/>
                  </a:moveTo>
                  <a:lnTo>
                    <a:pt x="59" y="95"/>
                  </a:lnTo>
                  <a:moveTo>
                    <a:pt x="59" y="99"/>
                  </a:moveTo>
                  <a:lnTo>
                    <a:pt x="59" y="103"/>
                  </a:lnTo>
                  <a:moveTo>
                    <a:pt x="62" y="104"/>
                  </a:moveTo>
                  <a:lnTo>
                    <a:pt x="66" y="104"/>
                  </a:lnTo>
                  <a:moveTo>
                    <a:pt x="70" y="104"/>
                  </a:moveTo>
                  <a:lnTo>
                    <a:pt x="74" y="104"/>
                  </a:lnTo>
                  <a:moveTo>
                    <a:pt x="78" y="104"/>
                  </a:moveTo>
                  <a:lnTo>
                    <a:pt x="82" y="104"/>
                  </a:lnTo>
                  <a:moveTo>
                    <a:pt x="86" y="104"/>
                  </a:moveTo>
                  <a:lnTo>
                    <a:pt x="90" y="104"/>
                  </a:lnTo>
                  <a:moveTo>
                    <a:pt x="94" y="104"/>
                  </a:moveTo>
                  <a:lnTo>
                    <a:pt x="98" y="104"/>
                  </a:lnTo>
                  <a:moveTo>
                    <a:pt x="102" y="104"/>
                  </a:moveTo>
                  <a:lnTo>
                    <a:pt x="106" y="104"/>
                  </a:lnTo>
                  <a:moveTo>
                    <a:pt x="110" y="104"/>
                  </a:moveTo>
                  <a:lnTo>
                    <a:pt x="114" y="104"/>
                  </a:lnTo>
                  <a:moveTo>
                    <a:pt x="118" y="104"/>
                  </a:moveTo>
                  <a:lnTo>
                    <a:pt x="122" y="104"/>
                  </a:lnTo>
                  <a:moveTo>
                    <a:pt x="126" y="104"/>
                  </a:moveTo>
                  <a:lnTo>
                    <a:pt x="130" y="104"/>
                  </a:lnTo>
                  <a:moveTo>
                    <a:pt x="134" y="104"/>
                  </a:moveTo>
                  <a:lnTo>
                    <a:pt x="138" y="104"/>
                  </a:lnTo>
                  <a:moveTo>
                    <a:pt x="142" y="104"/>
                  </a:moveTo>
                  <a:lnTo>
                    <a:pt x="146" y="104"/>
                  </a:lnTo>
                  <a:moveTo>
                    <a:pt x="150" y="104"/>
                  </a:moveTo>
                  <a:lnTo>
                    <a:pt x="154" y="104"/>
                  </a:lnTo>
                  <a:moveTo>
                    <a:pt x="158" y="104"/>
                  </a:moveTo>
                  <a:lnTo>
                    <a:pt x="162" y="104"/>
                  </a:lnTo>
                  <a:moveTo>
                    <a:pt x="166" y="104"/>
                  </a:moveTo>
                  <a:lnTo>
                    <a:pt x="170" y="104"/>
                  </a:lnTo>
                  <a:moveTo>
                    <a:pt x="174" y="104"/>
                  </a:moveTo>
                  <a:lnTo>
                    <a:pt x="178" y="104"/>
                  </a:lnTo>
                  <a:moveTo>
                    <a:pt x="182" y="104"/>
                  </a:moveTo>
                  <a:lnTo>
                    <a:pt x="186" y="104"/>
                  </a:lnTo>
                  <a:moveTo>
                    <a:pt x="190" y="104"/>
                  </a:moveTo>
                  <a:lnTo>
                    <a:pt x="194" y="104"/>
                  </a:lnTo>
                  <a:moveTo>
                    <a:pt x="198" y="104"/>
                  </a:moveTo>
                  <a:lnTo>
                    <a:pt x="202" y="104"/>
                  </a:lnTo>
                  <a:moveTo>
                    <a:pt x="206" y="104"/>
                  </a:moveTo>
                  <a:lnTo>
                    <a:pt x="210" y="104"/>
                  </a:lnTo>
                  <a:moveTo>
                    <a:pt x="214" y="104"/>
                  </a:moveTo>
                  <a:lnTo>
                    <a:pt x="218" y="104"/>
                  </a:lnTo>
                  <a:moveTo>
                    <a:pt x="222" y="104"/>
                  </a:moveTo>
                  <a:lnTo>
                    <a:pt x="226" y="104"/>
                  </a:lnTo>
                  <a:moveTo>
                    <a:pt x="230" y="104"/>
                  </a:moveTo>
                  <a:lnTo>
                    <a:pt x="234" y="104"/>
                  </a:lnTo>
                  <a:moveTo>
                    <a:pt x="238" y="104"/>
                  </a:moveTo>
                  <a:lnTo>
                    <a:pt x="242" y="104"/>
                  </a:lnTo>
                  <a:moveTo>
                    <a:pt x="246" y="104"/>
                  </a:moveTo>
                  <a:lnTo>
                    <a:pt x="250" y="104"/>
                  </a:lnTo>
                  <a:moveTo>
                    <a:pt x="254" y="104"/>
                  </a:moveTo>
                  <a:lnTo>
                    <a:pt x="258" y="104"/>
                  </a:lnTo>
                  <a:moveTo>
                    <a:pt x="262" y="104"/>
                  </a:moveTo>
                  <a:lnTo>
                    <a:pt x="266" y="104"/>
                  </a:lnTo>
                  <a:moveTo>
                    <a:pt x="270" y="104"/>
                  </a:moveTo>
                  <a:lnTo>
                    <a:pt x="274" y="104"/>
                  </a:lnTo>
                  <a:moveTo>
                    <a:pt x="278" y="104"/>
                  </a:moveTo>
                  <a:lnTo>
                    <a:pt x="282" y="104"/>
                  </a:lnTo>
                  <a:moveTo>
                    <a:pt x="286" y="104"/>
                  </a:moveTo>
                  <a:lnTo>
                    <a:pt x="290" y="104"/>
                  </a:lnTo>
                  <a:moveTo>
                    <a:pt x="294" y="104"/>
                  </a:moveTo>
                  <a:lnTo>
                    <a:pt x="298" y="104"/>
                  </a:lnTo>
                  <a:moveTo>
                    <a:pt x="302" y="104"/>
                  </a:moveTo>
                  <a:lnTo>
                    <a:pt x="306" y="104"/>
                  </a:lnTo>
                  <a:moveTo>
                    <a:pt x="310" y="104"/>
                  </a:moveTo>
                  <a:lnTo>
                    <a:pt x="314" y="104"/>
                  </a:lnTo>
                  <a:moveTo>
                    <a:pt x="318" y="104"/>
                  </a:moveTo>
                  <a:lnTo>
                    <a:pt x="322" y="104"/>
                  </a:lnTo>
                  <a:moveTo>
                    <a:pt x="326" y="104"/>
                  </a:moveTo>
                  <a:lnTo>
                    <a:pt x="330" y="104"/>
                  </a:lnTo>
                  <a:moveTo>
                    <a:pt x="334" y="104"/>
                  </a:moveTo>
                  <a:lnTo>
                    <a:pt x="338" y="104"/>
                  </a:lnTo>
                  <a:moveTo>
                    <a:pt x="342" y="104"/>
                  </a:moveTo>
                  <a:lnTo>
                    <a:pt x="346" y="104"/>
                  </a:lnTo>
                  <a:moveTo>
                    <a:pt x="350" y="104"/>
                  </a:moveTo>
                  <a:lnTo>
                    <a:pt x="354" y="104"/>
                  </a:lnTo>
                  <a:moveTo>
                    <a:pt x="358" y="104"/>
                  </a:moveTo>
                  <a:lnTo>
                    <a:pt x="362" y="104"/>
                  </a:lnTo>
                  <a:moveTo>
                    <a:pt x="366" y="104"/>
                  </a:moveTo>
                  <a:lnTo>
                    <a:pt x="370" y="104"/>
                  </a:lnTo>
                  <a:moveTo>
                    <a:pt x="374" y="104"/>
                  </a:moveTo>
                  <a:lnTo>
                    <a:pt x="378" y="104"/>
                  </a:lnTo>
                  <a:moveTo>
                    <a:pt x="382" y="104"/>
                  </a:moveTo>
                  <a:lnTo>
                    <a:pt x="386" y="104"/>
                  </a:lnTo>
                  <a:moveTo>
                    <a:pt x="390" y="104"/>
                  </a:moveTo>
                  <a:lnTo>
                    <a:pt x="394" y="104"/>
                  </a:lnTo>
                  <a:moveTo>
                    <a:pt x="398" y="104"/>
                  </a:moveTo>
                  <a:lnTo>
                    <a:pt x="402" y="104"/>
                  </a:lnTo>
                  <a:moveTo>
                    <a:pt x="406" y="104"/>
                  </a:moveTo>
                  <a:lnTo>
                    <a:pt x="410" y="104"/>
                  </a:lnTo>
                  <a:moveTo>
                    <a:pt x="414" y="104"/>
                  </a:moveTo>
                  <a:lnTo>
                    <a:pt x="418" y="104"/>
                  </a:lnTo>
                  <a:moveTo>
                    <a:pt x="422" y="104"/>
                  </a:moveTo>
                  <a:lnTo>
                    <a:pt x="426" y="104"/>
                  </a:lnTo>
                  <a:moveTo>
                    <a:pt x="430" y="104"/>
                  </a:moveTo>
                  <a:lnTo>
                    <a:pt x="434" y="104"/>
                  </a:lnTo>
                  <a:moveTo>
                    <a:pt x="438" y="104"/>
                  </a:moveTo>
                  <a:lnTo>
                    <a:pt x="442" y="104"/>
                  </a:lnTo>
                  <a:moveTo>
                    <a:pt x="446" y="104"/>
                  </a:moveTo>
                  <a:lnTo>
                    <a:pt x="450" y="104"/>
                  </a:lnTo>
                  <a:moveTo>
                    <a:pt x="454" y="104"/>
                  </a:moveTo>
                  <a:lnTo>
                    <a:pt x="458" y="104"/>
                  </a:lnTo>
                  <a:moveTo>
                    <a:pt x="462" y="104"/>
                  </a:moveTo>
                  <a:lnTo>
                    <a:pt x="466" y="104"/>
                  </a:lnTo>
                  <a:moveTo>
                    <a:pt x="470" y="104"/>
                  </a:moveTo>
                  <a:lnTo>
                    <a:pt x="474" y="104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8" name="Line 66">
              <a:extLst>
                <a:ext uri="{FF2B5EF4-FFF2-40B4-BE49-F238E27FC236}">
                  <a16:creationId xmlns:a16="http://schemas.microsoft.com/office/drawing/2014/main" id="{DA0A5111-D0F7-6880-D6BC-713D670CF2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" y="86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19" name="Line 67">
              <a:extLst>
                <a:ext uri="{FF2B5EF4-FFF2-40B4-BE49-F238E27FC236}">
                  <a16:creationId xmlns:a16="http://schemas.microsoft.com/office/drawing/2014/main" id="{BD8BFD66-2207-284B-8C35-F335AC21F9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" y="84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0" name="Line 68">
              <a:extLst>
                <a:ext uri="{FF2B5EF4-FFF2-40B4-BE49-F238E27FC236}">
                  <a16:creationId xmlns:a16="http://schemas.microsoft.com/office/drawing/2014/main" id="{EE3DA1FB-2DCF-570E-06AB-EBEB5A3007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" y="106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1" name="Line 69">
              <a:extLst>
                <a:ext uri="{FF2B5EF4-FFF2-40B4-BE49-F238E27FC236}">
                  <a16:creationId xmlns:a16="http://schemas.microsoft.com/office/drawing/2014/main" id="{9594DC69-75FD-739D-9177-AD1643116F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7" y="105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2" name="Line 70">
              <a:extLst>
                <a:ext uri="{FF2B5EF4-FFF2-40B4-BE49-F238E27FC236}">
                  <a16:creationId xmlns:a16="http://schemas.microsoft.com/office/drawing/2014/main" id="{B1B9252F-776F-01D5-67D0-34FB08579B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3" y="1118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3" name="Line 71">
              <a:extLst>
                <a:ext uri="{FF2B5EF4-FFF2-40B4-BE49-F238E27FC236}">
                  <a16:creationId xmlns:a16="http://schemas.microsoft.com/office/drawing/2014/main" id="{322AB2A9-70F8-AE34-7576-0DE7C20B47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1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4" name="Line 72">
              <a:extLst>
                <a:ext uri="{FF2B5EF4-FFF2-40B4-BE49-F238E27FC236}">
                  <a16:creationId xmlns:a16="http://schemas.microsoft.com/office/drawing/2014/main" id="{15BE0D6E-4885-C7D1-A66E-6360C6A7F9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" y="1118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5" name="Line 73">
              <a:extLst>
                <a:ext uri="{FF2B5EF4-FFF2-40B4-BE49-F238E27FC236}">
                  <a16:creationId xmlns:a16="http://schemas.microsoft.com/office/drawing/2014/main" id="{92321572-7846-0795-5B64-971DBAB752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4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6" name="Line 74">
              <a:extLst>
                <a:ext uri="{FF2B5EF4-FFF2-40B4-BE49-F238E27FC236}">
                  <a16:creationId xmlns:a16="http://schemas.microsoft.com/office/drawing/2014/main" id="{A0051A68-22AD-9810-02C2-B0EC50F9A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6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7" name="Line 75">
              <a:extLst>
                <a:ext uri="{FF2B5EF4-FFF2-40B4-BE49-F238E27FC236}">
                  <a16:creationId xmlns:a16="http://schemas.microsoft.com/office/drawing/2014/main" id="{9C4C7353-0D6D-0103-F2F3-38F19B1293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8" name="Line 76">
              <a:extLst>
                <a:ext uri="{FF2B5EF4-FFF2-40B4-BE49-F238E27FC236}">
                  <a16:creationId xmlns:a16="http://schemas.microsoft.com/office/drawing/2014/main" id="{4E32379F-D451-3705-744E-A6B8D3DCEE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1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29" name="Line 77">
              <a:extLst>
                <a:ext uri="{FF2B5EF4-FFF2-40B4-BE49-F238E27FC236}">
                  <a16:creationId xmlns:a16="http://schemas.microsoft.com/office/drawing/2014/main" id="{F6A2842D-DC70-1CA0-A2F2-60C9CF759C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6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0" name="Line 78">
              <a:extLst>
                <a:ext uri="{FF2B5EF4-FFF2-40B4-BE49-F238E27FC236}">
                  <a16:creationId xmlns:a16="http://schemas.microsoft.com/office/drawing/2014/main" id="{331FB3AC-6174-8C85-FF3C-698E49FD8E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3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1" name="Line 79">
              <a:extLst>
                <a:ext uri="{FF2B5EF4-FFF2-40B4-BE49-F238E27FC236}">
                  <a16:creationId xmlns:a16="http://schemas.microsoft.com/office/drawing/2014/main" id="{16451167-43BE-80A9-6A3E-FEC36DCB08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7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2" name="Line 80">
              <a:extLst>
                <a:ext uri="{FF2B5EF4-FFF2-40B4-BE49-F238E27FC236}">
                  <a16:creationId xmlns:a16="http://schemas.microsoft.com/office/drawing/2014/main" id="{3A31B139-F858-BC92-4130-EDD29B0A5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5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3" name="Line 81">
              <a:extLst>
                <a:ext uri="{FF2B5EF4-FFF2-40B4-BE49-F238E27FC236}">
                  <a16:creationId xmlns:a16="http://schemas.microsoft.com/office/drawing/2014/main" id="{7E85A38E-9FA0-C29D-888F-1965AAEBF8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80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4" name="Line 82">
              <a:extLst>
                <a:ext uri="{FF2B5EF4-FFF2-40B4-BE49-F238E27FC236}">
                  <a16:creationId xmlns:a16="http://schemas.microsoft.com/office/drawing/2014/main" id="{57CF47C6-DCBB-D2A2-37AD-8B3322D9B1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4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5" name="Line 83">
              <a:extLst>
                <a:ext uri="{FF2B5EF4-FFF2-40B4-BE49-F238E27FC236}">
                  <a16:creationId xmlns:a16="http://schemas.microsoft.com/office/drawing/2014/main" id="{938F7592-6397-3644-AD7A-8EE3715E26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88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6" name="Line 84">
              <a:extLst>
                <a:ext uri="{FF2B5EF4-FFF2-40B4-BE49-F238E27FC236}">
                  <a16:creationId xmlns:a16="http://schemas.microsoft.com/office/drawing/2014/main" id="{21683FD2-9011-FAB5-FF96-56C1ACEF6F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4" y="1118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7" name="Line 85">
              <a:extLst>
                <a:ext uri="{FF2B5EF4-FFF2-40B4-BE49-F238E27FC236}">
                  <a16:creationId xmlns:a16="http://schemas.microsoft.com/office/drawing/2014/main" id="{2D2366EE-0EBF-2A9D-90ED-7821854E72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2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8" name="Line 86">
              <a:extLst>
                <a:ext uri="{FF2B5EF4-FFF2-40B4-BE49-F238E27FC236}">
                  <a16:creationId xmlns:a16="http://schemas.microsoft.com/office/drawing/2014/main" id="{9C402465-9E9F-3379-2A3D-C0E4236A0D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7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39" name="Line 87">
              <a:extLst>
                <a:ext uri="{FF2B5EF4-FFF2-40B4-BE49-F238E27FC236}">
                  <a16:creationId xmlns:a16="http://schemas.microsoft.com/office/drawing/2014/main" id="{5A31ABE2-5ED1-BA9F-9CE2-90A1432C6C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2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0" name="Line 88">
              <a:extLst>
                <a:ext uri="{FF2B5EF4-FFF2-40B4-BE49-F238E27FC236}">
                  <a16:creationId xmlns:a16="http://schemas.microsoft.com/office/drawing/2014/main" id="{ADCFAE9B-2DE8-237B-79AF-A3750DAA45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3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1" name="Line 89">
              <a:extLst>
                <a:ext uri="{FF2B5EF4-FFF2-40B4-BE49-F238E27FC236}">
                  <a16:creationId xmlns:a16="http://schemas.microsoft.com/office/drawing/2014/main" id="{3501C8D2-C8DF-693A-854F-EFAC0CEFB6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7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2" name="Line 90">
              <a:extLst>
                <a:ext uri="{FF2B5EF4-FFF2-40B4-BE49-F238E27FC236}">
                  <a16:creationId xmlns:a16="http://schemas.microsoft.com/office/drawing/2014/main" id="{18DB86C6-F36C-6B36-1B76-67226F0ACF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1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3" name="Line 91">
              <a:extLst>
                <a:ext uri="{FF2B5EF4-FFF2-40B4-BE49-F238E27FC236}">
                  <a16:creationId xmlns:a16="http://schemas.microsoft.com/office/drawing/2014/main" id="{EA309537-0B23-036C-096F-FB31B4C72C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96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4" name="Line 92">
              <a:extLst>
                <a:ext uri="{FF2B5EF4-FFF2-40B4-BE49-F238E27FC236}">
                  <a16:creationId xmlns:a16="http://schemas.microsoft.com/office/drawing/2014/main" id="{A36CAA0D-8B12-2F6A-5597-D81A60421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6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5" name="Line 93">
              <a:extLst>
                <a:ext uri="{FF2B5EF4-FFF2-40B4-BE49-F238E27FC236}">
                  <a16:creationId xmlns:a16="http://schemas.microsoft.com/office/drawing/2014/main" id="{0653B3ED-6DAE-CB62-289D-DB7593DCDD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10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6" name="Line 94">
              <a:extLst>
                <a:ext uri="{FF2B5EF4-FFF2-40B4-BE49-F238E27FC236}">
                  <a16:creationId xmlns:a16="http://schemas.microsoft.com/office/drawing/2014/main" id="{9350F7AC-91C2-9255-76EF-CF950BAB8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1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7" name="Line 95">
              <a:extLst>
                <a:ext uri="{FF2B5EF4-FFF2-40B4-BE49-F238E27FC236}">
                  <a16:creationId xmlns:a16="http://schemas.microsoft.com/office/drawing/2014/main" id="{23EE6216-FB6C-1D4B-E64F-213DC6E460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16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8" name="Line 96">
              <a:extLst>
                <a:ext uri="{FF2B5EF4-FFF2-40B4-BE49-F238E27FC236}">
                  <a16:creationId xmlns:a16="http://schemas.microsoft.com/office/drawing/2014/main" id="{5AE55A53-8EEE-2C56-6CF0-FD0731B2F8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3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49" name="Line 97">
              <a:extLst>
                <a:ext uri="{FF2B5EF4-FFF2-40B4-BE49-F238E27FC236}">
                  <a16:creationId xmlns:a16="http://schemas.microsoft.com/office/drawing/2014/main" id="{383E9786-1926-B1FF-60FD-E2C6326110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8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50" name="Line 98">
              <a:extLst>
                <a:ext uri="{FF2B5EF4-FFF2-40B4-BE49-F238E27FC236}">
                  <a16:creationId xmlns:a16="http://schemas.microsoft.com/office/drawing/2014/main" id="{C2389808-E1D7-FEAE-8597-676293F09A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5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51" name="Line 99">
              <a:extLst>
                <a:ext uri="{FF2B5EF4-FFF2-40B4-BE49-F238E27FC236}">
                  <a16:creationId xmlns:a16="http://schemas.microsoft.com/office/drawing/2014/main" id="{5EFF6ADB-9B95-303B-A2EC-8AD3E6E2CF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39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52" name="Line 100">
              <a:extLst>
                <a:ext uri="{FF2B5EF4-FFF2-40B4-BE49-F238E27FC236}">
                  <a16:creationId xmlns:a16="http://schemas.microsoft.com/office/drawing/2014/main" id="{E5BFD314-296B-C3D6-5465-118770691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53" name="Line 101">
              <a:extLst>
                <a:ext uri="{FF2B5EF4-FFF2-40B4-BE49-F238E27FC236}">
                  <a16:creationId xmlns:a16="http://schemas.microsoft.com/office/drawing/2014/main" id="{DA50643A-7D85-C2D4-315B-D339DCA757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95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54" name="Line 102">
              <a:extLst>
                <a:ext uri="{FF2B5EF4-FFF2-40B4-BE49-F238E27FC236}">
                  <a16:creationId xmlns:a16="http://schemas.microsoft.com/office/drawing/2014/main" id="{5FD53441-934A-E281-2FDD-04A4AAA3BA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5" y="11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55" name="Line 103">
              <a:extLst>
                <a:ext uri="{FF2B5EF4-FFF2-40B4-BE49-F238E27FC236}">
                  <a16:creationId xmlns:a16="http://schemas.microsoft.com/office/drawing/2014/main" id="{4FDBC00E-7732-ED99-5DA6-1743490ACA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40" y="110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2978" name="Group 128">
            <a:extLst>
              <a:ext uri="{FF2B5EF4-FFF2-40B4-BE49-F238E27FC236}">
                <a16:creationId xmlns:a16="http://schemas.microsoft.com/office/drawing/2014/main" id="{260D2AEC-BA54-1581-6254-4395E7C7010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76626" y="1220788"/>
            <a:ext cx="2860676" cy="2420938"/>
            <a:chOff x="2190" y="769"/>
            <a:chExt cx="1802" cy="1525"/>
          </a:xfrm>
        </p:grpSpPr>
        <p:sp>
          <p:nvSpPr>
            <p:cNvPr id="12980" name="Line 129">
              <a:extLst>
                <a:ext uri="{FF2B5EF4-FFF2-40B4-BE49-F238E27FC236}">
                  <a16:creationId xmlns:a16="http://schemas.microsoft.com/office/drawing/2014/main" id="{AD7A1243-6F51-B302-9302-34B0830841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2072"/>
              <a:ext cx="1393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1" name="Line 130">
              <a:extLst>
                <a:ext uri="{FF2B5EF4-FFF2-40B4-BE49-F238E27FC236}">
                  <a16:creationId xmlns:a16="http://schemas.microsoft.com/office/drawing/2014/main" id="{5C4F703A-61A5-2C20-329C-FE504E1A76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2" name="Line 131">
              <a:extLst>
                <a:ext uri="{FF2B5EF4-FFF2-40B4-BE49-F238E27FC236}">
                  <a16:creationId xmlns:a16="http://schemas.microsoft.com/office/drawing/2014/main" id="{CCB1F8C9-2021-214E-065E-8A4783F99A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4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3" name="Line 132">
              <a:extLst>
                <a:ext uri="{FF2B5EF4-FFF2-40B4-BE49-F238E27FC236}">
                  <a16:creationId xmlns:a16="http://schemas.microsoft.com/office/drawing/2014/main" id="{53AD1231-3586-C1D9-6A68-7E37A0600B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6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4" name="Line 133">
              <a:extLst>
                <a:ext uri="{FF2B5EF4-FFF2-40B4-BE49-F238E27FC236}">
                  <a16:creationId xmlns:a16="http://schemas.microsoft.com/office/drawing/2014/main" id="{6AFA140D-FF09-467E-6468-6C6D01E23D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5" name="Line 134">
              <a:extLst>
                <a:ext uri="{FF2B5EF4-FFF2-40B4-BE49-F238E27FC236}">
                  <a16:creationId xmlns:a16="http://schemas.microsoft.com/office/drawing/2014/main" id="{8EA67DCB-5D82-8CB4-CFE4-5D2D40CFA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0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6" name="Line 135">
              <a:extLst>
                <a:ext uri="{FF2B5EF4-FFF2-40B4-BE49-F238E27FC236}">
                  <a16:creationId xmlns:a16="http://schemas.microsoft.com/office/drawing/2014/main" id="{95AD165A-D7CF-DD5D-41FF-41B4B383C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2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7" name="Line 136">
              <a:extLst>
                <a:ext uri="{FF2B5EF4-FFF2-40B4-BE49-F238E27FC236}">
                  <a16:creationId xmlns:a16="http://schemas.microsoft.com/office/drawing/2014/main" id="{637A6706-8D7A-4054-CFCC-922B3BA43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5" y="2072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88" name="Rectangle 137">
              <a:extLst>
                <a:ext uri="{FF2B5EF4-FFF2-40B4-BE49-F238E27FC236}">
                  <a16:creationId xmlns:a16="http://schemas.microsoft.com/office/drawing/2014/main" id="{2150243B-9D14-EF9E-5FD5-82C79924E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9" y="2133"/>
              <a:ext cx="46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89" name="Rectangle 138">
              <a:extLst>
                <a:ext uri="{FF2B5EF4-FFF2-40B4-BE49-F238E27FC236}">
                  <a16:creationId xmlns:a16="http://schemas.microsoft.com/office/drawing/2014/main" id="{86E67E7D-D0FF-EC48-5AA6-29E381D51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" y="2133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90" name="Rectangle 139">
              <a:extLst>
                <a:ext uri="{FF2B5EF4-FFF2-40B4-BE49-F238E27FC236}">
                  <a16:creationId xmlns:a16="http://schemas.microsoft.com/office/drawing/2014/main" id="{A2CEDF06-CB51-3ACC-2D17-B80414680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9" y="2133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91" name="Rectangle 140">
              <a:extLst>
                <a:ext uri="{FF2B5EF4-FFF2-40B4-BE49-F238E27FC236}">
                  <a16:creationId xmlns:a16="http://schemas.microsoft.com/office/drawing/2014/main" id="{8F121844-6AFB-FBDC-69BF-56389D2BF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1" y="2133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92" name="Rectangle 141">
              <a:extLst>
                <a:ext uri="{FF2B5EF4-FFF2-40B4-BE49-F238E27FC236}">
                  <a16:creationId xmlns:a16="http://schemas.microsoft.com/office/drawing/2014/main" id="{CEC0095D-4019-F8E2-C36F-2CE84B82C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3" y="2133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93" name="Rectangle 142">
              <a:extLst>
                <a:ext uri="{FF2B5EF4-FFF2-40B4-BE49-F238E27FC236}">
                  <a16:creationId xmlns:a16="http://schemas.microsoft.com/office/drawing/2014/main" id="{34DABD41-47FE-799B-C3FF-62D56022D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" y="2133"/>
              <a:ext cx="102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94" name="Rectangle 143">
              <a:extLst>
                <a:ext uri="{FF2B5EF4-FFF2-40B4-BE49-F238E27FC236}">
                  <a16:creationId xmlns:a16="http://schemas.microsoft.com/office/drawing/2014/main" id="{1BB43B1E-D36F-A868-0B58-37C374AC6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4" y="2133"/>
              <a:ext cx="102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95" name="Line 144">
              <a:extLst>
                <a:ext uri="{FF2B5EF4-FFF2-40B4-BE49-F238E27FC236}">
                  <a16:creationId xmlns:a16="http://schemas.microsoft.com/office/drawing/2014/main" id="{96712CC3-70AA-CB5C-18BD-F56F8A83C4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7" y="819"/>
              <a:ext cx="0" cy="12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96" name="Line 145">
              <a:extLst>
                <a:ext uri="{FF2B5EF4-FFF2-40B4-BE49-F238E27FC236}">
                  <a16:creationId xmlns:a16="http://schemas.microsoft.com/office/drawing/2014/main" id="{4B8254C5-0468-85CD-DAD4-6A5CB7D6DD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202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97" name="Line 146">
              <a:extLst>
                <a:ext uri="{FF2B5EF4-FFF2-40B4-BE49-F238E27FC236}">
                  <a16:creationId xmlns:a16="http://schemas.microsoft.com/office/drawing/2014/main" id="{1561A3EB-FC65-527E-8408-CC4C1F81B2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178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98" name="Line 147">
              <a:extLst>
                <a:ext uri="{FF2B5EF4-FFF2-40B4-BE49-F238E27FC236}">
                  <a16:creationId xmlns:a16="http://schemas.microsoft.com/office/drawing/2014/main" id="{47A3510F-3DAE-5192-68E5-6BACDD7C9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1541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99" name="Line 148">
              <a:extLst>
                <a:ext uri="{FF2B5EF4-FFF2-40B4-BE49-F238E27FC236}">
                  <a16:creationId xmlns:a16="http://schemas.microsoft.com/office/drawing/2014/main" id="{7CBA75DD-9E69-8DBE-71D5-EBAA326C08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130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00" name="Line 149">
              <a:extLst>
                <a:ext uri="{FF2B5EF4-FFF2-40B4-BE49-F238E27FC236}">
                  <a16:creationId xmlns:a16="http://schemas.microsoft.com/office/drawing/2014/main" id="{557B4647-EFA0-582E-D039-17B32E066E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106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01" name="Line 150">
              <a:extLst>
                <a:ext uri="{FF2B5EF4-FFF2-40B4-BE49-F238E27FC236}">
                  <a16:creationId xmlns:a16="http://schemas.microsoft.com/office/drawing/2014/main" id="{93081CC7-939E-CE7F-0D6F-4AC28D94D0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81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02" name="Rectangle 151">
              <a:extLst>
                <a:ext uri="{FF2B5EF4-FFF2-40B4-BE49-F238E27FC236}">
                  <a16:creationId xmlns:a16="http://schemas.microsoft.com/office/drawing/2014/main" id="{EF39F5BB-58A8-0C03-18D0-9248A5100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2002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03" name="Rectangle 152">
              <a:extLst>
                <a:ext uri="{FF2B5EF4-FFF2-40B4-BE49-F238E27FC236}">
                  <a16:creationId xmlns:a16="http://schemas.microsoft.com/office/drawing/2014/main" id="{E41A0ACB-4AA8-AE7D-390F-8C096F492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1761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04" name="Rectangle 153">
              <a:extLst>
                <a:ext uri="{FF2B5EF4-FFF2-40B4-BE49-F238E27FC236}">
                  <a16:creationId xmlns:a16="http://schemas.microsoft.com/office/drawing/2014/main" id="{D789754F-95B8-7025-0D34-FC156E8F1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1521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05" name="Rectangle 154">
              <a:extLst>
                <a:ext uri="{FF2B5EF4-FFF2-40B4-BE49-F238E27FC236}">
                  <a16:creationId xmlns:a16="http://schemas.microsoft.com/office/drawing/2014/main" id="{F43CBB0A-79F8-028C-C543-867EB9628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1280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06" name="Rectangle 155">
              <a:extLst>
                <a:ext uri="{FF2B5EF4-FFF2-40B4-BE49-F238E27FC236}">
                  <a16:creationId xmlns:a16="http://schemas.microsoft.com/office/drawing/2014/main" id="{98CDC359-AC13-EC35-81AD-44630809DE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1039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07" name="Rectangle 156">
              <a:extLst>
                <a:ext uri="{FF2B5EF4-FFF2-40B4-BE49-F238E27FC236}">
                  <a16:creationId xmlns:a16="http://schemas.microsoft.com/office/drawing/2014/main" id="{2C0A035F-AF26-7A26-6602-1B84ECF59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798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08" name="Freeform 157">
              <a:extLst>
                <a:ext uri="{FF2B5EF4-FFF2-40B4-BE49-F238E27FC236}">
                  <a16:creationId xmlns:a16="http://schemas.microsoft.com/office/drawing/2014/main" id="{C157490F-EB62-1899-A3AC-43C5FCD4D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" y="769"/>
              <a:ext cx="1494" cy="1303"/>
            </a:xfrm>
            <a:custGeom>
              <a:avLst/>
              <a:gdLst>
                <a:gd name="T0" fmla="*/ 0 w 515"/>
                <a:gd name="T1" fmla="*/ 0 h 449"/>
                <a:gd name="T2" fmla="*/ 0 w 515"/>
                <a:gd name="T3" fmla="*/ 449 h 449"/>
                <a:gd name="T4" fmla="*/ 515 w 515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449">
                  <a:moveTo>
                    <a:pt x="0" y="0"/>
                  </a:moveTo>
                  <a:lnTo>
                    <a:pt x="0" y="449"/>
                  </a:lnTo>
                  <a:lnTo>
                    <a:pt x="515" y="449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09" name="Rectangle 158">
              <a:extLst>
                <a:ext uri="{FF2B5EF4-FFF2-40B4-BE49-F238E27FC236}">
                  <a16:creationId xmlns:a16="http://schemas.microsoft.com/office/drawing/2014/main" id="{2121199D-5DED-64C9-89C2-9B5419CD61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1" y="2207"/>
              <a:ext cx="299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900" dirty="0">
                  <a:solidFill>
                    <a:srgbClr val="000000"/>
                  </a:solidFill>
                </a:rPr>
                <a:t>Months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10" name="Rectangle 159">
              <a:extLst>
                <a:ext uri="{FF2B5EF4-FFF2-40B4-BE49-F238E27FC236}">
                  <a16:creationId xmlns:a16="http://schemas.microsoft.com/office/drawing/2014/main" id="{F35D42CF-6BF4-C513-B1C8-182B10B5EF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87" y="1380"/>
              <a:ext cx="884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800" dirty="0">
                  <a:solidFill>
                    <a:srgbClr val="000000"/>
                  </a:solidFill>
                </a:rPr>
                <a:t>Local recurrence free survival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11" name="Freeform 160">
              <a:extLst>
                <a:ext uri="{FF2B5EF4-FFF2-40B4-BE49-F238E27FC236}">
                  <a16:creationId xmlns:a16="http://schemas.microsoft.com/office/drawing/2014/main" id="{CD9F4B27-637F-DA1C-2B4E-80E3D7A20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" y="819"/>
              <a:ext cx="1033" cy="313"/>
            </a:xfrm>
            <a:custGeom>
              <a:avLst/>
              <a:gdLst>
                <a:gd name="T0" fmla="*/ 0 w 356"/>
                <a:gd name="T1" fmla="*/ 0 h 108"/>
                <a:gd name="T2" fmla="*/ 3 w 356"/>
                <a:gd name="T3" fmla="*/ 0 h 108"/>
                <a:gd name="T4" fmla="*/ 3 w 356"/>
                <a:gd name="T5" fmla="*/ 26 h 108"/>
                <a:gd name="T6" fmla="*/ 3 w 356"/>
                <a:gd name="T7" fmla="*/ 26 h 108"/>
                <a:gd name="T8" fmla="*/ 3 w 356"/>
                <a:gd name="T9" fmla="*/ 52 h 108"/>
                <a:gd name="T10" fmla="*/ 12 w 356"/>
                <a:gd name="T11" fmla="*/ 52 h 108"/>
                <a:gd name="T12" fmla="*/ 12 w 356"/>
                <a:gd name="T13" fmla="*/ 80 h 108"/>
                <a:gd name="T14" fmla="*/ 24 w 356"/>
                <a:gd name="T15" fmla="*/ 80 h 108"/>
                <a:gd name="T16" fmla="*/ 24 w 356"/>
                <a:gd name="T17" fmla="*/ 108 h 108"/>
                <a:gd name="T18" fmla="*/ 356 w 356"/>
                <a:gd name="T1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6" h="108">
                  <a:moveTo>
                    <a:pt x="0" y="0"/>
                  </a:moveTo>
                  <a:lnTo>
                    <a:pt x="3" y="0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52"/>
                  </a:lnTo>
                  <a:lnTo>
                    <a:pt x="12" y="52"/>
                  </a:lnTo>
                  <a:lnTo>
                    <a:pt x="12" y="80"/>
                  </a:lnTo>
                  <a:lnTo>
                    <a:pt x="24" y="80"/>
                  </a:lnTo>
                  <a:lnTo>
                    <a:pt x="24" y="108"/>
                  </a:lnTo>
                  <a:lnTo>
                    <a:pt x="356" y="108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2" name="Line 161">
              <a:extLst>
                <a:ext uri="{FF2B5EF4-FFF2-40B4-BE49-F238E27FC236}">
                  <a16:creationId xmlns:a16="http://schemas.microsoft.com/office/drawing/2014/main" id="{47B30CAE-82FC-79DB-9F84-A3102E4D44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0" y="81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3" name="Line 162">
              <a:extLst>
                <a:ext uri="{FF2B5EF4-FFF2-40B4-BE49-F238E27FC236}">
                  <a16:creationId xmlns:a16="http://schemas.microsoft.com/office/drawing/2014/main" id="{F955055D-9311-E24B-C51F-0901373283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5" y="804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4" name="Line 163">
              <a:extLst>
                <a:ext uri="{FF2B5EF4-FFF2-40B4-BE49-F238E27FC236}">
                  <a16:creationId xmlns:a16="http://schemas.microsoft.com/office/drawing/2014/main" id="{1573384A-F447-9C4C-DBA1-EEFDA2B51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97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5" name="Line 164">
              <a:extLst>
                <a:ext uri="{FF2B5EF4-FFF2-40B4-BE49-F238E27FC236}">
                  <a16:creationId xmlns:a16="http://schemas.microsoft.com/office/drawing/2014/main" id="{574618A9-234A-2ED1-489D-B9F3C0ED5C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86" y="95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6" name="Line 165">
              <a:extLst>
                <a:ext uri="{FF2B5EF4-FFF2-40B4-BE49-F238E27FC236}">
                  <a16:creationId xmlns:a16="http://schemas.microsoft.com/office/drawing/2014/main" id="{753068E3-F76B-05A1-9B77-734B2DDFA9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7" name="Line 166">
              <a:extLst>
                <a:ext uri="{FF2B5EF4-FFF2-40B4-BE49-F238E27FC236}">
                  <a16:creationId xmlns:a16="http://schemas.microsoft.com/office/drawing/2014/main" id="{EF2EF32D-CA13-CB15-8252-849DEF4A18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8" name="Line 167">
              <a:extLst>
                <a:ext uri="{FF2B5EF4-FFF2-40B4-BE49-F238E27FC236}">
                  <a16:creationId xmlns:a16="http://schemas.microsoft.com/office/drawing/2014/main" id="{7D00C286-BD24-D6DD-2242-0314E8CE46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19" name="Line 168">
              <a:extLst>
                <a:ext uri="{FF2B5EF4-FFF2-40B4-BE49-F238E27FC236}">
                  <a16:creationId xmlns:a16="http://schemas.microsoft.com/office/drawing/2014/main" id="{073B0C02-B754-DD28-5B83-351F2BBB24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1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0" name="Line 169">
              <a:extLst>
                <a:ext uri="{FF2B5EF4-FFF2-40B4-BE49-F238E27FC236}">
                  <a16:creationId xmlns:a16="http://schemas.microsoft.com/office/drawing/2014/main" id="{C3D2C37C-F176-6183-6389-C4297DF27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5" y="1132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1" name="Line 170">
              <a:extLst>
                <a:ext uri="{FF2B5EF4-FFF2-40B4-BE49-F238E27FC236}">
                  <a16:creationId xmlns:a16="http://schemas.microsoft.com/office/drawing/2014/main" id="{D2FF9C12-ABCC-CED9-B81D-D04AF27CBB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92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2" name="Line 171">
              <a:extLst>
                <a:ext uri="{FF2B5EF4-FFF2-40B4-BE49-F238E27FC236}">
                  <a16:creationId xmlns:a16="http://schemas.microsoft.com/office/drawing/2014/main" id="{0A595889-64BB-DE84-9787-4E02A290CB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3" name="Line 172">
              <a:extLst>
                <a:ext uri="{FF2B5EF4-FFF2-40B4-BE49-F238E27FC236}">
                  <a16:creationId xmlns:a16="http://schemas.microsoft.com/office/drawing/2014/main" id="{8C7B8480-2F25-A105-2397-1C5028C39D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07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4" name="Line 173">
              <a:extLst>
                <a:ext uri="{FF2B5EF4-FFF2-40B4-BE49-F238E27FC236}">
                  <a16:creationId xmlns:a16="http://schemas.microsoft.com/office/drawing/2014/main" id="{545F3190-2ACC-86E1-276D-2E02DA79C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7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5" name="Line 174">
              <a:extLst>
                <a:ext uri="{FF2B5EF4-FFF2-40B4-BE49-F238E27FC236}">
                  <a16:creationId xmlns:a16="http://schemas.microsoft.com/office/drawing/2014/main" id="{3536E3A3-7E18-DFD0-AB76-B8CBF9B558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32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6" name="Line 175">
              <a:extLst>
                <a:ext uri="{FF2B5EF4-FFF2-40B4-BE49-F238E27FC236}">
                  <a16:creationId xmlns:a16="http://schemas.microsoft.com/office/drawing/2014/main" id="{355C8ABF-9EF2-1A56-7E73-D8DCC139CC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6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7" name="Line 176">
              <a:extLst>
                <a:ext uri="{FF2B5EF4-FFF2-40B4-BE49-F238E27FC236}">
                  <a16:creationId xmlns:a16="http://schemas.microsoft.com/office/drawing/2014/main" id="{5339BECF-F81C-787A-0E35-86AF98E2B6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40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8" name="Line 177">
              <a:extLst>
                <a:ext uri="{FF2B5EF4-FFF2-40B4-BE49-F238E27FC236}">
                  <a16:creationId xmlns:a16="http://schemas.microsoft.com/office/drawing/2014/main" id="{131C8B7D-1D2F-E18F-30E9-18E7A27C36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4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29" name="Line 178">
              <a:extLst>
                <a:ext uri="{FF2B5EF4-FFF2-40B4-BE49-F238E27FC236}">
                  <a16:creationId xmlns:a16="http://schemas.microsoft.com/office/drawing/2014/main" id="{E3C1E989-7F5C-7FA6-93D7-63D216EC05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8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0" name="Line 179">
              <a:extLst>
                <a:ext uri="{FF2B5EF4-FFF2-40B4-BE49-F238E27FC236}">
                  <a16:creationId xmlns:a16="http://schemas.microsoft.com/office/drawing/2014/main" id="{51DF6887-9192-A418-2179-53838C1F2E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5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1" name="Line 180">
              <a:extLst>
                <a:ext uri="{FF2B5EF4-FFF2-40B4-BE49-F238E27FC236}">
                  <a16:creationId xmlns:a16="http://schemas.microsoft.com/office/drawing/2014/main" id="{A57BAF61-6412-EA86-90CC-25F0FEA2A1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0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2" name="Line 181">
              <a:extLst>
                <a:ext uri="{FF2B5EF4-FFF2-40B4-BE49-F238E27FC236}">
                  <a16:creationId xmlns:a16="http://schemas.microsoft.com/office/drawing/2014/main" id="{E46A3525-3250-04D0-B8AB-9E6FBC4DE5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9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3" name="Line 182">
              <a:extLst>
                <a:ext uri="{FF2B5EF4-FFF2-40B4-BE49-F238E27FC236}">
                  <a16:creationId xmlns:a16="http://schemas.microsoft.com/office/drawing/2014/main" id="{C15529AC-1AC1-8120-5355-7E227E09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3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4" name="Line 183">
              <a:extLst>
                <a:ext uri="{FF2B5EF4-FFF2-40B4-BE49-F238E27FC236}">
                  <a16:creationId xmlns:a16="http://schemas.microsoft.com/office/drawing/2014/main" id="{5196518E-B72B-8C79-7D71-4643430E6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7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5" name="Line 184">
              <a:extLst>
                <a:ext uri="{FF2B5EF4-FFF2-40B4-BE49-F238E27FC236}">
                  <a16:creationId xmlns:a16="http://schemas.microsoft.com/office/drawing/2014/main" id="{76D2B125-D755-4CE3-C2A5-385FA7DD64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2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6" name="Line 185">
              <a:extLst>
                <a:ext uri="{FF2B5EF4-FFF2-40B4-BE49-F238E27FC236}">
                  <a16:creationId xmlns:a16="http://schemas.microsoft.com/office/drawing/2014/main" id="{DA2F4A54-37D7-7E4D-2534-71DB0C780F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0" y="113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7" name="Line 186">
              <a:extLst>
                <a:ext uri="{FF2B5EF4-FFF2-40B4-BE49-F238E27FC236}">
                  <a16:creationId xmlns:a16="http://schemas.microsoft.com/office/drawing/2014/main" id="{1BA8C79C-6D49-F53E-978F-61AFF69BAA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5" y="111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8" name="Freeform 187">
              <a:extLst>
                <a:ext uri="{FF2B5EF4-FFF2-40B4-BE49-F238E27FC236}">
                  <a16:creationId xmlns:a16="http://schemas.microsoft.com/office/drawing/2014/main" id="{8FBAD0F0-0AE0-0C45-1F0E-863EC9A714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7" y="819"/>
              <a:ext cx="1379" cy="331"/>
            </a:xfrm>
            <a:custGeom>
              <a:avLst/>
              <a:gdLst>
                <a:gd name="T0" fmla="*/ 0 w 475"/>
                <a:gd name="T1" fmla="*/ 6 h 114"/>
                <a:gd name="T2" fmla="*/ 0 w 475"/>
                <a:gd name="T3" fmla="*/ 15 h 114"/>
                <a:gd name="T4" fmla="*/ 6 w 475"/>
                <a:gd name="T5" fmla="*/ 20 h 114"/>
                <a:gd name="T6" fmla="*/ 7 w 475"/>
                <a:gd name="T7" fmla="*/ 31 h 114"/>
                <a:gd name="T8" fmla="*/ 18 w 475"/>
                <a:gd name="T9" fmla="*/ 31 h 114"/>
                <a:gd name="T10" fmla="*/ 18 w 475"/>
                <a:gd name="T11" fmla="*/ 40 h 114"/>
                <a:gd name="T12" fmla="*/ 18 w 475"/>
                <a:gd name="T13" fmla="*/ 48 h 114"/>
                <a:gd name="T14" fmla="*/ 18 w 475"/>
                <a:gd name="T15" fmla="*/ 60 h 114"/>
                <a:gd name="T16" fmla="*/ 23 w 475"/>
                <a:gd name="T17" fmla="*/ 63 h 114"/>
                <a:gd name="T18" fmla="*/ 24 w 475"/>
                <a:gd name="T19" fmla="*/ 70 h 114"/>
                <a:gd name="T20" fmla="*/ 24 w 475"/>
                <a:gd name="T21" fmla="*/ 80 h 114"/>
                <a:gd name="T22" fmla="*/ 31 w 475"/>
                <a:gd name="T23" fmla="*/ 80 h 114"/>
                <a:gd name="T24" fmla="*/ 31 w 475"/>
                <a:gd name="T25" fmla="*/ 91 h 114"/>
                <a:gd name="T26" fmla="*/ 33 w 475"/>
                <a:gd name="T27" fmla="*/ 97 h 114"/>
                <a:gd name="T28" fmla="*/ 45 w 475"/>
                <a:gd name="T29" fmla="*/ 97 h 114"/>
                <a:gd name="T30" fmla="*/ 57 w 475"/>
                <a:gd name="T31" fmla="*/ 97 h 114"/>
                <a:gd name="T32" fmla="*/ 59 w 475"/>
                <a:gd name="T33" fmla="*/ 107 h 114"/>
                <a:gd name="T34" fmla="*/ 64 w 475"/>
                <a:gd name="T35" fmla="*/ 114 h 114"/>
                <a:gd name="T36" fmla="*/ 76 w 475"/>
                <a:gd name="T37" fmla="*/ 114 h 114"/>
                <a:gd name="T38" fmla="*/ 88 w 475"/>
                <a:gd name="T39" fmla="*/ 114 h 114"/>
                <a:gd name="T40" fmla="*/ 100 w 475"/>
                <a:gd name="T41" fmla="*/ 114 h 114"/>
                <a:gd name="T42" fmla="*/ 112 w 475"/>
                <a:gd name="T43" fmla="*/ 114 h 114"/>
                <a:gd name="T44" fmla="*/ 124 w 475"/>
                <a:gd name="T45" fmla="*/ 114 h 114"/>
                <a:gd name="T46" fmla="*/ 136 w 475"/>
                <a:gd name="T47" fmla="*/ 114 h 114"/>
                <a:gd name="T48" fmla="*/ 148 w 475"/>
                <a:gd name="T49" fmla="*/ 114 h 114"/>
                <a:gd name="T50" fmla="*/ 160 w 475"/>
                <a:gd name="T51" fmla="*/ 114 h 114"/>
                <a:gd name="T52" fmla="*/ 172 w 475"/>
                <a:gd name="T53" fmla="*/ 114 h 114"/>
                <a:gd name="T54" fmla="*/ 184 w 475"/>
                <a:gd name="T55" fmla="*/ 114 h 114"/>
                <a:gd name="T56" fmla="*/ 196 w 475"/>
                <a:gd name="T57" fmla="*/ 114 h 114"/>
                <a:gd name="T58" fmla="*/ 208 w 475"/>
                <a:gd name="T59" fmla="*/ 114 h 114"/>
                <a:gd name="T60" fmla="*/ 220 w 475"/>
                <a:gd name="T61" fmla="*/ 114 h 114"/>
                <a:gd name="T62" fmla="*/ 232 w 475"/>
                <a:gd name="T63" fmla="*/ 114 h 114"/>
                <a:gd name="T64" fmla="*/ 244 w 475"/>
                <a:gd name="T65" fmla="*/ 114 h 114"/>
                <a:gd name="T66" fmla="*/ 256 w 475"/>
                <a:gd name="T67" fmla="*/ 114 h 114"/>
                <a:gd name="T68" fmla="*/ 268 w 475"/>
                <a:gd name="T69" fmla="*/ 114 h 114"/>
                <a:gd name="T70" fmla="*/ 280 w 475"/>
                <a:gd name="T71" fmla="*/ 114 h 114"/>
                <a:gd name="T72" fmla="*/ 292 w 475"/>
                <a:gd name="T73" fmla="*/ 114 h 114"/>
                <a:gd name="T74" fmla="*/ 304 w 475"/>
                <a:gd name="T75" fmla="*/ 114 h 114"/>
                <a:gd name="T76" fmla="*/ 316 w 475"/>
                <a:gd name="T77" fmla="*/ 114 h 114"/>
                <a:gd name="T78" fmla="*/ 328 w 475"/>
                <a:gd name="T79" fmla="*/ 114 h 114"/>
                <a:gd name="T80" fmla="*/ 340 w 475"/>
                <a:gd name="T81" fmla="*/ 114 h 114"/>
                <a:gd name="T82" fmla="*/ 352 w 475"/>
                <a:gd name="T83" fmla="*/ 114 h 114"/>
                <a:gd name="T84" fmla="*/ 364 w 475"/>
                <a:gd name="T85" fmla="*/ 114 h 114"/>
                <a:gd name="T86" fmla="*/ 376 w 475"/>
                <a:gd name="T87" fmla="*/ 114 h 114"/>
                <a:gd name="T88" fmla="*/ 388 w 475"/>
                <a:gd name="T89" fmla="*/ 114 h 114"/>
                <a:gd name="T90" fmla="*/ 400 w 475"/>
                <a:gd name="T91" fmla="*/ 114 h 114"/>
                <a:gd name="T92" fmla="*/ 412 w 475"/>
                <a:gd name="T93" fmla="*/ 114 h 114"/>
                <a:gd name="T94" fmla="*/ 424 w 475"/>
                <a:gd name="T95" fmla="*/ 114 h 114"/>
                <a:gd name="T96" fmla="*/ 436 w 475"/>
                <a:gd name="T97" fmla="*/ 114 h 114"/>
                <a:gd name="T98" fmla="*/ 448 w 475"/>
                <a:gd name="T99" fmla="*/ 114 h 114"/>
                <a:gd name="T100" fmla="*/ 460 w 475"/>
                <a:gd name="T101" fmla="*/ 114 h 114"/>
                <a:gd name="T102" fmla="*/ 472 w 475"/>
                <a:gd name="T103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5" h="114">
                  <a:moveTo>
                    <a:pt x="0" y="6"/>
                  </a:moveTo>
                  <a:lnTo>
                    <a:pt x="0" y="10"/>
                  </a:lnTo>
                  <a:moveTo>
                    <a:pt x="0" y="14"/>
                  </a:moveTo>
                  <a:lnTo>
                    <a:pt x="0" y="15"/>
                  </a:lnTo>
                  <a:lnTo>
                    <a:pt x="3" y="15"/>
                  </a:lnTo>
                  <a:moveTo>
                    <a:pt x="6" y="16"/>
                  </a:moveTo>
                  <a:lnTo>
                    <a:pt x="6" y="20"/>
                  </a:lnTo>
                  <a:moveTo>
                    <a:pt x="6" y="24"/>
                  </a:moveTo>
                  <a:lnTo>
                    <a:pt x="6" y="28"/>
                  </a:lnTo>
                  <a:moveTo>
                    <a:pt x="7" y="31"/>
                  </a:moveTo>
                  <a:lnTo>
                    <a:pt x="11" y="31"/>
                  </a:lnTo>
                  <a:moveTo>
                    <a:pt x="15" y="31"/>
                  </a:moveTo>
                  <a:lnTo>
                    <a:pt x="18" y="31"/>
                  </a:lnTo>
                  <a:lnTo>
                    <a:pt x="18" y="32"/>
                  </a:lnTo>
                  <a:moveTo>
                    <a:pt x="18" y="36"/>
                  </a:moveTo>
                  <a:lnTo>
                    <a:pt x="18" y="40"/>
                  </a:lnTo>
                  <a:moveTo>
                    <a:pt x="18" y="44"/>
                  </a:moveTo>
                  <a:lnTo>
                    <a:pt x="18" y="47"/>
                  </a:lnTo>
                  <a:lnTo>
                    <a:pt x="18" y="48"/>
                  </a:lnTo>
                  <a:moveTo>
                    <a:pt x="18" y="52"/>
                  </a:moveTo>
                  <a:lnTo>
                    <a:pt x="18" y="56"/>
                  </a:lnTo>
                  <a:moveTo>
                    <a:pt x="18" y="60"/>
                  </a:moveTo>
                  <a:lnTo>
                    <a:pt x="18" y="63"/>
                  </a:lnTo>
                  <a:lnTo>
                    <a:pt x="19" y="63"/>
                  </a:lnTo>
                  <a:moveTo>
                    <a:pt x="23" y="63"/>
                  </a:moveTo>
                  <a:lnTo>
                    <a:pt x="24" y="63"/>
                  </a:lnTo>
                  <a:lnTo>
                    <a:pt x="24" y="66"/>
                  </a:lnTo>
                  <a:moveTo>
                    <a:pt x="24" y="70"/>
                  </a:moveTo>
                  <a:lnTo>
                    <a:pt x="24" y="74"/>
                  </a:lnTo>
                  <a:moveTo>
                    <a:pt x="24" y="78"/>
                  </a:moveTo>
                  <a:lnTo>
                    <a:pt x="24" y="80"/>
                  </a:lnTo>
                  <a:lnTo>
                    <a:pt x="26" y="80"/>
                  </a:lnTo>
                  <a:moveTo>
                    <a:pt x="30" y="80"/>
                  </a:moveTo>
                  <a:lnTo>
                    <a:pt x="31" y="80"/>
                  </a:lnTo>
                  <a:lnTo>
                    <a:pt x="31" y="83"/>
                  </a:lnTo>
                  <a:moveTo>
                    <a:pt x="31" y="87"/>
                  </a:moveTo>
                  <a:lnTo>
                    <a:pt x="31" y="91"/>
                  </a:lnTo>
                  <a:moveTo>
                    <a:pt x="31" y="95"/>
                  </a:moveTo>
                  <a:lnTo>
                    <a:pt x="31" y="97"/>
                  </a:lnTo>
                  <a:lnTo>
                    <a:pt x="33" y="97"/>
                  </a:lnTo>
                  <a:moveTo>
                    <a:pt x="37" y="97"/>
                  </a:moveTo>
                  <a:lnTo>
                    <a:pt x="41" y="97"/>
                  </a:lnTo>
                  <a:moveTo>
                    <a:pt x="45" y="97"/>
                  </a:moveTo>
                  <a:lnTo>
                    <a:pt x="49" y="97"/>
                  </a:lnTo>
                  <a:moveTo>
                    <a:pt x="53" y="97"/>
                  </a:moveTo>
                  <a:lnTo>
                    <a:pt x="57" y="97"/>
                  </a:lnTo>
                  <a:moveTo>
                    <a:pt x="59" y="99"/>
                  </a:moveTo>
                  <a:lnTo>
                    <a:pt x="59" y="103"/>
                  </a:lnTo>
                  <a:moveTo>
                    <a:pt x="59" y="107"/>
                  </a:moveTo>
                  <a:lnTo>
                    <a:pt x="59" y="111"/>
                  </a:lnTo>
                  <a:moveTo>
                    <a:pt x="60" y="114"/>
                  </a:moveTo>
                  <a:lnTo>
                    <a:pt x="64" y="114"/>
                  </a:lnTo>
                  <a:moveTo>
                    <a:pt x="68" y="114"/>
                  </a:moveTo>
                  <a:lnTo>
                    <a:pt x="72" y="114"/>
                  </a:lnTo>
                  <a:moveTo>
                    <a:pt x="76" y="114"/>
                  </a:moveTo>
                  <a:lnTo>
                    <a:pt x="80" y="114"/>
                  </a:lnTo>
                  <a:moveTo>
                    <a:pt x="84" y="114"/>
                  </a:moveTo>
                  <a:lnTo>
                    <a:pt x="88" y="114"/>
                  </a:lnTo>
                  <a:moveTo>
                    <a:pt x="92" y="114"/>
                  </a:moveTo>
                  <a:lnTo>
                    <a:pt x="96" y="114"/>
                  </a:lnTo>
                  <a:moveTo>
                    <a:pt x="100" y="114"/>
                  </a:moveTo>
                  <a:lnTo>
                    <a:pt x="104" y="114"/>
                  </a:lnTo>
                  <a:moveTo>
                    <a:pt x="108" y="114"/>
                  </a:moveTo>
                  <a:lnTo>
                    <a:pt x="112" y="114"/>
                  </a:lnTo>
                  <a:moveTo>
                    <a:pt x="116" y="114"/>
                  </a:moveTo>
                  <a:lnTo>
                    <a:pt x="120" y="114"/>
                  </a:lnTo>
                  <a:moveTo>
                    <a:pt x="124" y="114"/>
                  </a:moveTo>
                  <a:lnTo>
                    <a:pt x="128" y="114"/>
                  </a:lnTo>
                  <a:moveTo>
                    <a:pt x="132" y="114"/>
                  </a:moveTo>
                  <a:lnTo>
                    <a:pt x="136" y="114"/>
                  </a:lnTo>
                  <a:moveTo>
                    <a:pt x="140" y="114"/>
                  </a:moveTo>
                  <a:lnTo>
                    <a:pt x="144" y="114"/>
                  </a:lnTo>
                  <a:moveTo>
                    <a:pt x="148" y="114"/>
                  </a:moveTo>
                  <a:lnTo>
                    <a:pt x="152" y="114"/>
                  </a:lnTo>
                  <a:moveTo>
                    <a:pt x="156" y="114"/>
                  </a:moveTo>
                  <a:lnTo>
                    <a:pt x="160" y="114"/>
                  </a:lnTo>
                  <a:moveTo>
                    <a:pt x="164" y="114"/>
                  </a:moveTo>
                  <a:lnTo>
                    <a:pt x="168" y="114"/>
                  </a:lnTo>
                  <a:moveTo>
                    <a:pt x="172" y="114"/>
                  </a:moveTo>
                  <a:lnTo>
                    <a:pt x="176" y="114"/>
                  </a:lnTo>
                  <a:moveTo>
                    <a:pt x="180" y="114"/>
                  </a:moveTo>
                  <a:lnTo>
                    <a:pt x="184" y="114"/>
                  </a:lnTo>
                  <a:moveTo>
                    <a:pt x="188" y="114"/>
                  </a:moveTo>
                  <a:lnTo>
                    <a:pt x="192" y="114"/>
                  </a:lnTo>
                  <a:moveTo>
                    <a:pt x="196" y="114"/>
                  </a:moveTo>
                  <a:lnTo>
                    <a:pt x="200" y="114"/>
                  </a:lnTo>
                  <a:moveTo>
                    <a:pt x="204" y="114"/>
                  </a:moveTo>
                  <a:lnTo>
                    <a:pt x="208" y="114"/>
                  </a:lnTo>
                  <a:moveTo>
                    <a:pt x="212" y="114"/>
                  </a:moveTo>
                  <a:lnTo>
                    <a:pt x="216" y="114"/>
                  </a:lnTo>
                  <a:moveTo>
                    <a:pt x="220" y="114"/>
                  </a:moveTo>
                  <a:lnTo>
                    <a:pt x="224" y="114"/>
                  </a:lnTo>
                  <a:moveTo>
                    <a:pt x="228" y="114"/>
                  </a:moveTo>
                  <a:lnTo>
                    <a:pt x="232" y="114"/>
                  </a:lnTo>
                  <a:moveTo>
                    <a:pt x="236" y="114"/>
                  </a:moveTo>
                  <a:lnTo>
                    <a:pt x="240" y="114"/>
                  </a:lnTo>
                  <a:moveTo>
                    <a:pt x="244" y="114"/>
                  </a:moveTo>
                  <a:lnTo>
                    <a:pt x="248" y="114"/>
                  </a:lnTo>
                  <a:moveTo>
                    <a:pt x="252" y="114"/>
                  </a:moveTo>
                  <a:lnTo>
                    <a:pt x="256" y="114"/>
                  </a:lnTo>
                  <a:moveTo>
                    <a:pt x="260" y="114"/>
                  </a:moveTo>
                  <a:lnTo>
                    <a:pt x="264" y="114"/>
                  </a:lnTo>
                  <a:moveTo>
                    <a:pt x="268" y="114"/>
                  </a:moveTo>
                  <a:lnTo>
                    <a:pt x="272" y="114"/>
                  </a:lnTo>
                  <a:moveTo>
                    <a:pt x="276" y="114"/>
                  </a:moveTo>
                  <a:lnTo>
                    <a:pt x="280" y="114"/>
                  </a:lnTo>
                  <a:moveTo>
                    <a:pt x="284" y="114"/>
                  </a:moveTo>
                  <a:lnTo>
                    <a:pt x="288" y="114"/>
                  </a:lnTo>
                  <a:moveTo>
                    <a:pt x="292" y="114"/>
                  </a:moveTo>
                  <a:lnTo>
                    <a:pt x="296" y="114"/>
                  </a:lnTo>
                  <a:moveTo>
                    <a:pt x="300" y="114"/>
                  </a:moveTo>
                  <a:lnTo>
                    <a:pt x="304" y="114"/>
                  </a:lnTo>
                  <a:moveTo>
                    <a:pt x="308" y="114"/>
                  </a:moveTo>
                  <a:lnTo>
                    <a:pt x="312" y="114"/>
                  </a:lnTo>
                  <a:moveTo>
                    <a:pt x="316" y="114"/>
                  </a:moveTo>
                  <a:lnTo>
                    <a:pt x="320" y="114"/>
                  </a:lnTo>
                  <a:moveTo>
                    <a:pt x="324" y="114"/>
                  </a:moveTo>
                  <a:lnTo>
                    <a:pt x="328" y="114"/>
                  </a:lnTo>
                  <a:moveTo>
                    <a:pt x="332" y="114"/>
                  </a:moveTo>
                  <a:lnTo>
                    <a:pt x="336" y="114"/>
                  </a:lnTo>
                  <a:moveTo>
                    <a:pt x="340" y="114"/>
                  </a:moveTo>
                  <a:lnTo>
                    <a:pt x="344" y="114"/>
                  </a:lnTo>
                  <a:moveTo>
                    <a:pt x="348" y="114"/>
                  </a:moveTo>
                  <a:lnTo>
                    <a:pt x="352" y="114"/>
                  </a:lnTo>
                  <a:moveTo>
                    <a:pt x="356" y="114"/>
                  </a:moveTo>
                  <a:lnTo>
                    <a:pt x="360" y="114"/>
                  </a:lnTo>
                  <a:moveTo>
                    <a:pt x="364" y="114"/>
                  </a:moveTo>
                  <a:lnTo>
                    <a:pt x="368" y="114"/>
                  </a:lnTo>
                  <a:moveTo>
                    <a:pt x="372" y="114"/>
                  </a:moveTo>
                  <a:lnTo>
                    <a:pt x="376" y="114"/>
                  </a:lnTo>
                  <a:moveTo>
                    <a:pt x="380" y="114"/>
                  </a:moveTo>
                  <a:lnTo>
                    <a:pt x="384" y="114"/>
                  </a:lnTo>
                  <a:moveTo>
                    <a:pt x="388" y="114"/>
                  </a:moveTo>
                  <a:lnTo>
                    <a:pt x="392" y="114"/>
                  </a:lnTo>
                  <a:moveTo>
                    <a:pt x="396" y="114"/>
                  </a:moveTo>
                  <a:lnTo>
                    <a:pt x="400" y="114"/>
                  </a:lnTo>
                  <a:moveTo>
                    <a:pt x="404" y="114"/>
                  </a:moveTo>
                  <a:lnTo>
                    <a:pt x="408" y="114"/>
                  </a:lnTo>
                  <a:moveTo>
                    <a:pt x="412" y="114"/>
                  </a:moveTo>
                  <a:lnTo>
                    <a:pt x="416" y="114"/>
                  </a:lnTo>
                  <a:moveTo>
                    <a:pt x="420" y="114"/>
                  </a:moveTo>
                  <a:lnTo>
                    <a:pt x="424" y="114"/>
                  </a:lnTo>
                  <a:moveTo>
                    <a:pt x="428" y="114"/>
                  </a:moveTo>
                  <a:lnTo>
                    <a:pt x="432" y="114"/>
                  </a:lnTo>
                  <a:moveTo>
                    <a:pt x="436" y="114"/>
                  </a:moveTo>
                  <a:lnTo>
                    <a:pt x="440" y="114"/>
                  </a:lnTo>
                  <a:moveTo>
                    <a:pt x="444" y="114"/>
                  </a:moveTo>
                  <a:lnTo>
                    <a:pt x="448" y="114"/>
                  </a:lnTo>
                  <a:moveTo>
                    <a:pt x="452" y="114"/>
                  </a:moveTo>
                  <a:lnTo>
                    <a:pt x="456" y="114"/>
                  </a:lnTo>
                  <a:moveTo>
                    <a:pt x="460" y="114"/>
                  </a:moveTo>
                  <a:lnTo>
                    <a:pt x="464" y="114"/>
                  </a:lnTo>
                  <a:moveTo>
                    <a:pt x="468" y="114"/>
                  </a:moveTo>
                  <a:lnTo>
                    <a:pt x="472" y="114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39" name="Line 188">
              <a:extLst>
                <a:ext uri="{FF2B5EF4-FFF2-40B4-BE49-F238E27FC236}">
                  <a16:creationId xmlns:a16="http://schemas.microsoft.com/office/drawing/2014/main" id="{0D5890A7-BDCE-BCC3-DBB0-5FB3AE6F22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9" y="86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0" name="Line 189">
              <a:extLst>
                <a:ext uri="{FF2B5EF4-FFF2-40B4-BE49-F238E27FC236}">
                  <a16:creationId xmlns:a16="http://schemas.microsoft.com/office/drawing/2014/main" id="{F227D3F5-462E-ECDF-3D99-AF200E92D5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83" y="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1" name="Line 190">
              <a:extLst>
                <a:ext uri="{FF2B5EF4-FFF2-40B4-BE49-F238E27FC236}">
                  <a16:creationId xmlns:a16="http://schemas.microsoft.com/office/drawing/2014/main" id="{9CEF1649-0F4D-969A-5777-0157338C8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1" y="100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2" name="Line 191">
              <a:extLst>
                <a:ext uri="{FF2B5EF4-FFF2-40B4-BE49-F238E27FC236}">
                  <a16:creationId xmlns:a16="http://schemas.microsoft.com/office/drawing/2014/main" id="{33D7A051-3C38-C854-898A-2A23DA9D0A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6" y="987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3" name="Line 192">
              <a:extLst>
                <a:ext uri="{FF2B5EF4-FFF2-40B4-BE49-F238E27FC236}">
                  <a16:creationId xmlns:a16="http://schemas.microsoft.com/office/drawing/2014/main" id="{FEC86E20-448A-1CE8-7BC3-77CD107C5A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9" y="110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4" name="Line 193">
              <a:extLst>
                <a:ext uri="{FF2B5EF4-FFF2-40B4-BE49-F238E27FC236}">
                  <a16:creationId xmlns:a16="http://schemas.microsoft.com/office/drawing/2014/main" id="{C30C99F3-D90C-F51D-6A94-FD659AB800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3" y="1086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5" name="Line 194">
              <a:extLst>
                <a:ext uri="{FF2B5EF4-FFF2-40B4-BE49-F238E27FC236}">
                  <a16:creationId xmlns:a16="http://schemas.microsoft.com/office/drawing/2014/main" id="{BDC31592-8712-17E8-CE4B-AB1D213B75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9" y="1150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6" name="Line 195">
              <a:extLst>
                <a:ext uri="{FF2B5EF4-FFF2-40B4-BE49-F238E27FC236}">
                  <a16:creationId xmlns:a16="http://schemas.microsoft.com/office/drawing/2014/main" id="{AD06FF9A-6C5D-C59E-086A-1479BEF0EE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7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7" name="Line 196">
              <a:extLst>
                <a:ext uri="{FF2B5EF4-FFF2-40B4-BE49-F238E27FC236}">
                  <a16:creationId xmlns:a16="http://schemas.microsoft.com/office/drawing/2014/main" id="{85E48317-641C-B640-B7B8-D2E8302445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3" y="1150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8" name="Line 197">
              <a:extLst>
                <a:ext uri="{FF2B5EF4-FFF2-40B4-BE49-F238E27FC236}">
                  <a16:creationId xmlns:a16="http://schemas.microsoft.com/office/drawing/2014/main" id="{F249A930-7FCD-9F5F-908B-4A08EB54B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20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49" name="Line 198">
              <a:extLst>
                <a:ext uri="{FF2B5EF4-FFF2-40B4-BE49-F238E27FC236}">
                  <a16:creationId xmlns:a16="http://schemas.microsoft.com/office/drawing/2014/main" id="{93939667-9636-BDFB-FD7A-BC908A7EDB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2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0" name="Line 199">
              <a:extLst>
                <a:ext uri="{FF2B5EF4-FFF2-40B4-BE49-F238E27FC236}">
                  <a16:creationId xmlns:a16="http://schemas.microsoft.com/office/drawing/2014/main" id="{1A3B1AE2-77A4-1CC9-BBB3-CA8AA37FBE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97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1" name="Line 200">
              <a:extLst>
                <a:ext uri="{FF2B5EF4-FFF2-40B4-BE49-F238E27FC236}">
                  <a16:creationId xmlns:a16="http://schemas.microsoft.com/office/drawing/2014/main" id="{8AD1AE20-7727-885F-0981-43F4680080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7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2" name="Line 201">
              <a:extLst>
                <a:ext uri="{FF2B5EF4-FFF2-40B4-BE49-F238E27FC236}">
                  <a16:creationId xmlns:a16="http://schemas.microsoft.com/office/drawing/2014/main" id="{52D040DF-923F-516B-93C3-FBBDB5063B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32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3" name="Line 202">
              <a:extLst>
                <a:ext uri="{FF2B5EF4-FFF2-40B4-BE49-F238E27FC236}">
                  <a16:creationId xmlns:a16="http://schemas.microsoft.com/office/drawing/2014/main" id="{71D78D5C-8B08-79A7-400E-1441DF5329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4" name="Line 203">
              <a:extLst>
                <a:ext uri="{FF2B5EF4-FFF2-40B4-BE49-F238E27FC236}">
                  <a16:creationId xmlns:a16="http://schemas.microsoft.com/office/drawing/2014/main" id="{30D2BA70-CFC8-DE4B-DE5E-56F12AD039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43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5" name="Line 204">
              <a:extLst>
                <a:ext uri="{FF2B5EF4-FFF2-40B4-BE49-F238E27FC236}">
                  <a16:creationId xmlns:a16="http://schemas.microsoft.com/office/drawing/2014/main" id="{53CC7327-965E-CF72-2E0B-C9737CBA4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1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6" name="Line 205">
              <a:extLst>
                <a:ext uri="{FF2B5EF4-FFF2-40B4-BE49-F238E27FC236}">
                  <a16:creationId xmlns:a16="http://schemas.microsoft.com/office/drawing/2014/main" id="{F17BE464-FA28-50F1-CF79-8D972FC62D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6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7" name="Line 206">
              <a:extLst>
                <a:ext uri="{FF2B5EF4-FFF2-40B4-BE49-F238E27FC236}">
                  <a16:creationId xmlns:a16="http://schemas.microsoft.com/office/drawing/2014/main" id="{40BA7318-4F66-CEA2-A1FF-E08CD7C837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0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8" name="Line 207">
              <a:extLst>
                <a:ext uri="{FF2B5EF4-FFF2-40B4-BE49-F238E27FC236}">
                  <a16:creationId xmlns:a16="http://schemas.microsoft.com/office/drawing/2014/main" id="{9F19D37C-8405-F88D-0821-228810B290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4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59" name="Line 208">
              <a:extLst>
                <a:ext uri="{FF2B5EF4-FFF2-40B4-BE49-F238E27FC236}">
                  <a16:creationId xmlns:a16="http://schemas.microsoft.com/office/drawing/2014/main" id="{A29AA786-27CB-02CF-5508-49E44165AE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0" y="1150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0" name="Line 209">
              <a:extLst>
                <a:ext uri="{FF2B5EF4-FFF2-40B4-BE49-F238E27FC236}">
                  <a16:creationId xmlns:a16="http://schemas.microsoft.com/office/drawing/2014/main" id="{1B596E2B-1D61-7AEB-8E7B-5FAB92F77D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8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1" name="Line 210">
              <a:extLst>
                <a:ext uri="{FF2B5EF4-FFF2-40B4-BE49-F238E27FC236}">
                  <a16:creationId xmlns:a16="http://schemas.microsoft.com/office/drawing/2014/main" id="{FBBA7B6B-861F-59AF-5383-D1E598D0E6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2" name="Line 211">
              <a:extLst>
                <a:ext uri="{FF2B5EF4-FFF2-40B4-BE49-F238E27FC236}">
                  <a16:creationId xmlns:a16="http://schemas.microsoft.com/office/drawing/2014/main" id="{8B6E8E24-A958-5E48-05AF-65AC312E92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8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3" name="Line 212">
              <a:extLst>
                <a:ext uri="{FF2B5EF4-FFF2-40B4-BE49-F238E27FC236}">
                  <a16:creationId xmlns:a16="http://schemas.microsoft.com/office/drawing/2014/main" id="{7237DC69-EDB3-1E81-0EFB-1584E961B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9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4" name="Line 213">
              <a:extLst>
                <a:ext uri="{FF2B5EF4-FFF2-40B4-BE49-F238E27FC236}">
                  <a16:creationId xmlns:a16="http://schemas.microsoft.com/office/drawing/2014/main" id="{B5BEA3A2-74DB-FC8D-B72F-86D5C81D32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3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5" name="Line 214">
              <a:extLst>
                <a:ext uri="{FF2B5EF4-FFF2-40B4-BE49-F238E27FC236}">
                  <a16:creationId xmlns:a16="http://schemas.microsoft.com/office/drawing/2014/main" id="{AE7CF717-3548-9EEC-C5AE-B820F4DA2F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2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6" name="Line 215">
              <a:extLst>
                <a:ext uri="{FF2B5EF4-FFF2-40B4-BE49-F238E27FC236}">
                  <a16:creationId xmlns:a16="http://schemas.microsoft.com/office/drawing/2014/main" id="{327FA256-B952-A134-3892-3AD57515D2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6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7" name="Line 216">
              <a:extLst>
                <a:ext uri="{FF2B5EF4-FFF2-40B4-BE49-F238E27FC236}">
                  <a16:creationId xmlns:a16="http://schemas.microsoft.com/office/drawing/2014/main" id="{3757D4FD-3D2A-C4DA-B729-F7004C4EEC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7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8" name="Line 217">
              <a:extLst>
                <a:ext uri="{FF2B5EF4-FFF2-40B4-BE49-F238E27FC236}">
                  <a16:creationId xmlns:a16="http://schemas.microsoft.com/office/drawing/2014/main" id="{9BE27152-AA77-75C9-9A30-4E37AD9B1E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32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69" name="Line 218">
              <a:extLst>
                <a:ext uri="{FF2B5EF4-FFF2-40B4-BE49-F238E27FC236}">
                  <a16:creationId xmlns:a16="http://schemas.microsoft.com/office/drawing/2014/main" id="{72234665-01C8-008B-F6E0-F17F84049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9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0" name="Line 219">
              <a:extLst>
                <a:ext uri="{FF2B5EF4-FFF2-40B4-BE49-F238E27FC236}">
                  <a16:creationId xmlns:a16="http://schemas.microsoft.com/office/drawing/2014/main" id="{85B0D586-8004-3962-E8FC-7682B17538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4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1" name="Line 220">
              <a:extLst>
                <a:ext uri="{FF2B5EF4-FFF2-40B4-BE49-F238E27FC236}">
                  <a16:creationId xmlns:a16="http://schemas.microsoft.com/office/drawing/2014/main" id="{A2AF390C-4877-8BCB-EC10-F89F7A838C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3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2" name="Line 221">
              <a:extLst>
                <a:ext uri="{FF2B5EF4-FFF2-40B4-BE49-F238E27FC236}">
                  <a16:creationId xmlns:a16="http://schemas.microsoft.com/office/drawing/2014/main" id="{5870F90F-9BFA-4157-2CF9-42A47B01FE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7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3" name="Line 222">
              <a:extLst>
                <a:ext uri="{FF2B5EF4-FFF2-40B4-BE49-F238E27FC236}">
                  <a16:creationId xmlns:a16="http://schemas.microsoft.com/office/drawing/2014/main" id="{0620F9F0-E77D-0637-1CA6-903E0EF5D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41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4" name="Line 223">
              <a:extLst>
                <a:ext uri="{FF2B5EF4-FFF2-40B4-BE49-F238E27FC236}">
                  <a16:creationId xmlns:a16="http://schemas.microsoft.com/office/drawing/2014/main" id="{262F4F2C-6C20-5512-5C0E-23BAE0861C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5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5" name="Line 224">
              <a:extLst>
                <a:ext uri="{FF2B5EF4-FFF2-40B4-BE49-F238E27FC236}">
                  <a16:creationId xmlns:a16="http://schemas.microsoft.com/office/drawing/2014/main" id="{F7B4A618-A766-8A4C-D5EA-00529F0A4C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6" name="Line 225">
              <a:extLst>
                <a:ext uri="{FF2B5EF4-FFF2-40B4-BE49-F238E27FC236}">
                  <a16:creationId xmlns:a16="http://schemas.microsoft.com/office/drawing/2014/main" id="{B887AC16-AC5F-36D7-241E-9AF1CE6A81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11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7" name="Line 226">
              <a:extLst>
                <a:ext uri="{FF2B5EF4-FFF2-40B4-BE49-F238E27FC236}">
                  <a16:creationId xmlns:a16="http://schemas.microsoft.com/office/drawing/2014/main" id="{5527E627-1BB1-2CC9-E58A-8CED9B4130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" y="115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78" name="Line 227">
              <a:extLst>
                <a:ext uri="{FF2B5EF4-FFF2-40B4-BE49-F238E27FC236}">
                  <a16:creationId xmlns:a16="http://schemas.microsoft.com/office/drawing/2014/main" id="{3B0F0C3D-0382-5CB5-DBCB-927BBCA8AC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56" y="1135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096" name="Line 245">
              <a:extLst>
                <a:ext uri="{FF2B5EF4-FFF2-40B4-BE49-F238E27FC236}">
                  <a16:creationId xmlns:a16="http://schemas.microsoft.com/office/drawing/2014/main" id="{075338FB-95E5-666D-713F-C39C100AEF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6" y="907"/>
              <a:ext cx="113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 dirty="0"/>
            </a:p>
          </p:txBody>
        </p:sp>
        <p:sp>
          <p:nvSpPr>
            <p:cNvPr id="13097" name="Freeform 246">
              <a:extLst>
                <a:ext uri="{FF2B5EF4-FFF2-40B4-BE49-F238E27FC236}">
                  <a16:creationId xmlns:a16="http://schemas.microsoft.com/office/drawing/2014/main" id="{42AA9022-A8D8-7132-0551-2C39109036F1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3016" y="948"/>
              <a:ext cx="115" cy="29"/>
            </a:xfrm>
            <a:custGeom>
              <a:avLst/>
              <a:gdLst>
                <a:gd name="T0" fmla="*/ 0 w 25"/>
                <a:gd name="T1" fmla="*/ 4 w 25"/>
                <a:gd name="T2" fmla="*/ 8 w 25"/>
                <a:gd name="T3" fmla="*/ 12 w 25"/>
                <a:gd name="T4" fmla="*/ 16 w 25"/>
                <a:gd name="T5" fmla="*/ 20 w 25"/>
                <a:gd name="T6" fmla="*/ 24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5">
                  <a:moveTo>
                    <a:pt x="4" y="0"/>
                  </a:moveTo>
                  <a:lnTo>
                    <a:pt x="8" y="0"/>
                  </a:lnTo>
                  <a:moveTo>
                    <a:pt x="12" y="0"/>
                  </a:moveTo>
                  <a:lnTo>
                    <a:pt x="16" y="0"/>
                  </a:lnTo>
                  <a:moveTo>
                    <a:pt x="20" y="0"/>
                  </a:moveTo>
                  <a:lnTo>
                    <a:pt x="24" y="0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 dirty="0"/>
            </a:p>
          </p:txBody>
        </p:sp>
        <p:sp>
          <p:nvSpPr>
            <p:cNvPr id="13098" name="Rectangle 247">
              <a:extLst>
                <a:ext uri="{FF2B5EF4-FFF2-40B4-BE49-F238E27FC236}">
                  <a16:creationId xmlns:a16="http://schemas.microsoft.com/office/drawing/2014/main" id="{0528795F-0412-127B-FD59-B1241812C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1" y="796"/>
              <a:ext cx="127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Intratumoral_CD163_positive_macrophages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99" name="Rectangle 248">
              <a:extLst>
                <a:ext uri="{FF2B5EF4-FFF2-40B4-BE49-F238E27FC236}">
                  <a16:creationId xmlns:a16="http://schemas.microsoft.com/office/drawing/2014/main" id="{9C210B11-EAC3-4BA3-8397-483968506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2" y="872"/>
              <a:ext cx="282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High 501-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00" name="Rectangle 249">
              <a:extLst>
                <a:ext uri="{FF2B5EF4-FFF2-40B4-BE49-F238E27FC236}">
                  <a16:creationId xmlns:a16="http://schemas.microsoft.com/office/drawing/2014/main" id="{52649020-9341-9FE7-0C6C-A6E98808C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2" y="927"/>
              <a:ext cx="304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Low 0-500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3101" name="Group 252">
            <a:extLst>
              <a:ext uri="{FF2B5EF4-FFF2-40B4-BE49-F238E27FC236}">
                <a16:creationId xmlns:a16="http://schemas.microsoft.com/office/drawing/2014/main" id="{ED75F63C-E57D-35CB-670E-DD5D88DE41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67487" y="858481"/>
            <a:ext cx="3092451" cy="3090863"/>
            <a:chOff x="4158" y="540"/>
            <a:chExt cx="1948" cy="1947"/>
          </a:xfrm>
        </p:grpSpPr>
        <p:sp>
          <p:nvSpPr>
            <p:cNvPr id="13102" name="AutoShape 251">
              <a:extLst>
                <a:ext uri="{FF2B5EF4-FFF2-40B4-BE49-F238E27FC236}">
                  <a16:creationId xmlns:a16="http://schemas.microsoft.com/office/drawing/2014/main" id="{D6A9A5DD-0566-D55F-6AA9-BE41BC656F9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58" y="540"/>
              <a:ext cx="1948" cy="1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3" name="Line 253">
              <a:extLst>
                <a:ext uri="{FF2B5EF4-FFF2-40B4-BE49-F238E27FC236}">
                  <a16:creationId xmlns:a16="http://schemas.microsoft.com/office/drawing/2014/main" id="{2FFADDEC-6937-2A5E-6177-A1A08D0FFD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" y="2067"/>
              <a:ext cx="139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4" name="Line 254">
              <a:extLst>
                <a:ext uri="{FF2B5EF4-FFF2-40B4-BE49-F238E27FC236}">
                  <a16:creationId xmlns:a16="http://schemas.microsoft.com/office/drawing/2014/main" id="{045141B0-ED17-E3D7-57B6-8D73FB21C7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5" name="Line 255">
              <a:extLst>
                <a:ext uri="{FF2B5EF4-FFF2-40B4-BE49-F238E27FC236}">
                  <a16:creationId xmlns:a16="http://schemas.microsoft.com/office/drawing/2014/main" id="{94D4D087-1652-E7AD-D8A5-A0F5D49F4B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4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6" name="Line 256">
              <a:extLst>
                <a:ext uri="{FF2B5EF4-FFF2-40B4-BE49-F238E27FC236}">
                  <a16:creationId xmlns:a16="http://schemas.microsoft.com/office/drawing/2014/main" id="{8B9F6D8B-3A6A-A3D9-540C-84C287FDD5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6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7" name="Line 257">
              <a:extLst>
                <a:ext uri="{FF2B5EF4-FFF2-40B4-BE49-F238E27FC236}">
                  <a16:creationId xmlns:a16="http://schemas.microsoft.com/office/drawing/2014/main" id="{6AE5872D-0480-12DF-D7AE-B16BDAB233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48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8" name="Line 258">
              <a:extLst>
                <a:ext uri="{FF2B5EF4-FFF2-40B4-BE49-F238E27FC236}">
                  <a16:creationId xmlns:a16="http://schemas.microsoft.com/office/drawing/2014/main" id="{FF0CA270-8393-6D5F-98A2-316DC494F7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0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09" name="Line 259">
              <a:extLst>
                <a:ext uri="{FF2B5EF4-FFF2-40B4-BE49-F238E27FC236}">
                  <a16:creationId xmlns:a16="http://schemas.microsoft.com/office/drawing/2014/main" id="{5E696C38-9EFE-83D7-0ACD-8BBD6C6FF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2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10" name="Line 260">
              <a:extLst>
                <a:ext uri="{FF2B5EF4-FFF2-40B4-BE49-F238E27FC236}">
                  <a16:creationId xmlns:a16="http://schemas.microsoft.com/office/drawing/2014/main" id="{013A20B6-5765-B2B1-7C2B-7C403969A9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4" y="2067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11" name="Rectangle 261">
              <a:extLst>
                <a:ext uri="{FF2B5EF4-FFF2-40B4-BE49-F238E27FC236}">
                  <a16:creationId xmlns:a16="http://schemas.microsoft.com/office/drawing/2014/main" id="{9120E4E7-AB16-9C76-F9AE-2C4D6BA6B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9" y="2127"/>
              <a:ext cx="46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2" name="Rectangle 262">
              <a:extLst>
                <a:ext uri="{FF2B5EF4-FFF2-40B4-BE49-F238E27FC236}">
                  <a16:creationId xmlns:a16="http://schemas.microsoft.com/office/drawing/2014/main" id="{7699406A-1E9D-9DB7-2CE0-963B60E3B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" y="212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3" name="Rectangle 263">
              <a:extLst>
                <a:ext uri="{FF2B5EF4-FFF2-40B4-BE49-F238E27FC236}">
                  <a16:creationId xmlns:a16="http://schemas.microsoft.com/office/drawing/2014/main" id="{AD864969-844A-7756-549C-7A25132CF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9" y="212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4" name="Rectangle 264">
              <a:extLst>
                <a:ext uri="{FF2B5EF4-FFF2-40B4-BE49-F238E27FC236}">
                  <a16:creationId xmlns:a16="http://schemas.microsoft.com/office/drawing/2014/main" id="{4988DAC9-D9A2-ED87-5887-451FE491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1" y="212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5" name="Rectangle 265">
              <a:extLst>
                <a:ext uri="{FF2B5EF4-FFF2-40B4-BE49-F238E27FC236}">
                  <a16:creationId xmlns:a16="http://schemas.microsoft.com/office/drawing/2014/main" id="{EE919BCF-FA78-ECF8-523C-081357AC1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3" y="212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6" name="Rectangle 266">
              <a:extLst>
                <a:ext uri="{FF2B5EF4-FFF2-40B4-BE49-F238E27FC236}">
                  <a16:creationId xmlns:a16="http://schemas.microsoft.com/office/drawing/2014/main" id="{B031D69E-DBCA-6BB2-550D-9E2A31623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2" y="2127"/>
              <a:ext cx="100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7" name="Rectangle 267">
              <a:extLst>
                <a:ext uri="{FF2B5EF4-FFF2-40B4-BE49-F238E27FC236}">
                  <a16:creationId xmlns:a16="http://schemas.microsoft.com/office/drawing/2014/main" id="{88910300-050C-04F5-CECD-722E1FA2B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4" y="2127"/>
              <a:ext cx="100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18" name="Line 268">
              <a:extLst>
                <a:ext uri="{FF2B5EF4-FFF2-40B4-BE49-F238E27FC236}">
                  <a16:creationId xmlns:a16="http://schemas.microsoft.com/office/drawing/2014/main" id="{881D439F-BA74-D96F-1978-512E97310C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7" y="815"/>
              <a:ext cx="0" cy="120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19" name="Line 269">
              <a:extLst>
                <a:ext uri="{FF2B5EF4-FFF2-40B4-BE49-F238E27FC236}">
                  <a16:creationId xmlns:a16="http://schemas.microsoft.com/office/drawing/2014/main" id="{A1BBDC1C-E31D-DA2A-0D72-AB1990082F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201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20" name="Line 270">
              <a:extLst>
                <a:ext uri="{FF2B5EF4-FFF2-40B4-BE49-F238E27FC236}">
                  <a16:creationId xmlns:a16="http://schemas.microsoft.com/office/drawing/2014/main" id="{8259812B-1016-DBAA-A90B-CBE4676B7E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177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21" name="Line 271">
              <a:extLst>
                <a:ext uri="{FF2B5EF4-FFF2-40B4-BE49-F238E27FC236}">
                  <a16:creationId xmlns:a16="http://schemas.microsoft.com/office/drawing/2014/main" id="{2F2FD4C6-0951-527D-C023-A23F4BCB96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153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22" name="Line 272">
              <a:extLst>
                <a:ext uri="{FF2B5EF4-FFF2-40B4-BE49-F238E27FC236}">
                  <a16:creationId xmlns:a16="http://schemas.microsoft.com/office/drawing/2014/main" id="{8B613B43-B677-4EB1-E270-B577671265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129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23" name="Line 273">
              <a:extLst>
                <a:ext uri="{FF2B5EF4-FFF2-40B4-BE49-F238E27FC236}">
                  <a16:creationId xmlns:a16="http://schemas.microsoft.com/office/drawing/2014/main" id="{D2021599-49C0-124E-C8B8-BEC9F1E375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105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24" name="Line 274">
              <a:extLst>
                <a:ext uri="{FF2B5EF4-FFF2-40B4-BE49-F238E27FC236}">
                  <a16:creationId xmlns:a16="http://schemas.microsoft.com/office/drawing/2014/main" id="{9EB676BB-7A23-5D0E-1563-455F9D46CF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81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25" name="Rectangle 275">
              <a:extLst>
                <a:ext uri="{FF2B5EF4-FFF2-40B4-BE49-F238E27FC236}">
                  <a16:creationId xmlns:a16="http://schemas.microsoft.com/office/drawing/2014/main" id="{3554A030-A923-C6DF-A086-01FF2E83E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1997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26" name="Rectangle 276">
              <a:extLst>
                <a:ext uri="{FF2B5EF4-FFF2-40B4-BE49-F238E27FC236}">
                  <a16:creationId xmlns:a16="http://schemas.microsoft.com/office/drawing/2014/main" id="{1274BC21-2AA6-37B8-7943-7E90F205D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1757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27" name="Rectangle 277">
              <a:extLst>
                <a:ext uri="{FF2B5EF4-FFF2-40B4-BE49-F238E27FC236}">
                  <a16:creationId xmlns:a16="http://schemas.microsoft.com/office/drawing/2014/main" id="{5ECA2CC7-97F3-C17C-B517-354D8AE6C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1516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28" name="Rectangle 278">
              <a:extLst>
                <a:ext uri="{FF2B5EF4-FFF2-40B4-BE49-F238E27FC236}">
                  <a16:creationId xmlns:a16="http://schemas.microsoft.com/office/drawing/2014/main" id="{4E879DE7-DED7-39D5-7B6E-41A4E51E7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1276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29" name="Rectangle 279">
              <a:extLst>
                <a:ext uri="{FF2B5EF4-FFF2-40B4-BE49-F238E27FC236}">
                  <a16:creationId xmlns:a16="http://schemas.microsoft.com/office/drawing/2014/main" id="{F724D8A4-28D7-37BD-CACC-3631D4E91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1035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30" name="Rectangle 280">
              <a:extLst>
                <a:ext uri="{FF2B5EF4-FFF2-40B4-BE49-F238E27FC236}">
                  <a16:creationId xmlns:a16="http://schemas.microsoft.com/office/drawing/2014/main" id="{84589FF4-9297-29DF-521D-0F81127CC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795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31" name="Freeform 281">
              <a:extLst>
                <a:ext uri="{FF2B5EF4-FFF2-40B4-BE49-F238E27FC236}">
                  <a16:creationId xmlns:a16="http://schemas.microsoft.com/office/drawing/2014/main" id="{46E54056-E597-1054-CEFB-780FCB72D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" y="766"/>
              <a:ext cx="1493" cy="1301"/>
            </a:xfrm>
            <a:custGeom>
              <a:avLst/>
              <a:gdLst>
                <a:gd name="T0" fmla="*/ 0 w 515"/>
                <a:gd name="T1" fmla="*/ 0 h 449"/>
                <a:gd name="T2" fmla="*/ 0 w 515"/>
                <a:gd name="T3" fmla="*/ 449 h 449"/>
                <a:gd name="T4" fmla="*/ 515 w 515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449">
                  <a:moveTo>
                    <a:pt x="0" y="0"/>
                  </a:moveTo>
                  <a:lnTo>
                    <a:pt x="0" y="449"/>
                  </a:lnTo>
                  <a:lnTo>
                    <a:pt x="515" y="449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32" name="Rectangle 282">
              <a:extLst>
                <a:ext uri="{FF2B5EF4-FFF2-40B4-BE49-F238E27FC236}">
                  <a16:creationId xmlns:a16="http://schemas.microsoft.com/office/drawing/2014/main" id="{C9EAC7D6-22CD-2E0F-6F65-B43D2D3E1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5" y="2211"/>
              <a:ext cx="23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900" dirty="0">
                  <a:solidFill>
                    <a:srgbClr val="000000"/>
                  </a:solidFill>
                </a:rPr>
                <a:t>Months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33" name="Rectangle 283">
              <a:extLst>
                <a:ext uri="{FF2B5EF4-FFF2-40B4-BE49-F238E27FC236}">
                  <a16:creationId xmlns:a16="http://schemas.microsoft.com/office/drawing/2014/main" id="{02CE91EC-AB69-9342-C40D-43B0A919B0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873" y="1376"/>
              <a:ext cx="8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800" dirty="0">
                  <a:solidFill>
                    <a:srgbClr val="000000"/>
                  </a:solidFill>
                </a:rPr>
                <a:t>Local recurrence free survival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34" name="Freeform 284">
              <a:extLst>
                <a:ext uri="{FF2B5EF4-FFF2-40B4-BE49-F238E27FC236}">
                  <a16:creationId xmlns:a16="http://schemas.microsoft.com/office/drawing/2014/main" id="{5DBA062F-4BF9-43CA-F7DB-570DC4AD6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" y="815"/>
              <a:ext cx="1032" cy="348"/>
            </a:xfrm>
            <a:custGeom>
              <a:avLst/>
              <a:gdLst>
                <a:gd name="T0" fmla="*/ 0 w 356"/>
                <a:gd name="T1" fmla="*/ 0 h 120"/>
                <a:gd name="T2" fmla="*/ 3 w 356"/>
                <a:gd name="T3" fmla="*/ 0 h 120"/>
                <a:gd name="T4" fmla="*/ 3 w 356"/>
                <a:gd name="T5" fmla="*/ 23 h 120"/>
                <a:gd name="T6" fmla="*/ 3 w 356"/>
                <a:gd name="T7" fmla="*/ 23 h 120"/>
                <a:gd name="T8" fmla="*/ 3 w 356"/>
                <a:gd name="T9" fmla="*/ 46 h 120"/>
                <a:gd name="T10" fmla="*/ 12 w 356"/>
                <a:gd name="T11" fmla="*/ 46 h 120"/>
                <a:gd name="T12" fmla="*/ 12 w 356"/>
                <a:gd name="T13" fmla="*/ 71 h 120"/>
                <a:gd name="T14" fmla="*/ 24 w 356"/>
                <a:gd name="T15" fmla="*/ 71 h 120"/>
                <a:gd name="T16" fmla="*/ 24 w 356"/>
                <a:gd name="T17" fmla="*/ 95 h 120"/>
                <a:gd name="T18" fmla="*/ 26 w 356"/>
                <a:gd name="T19" fmla="*/ 95 h 120"/>
                <a:gd name="T20" fmla="*/ 26 w 356"/>
                <a:gd name="T21" fmla="*/ 120 h 120"/>
                <a:gd name="T22" fmla="*/ 356 w 356"/>
                <a:gd name="T2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6" h="120">
                  <a:moveTo>
                    <a:pt x="0" y="0"/>
                  </a:moveTo>
                  <a:lnTo>
                    <a:pt x="3" y="0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46"/>
                  </a:lnTo>
                  <a:lnTo>
                    <a:pt x="12" y="46"/>
                  </a:lnTo>
                  <a:lnTo>
                    <a:pt x="12" y="71"/>
                  </a:lnTo>
                  <a:lnTo>
                    <a:pt x="24" y="71"/>
                  </a:lnTo>
                  <a:lnTo>
                    <a:pt x="24" y="95"/>
                  </a:lnTo>
                  <a:lnTo>
                    <a:pt x="26" y="95"/>
                  </a:lnTo>
                  <a:lnTo>
                    <a:pt x="26" y="120"/>
                  </a:lnTo>
                  <a:lnTo>
                    <a:pt x="356" y="120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35" name="Line 285">
              <a:extLst>
                <a:ext uri="{FF2B5EF4-FFF2-40B4-BE49-F238E27FC236}">
                  <a16:creationId xmlns:a16="http://schemas.microsoft.com/office/drawing/2014/main" id="{2BFF9462-72D0-13EA-7006-A2EAA0D48F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1" y="81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36" name="Line 286">
              <a:extLst>
                <a:ext uri="{FF2B5EF4-FFF2-40B4-BE49-F238E27FC236}">
                  <a16:creationId xmlns:a16="http://schemas.microsoft.com/office/drawing/2014/main" id="{50281832-9F3F-3930-EAA5-4E1B92F63C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55" y="8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37" name="Line 287">
              <a:extLst>
                <a:ext uri="{FF2B5EF4-FFF2-40B4-BE49-F238E27FC236}">
                  <a16:creationId xmlns:a16="http://schemas.microsoft.com/office/drawing/2014/main" id="{9925B7F6-5993-0DC9-BC34-7732DDC124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" y="94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38" name="Line 288">
              <a:extLst>
                <a:ext uri="{FF2B5EF4-FFF2-40B4-BE49-F238E27FC236}">
                  <a16:creationId xmlns:a16="http://schemas.microsoft.com/office/drawing/2014/main" id="{786C6A9F-39C4-72AE-DFDD-EAE75BC32C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7" y="934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39" name="Line 289">
              <a:extLst>
                <a:ext uri="{FF2B5EF4-FFF2-40B4-BE49-F238E27FC236}">
                  <a16:creationId xmlns:a16="http://schemas.microsoft.com/office/drawing/2014/main" id="{2256B9ED-EA65-1A12-89E1-DC484E1264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2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0" name="Line 290">
              <a:extLst>
                <a:ext uri="{FF2B5EF4-FFF2-40B4-BE49-F238E27FC236}">
                  <a16:creationId xmlns:a16="http://schemas.microsoft.com/office/drawing/2014/main" id="{398FA935-6545-1D9A-C7EC-2D2CD45F22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57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1" name="Line 291">
              <a:extLst>
                <a:ext uri="{FF2B5EF4-FFF2-40B4-BE49-F238E27FC236}">
                  <a16:creationId xmlns:a16="http://schemas.microsoft.com/office/drawing/2014/main" id="{8F64E875-2752-0F66-5272-A793EFDA89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7" y="1163"/>
              <a:ext cx="28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2" name="Line 292">
              <a:extLst>
                <a:ext uri="{FF2B5EF4-FFF2-40B4-BE49-F238E27FC236}">
                  <a16:creationId xmlns:a16="http://schemas.microsoft.com/office/drawing/2014/main" id="{A7E9E555-46DA-AD40-78DA-A386B926D5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1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3" name="Line 293">
              <a:extLst>
                <a:ext uri="{FF2B5EF4-FFF2-40B4-BE49-F238E27FC236}">
                  <a16:creationId xmlns:a16="http://schemas.microsoft.com/office/drawing/2014/main" id="{F27FF568-D64F-06DA-398B-6BDDD3EAA7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0" y="1163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4" name="Line 294">
              <a:extLst>
                <a:ext uri="{FF2B5EF4-FFF2-40B4-BE49-F238E27FC236}">
                  <a16:creationId xmlns:a16="http://schemas.microsoft.com/office/drawing/2014/main" id="{92AA8525-970F-4CF3-7E5E-39F2136AA2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7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5" name="Line 295">
              <a:extLst>
                <a:ext uri="{FF2B5EF4-FFF2-40B4-BE49-F238E27FC236}">
                  <a16:creationId xmlns:a16="http://schemas.microsoft.com/office/drawing/2014/main" id="{37BEF923-2503-A601-D564-4C095A3D7B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5" y="1163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6" name="Line 296">
              <a:extLst>
                <a:ext uri="{FF2B5EF4-FFF2-40B4-BE49-F238E27FC236}">
                  <a16:creationId xmlns:a16="http://schemas.microsoft.com/office/drawing/2014/main" id="{77CCFD19-7AA3-F150-04E1-8B2A1AA0E3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73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7" name="Line 297">
              <a:extLst>
                <a:ext uri="{FF2B5EF4-FFF2-40B4-BE49-F238E27FC236}">
                  <a16:creationId xmlns:a16="http://schemas.microsoft.com/office/drawing/2014/main" id="{8AC5981A-515D-061D-2BC9-B7E6E0F715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3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8" name="Line 298">
              <a:extLst>
                <a:ext uri="{FF2B5EF4-FFF2-40B4-BE49-F238E27FC236}">
                  <a16:creationId xmlns:a16="http://schemas.microsoft.com/office/drawing/2014/main" id="{969F26B4-80E3-BAED-BDBF-3190A4AA07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49" name="Line 299">
              <a:extLst>
                <a:ext uri="{FF2B5EF4-FFF2-40B4-BE49-F238E27FC236}">
                  <a16:creationId xmlns:a16="http://schemas.microsoft.com/office/drawing/2014/main" id="{1E8A11D3-699F-98F0-01DA-D4D433C3CD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7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0" name="Line 300">
              <a:extLst>
                <a:ext uri="{FF2B5EF4-FFF2-40B4-BE49-F238E27FC236}">
                  <a16:creationId xmlns:a16="http://schemas.microsoft.com/office/drawing/2014/main" id="{D377A102-598C-03F5-EEA0-383955B0BC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12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1" name="Line 301">
              <a:extLst>
                <a:ext uri="{FF2B5EF4-FFF2-40B4-BE49-F238E27FC236}">
                  <a16:creationId xmlns:a16="http://schemas.microsoft.com/office/drawing/2014/main" id="{8EE37847-615D-67FC-43C3-FBD02DC5C0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6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2" name="Line 302">
              <a:extLst>
                <a:ext uri="{FF2B5EF4-FFF2-40B4-BE49-F238E27FC236}">
                  <a16:creationId xmlns:a16="http://schemas.microsoft.com/office/drawing/2014/main" id="{454436B2-A6F4-6A20-223C-6EBF649975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20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3" name="Line 303">
              <a:extLst>
                <a:ext uri="{FF2B5EF4-FFF2-40B4-BE49-F238E27FC236}">
                  <a16:creationId xmlns:a16="http://schemas.microsoft.com/office/drawing/2014/main" id="{786C5832-5FDC-DBD5-1B49-4DB5E86CEC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5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4" name="Line 304">
              <a:extLst>
                <a:ext uri="{FF2B5EF4-FFF2-40B4-BE49-F238E27FC236}">
                  <a16:creationId xmlns:a16="http://schemas.microsoft.com/office/drawing/2014/main" id="{86192610-C9CF-1F71-B169-7A833C9B21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0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5" name="Line 305">
              <a:extLst>
                <a:ext uri="{FF2B5EF4-FFF2-40B4-BE49-F238E27FC236}">
                  <a16:creationId xmlns:a16="http://schemas.microsoft.com/office/drawing/2014/main" id="{165BA6B3-57B4-5804-A288-52E1E421BA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0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6" name="Line 306">
              <a:extLst>
                <a:ext uri="{FF2B5EF4-FFF2-40B4-BE49-F238E27FC236}">
                  <a16:creationId xmlns:a16="http://schemas.microsoft.com/office/drawing/2014/main" id="{05474273-835D-F45B-7F62-10D624CD5B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4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7" name="Line 307">
              <a:extLst>
                <a:ext uri="{FF2B5EF4-FFF2-40B4-BE49-F238E27FC236}">
                  <a16:creationId xmlns:a16="http://schemas.microsoft.com/office/drawing/2014/main" id="{B59C708D-280A-4911-D1A1-DA5A565B83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3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8" name="Line 308">
              <a:extLst>
                <a:ext uri="{FF2B5EF4-FFF2-40B4-BE49-F238E27FC236}">
                  <a16:creationId xmlns:a16="http://schemas.microsoft.com/office/drawing/2014/main" id="{08617A6E-94E2-976D-29C6-452D53AD18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7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59" name="Line 309">
              <a:extLst>
                <a:ext uri="{FF2B5EF4-FFF2-40B4-BE49-F238E27FC236}">
                  <a16:creationId xmlns:a16="http://schemas.microsoft.com/office/drawing/2014/main" id="{C3784D42-1C8D-1A94-E112-82DB5CF81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9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0" name="Line 310">
              <a:extLst>
                <a:ext uri="{FF2B5EF4-FFF2-40B4-BE49-F238E27FC236}">
                  <a16:creationId xmlns:a16="http://schemas.microsoft.com/office/drawing/2014/main" id="{B0901382-B909-FBB9-B380-A69F8A537B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3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1" name="Line 311">
              <a:extLst>
                <a:ext uri="{FF2B5EF4-FFF2-40B4-BE49-F238E27FC236}">
                  <a16:creationId xmlns:a16="http://schemas.microsoft.com/office/drawing/2014/main" id="{03C2F437-DFC2-FA6F-B913-1C5E250CFA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70" y="116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2" name="Line 312">
              <a:extLst>
                <a:ext uri="{FF2B5EF4-FFF2-40B4-BE49-F238E27FC236}">
                  <a16:creationId xmlns:a16="http://schemas.microsoft.com/office/drawing/2014/main" id="{D8BBCDCD-6F69-0F66-155A-2FECE1C3CF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84" y="1149"/>
              <a:ext cx="0" cy="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3" name="Freeform 313">
              <a:extLst>
                <a:ext uri="{FF2B5EF4-FFF2-40B4-BE49-F238E27FC236}">
                  <a16:creationId xmlns:a16="http://schemas.microsoft.com/office/drawing/2014/main" id="{02A16D66-A3CC-BEC7-5053-9958E481F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8" y="815"/>
              <a:ext cx="1377" cy="307"/>
            </a:xfrm>
            <a:custGeom>
              <a:avLst/>
              <a:gdLst>
                <a:gd name="T0" fmla="*/ 0 w 475"/>
                <a:gd name="T1" fmla="*/ 6 h 106"/>
                <a:gd name="T2" fmla="*/ 0 w 475"/>
                <a:gd name="T3" fmla="*/ 16 h 106"/>
                <a:gd name="T4" fmla="*/ 6 w 475"/>
                <a:gd name="T5" fmla="*/ 20 h 106"/>
                <a:gd name="T6" fmla="*/ 6 w 475"/>
                <a:gd name="T7" fmla="*/ 32 h 106"/>
                <a:gd name="T8" fmla="*/ 12 w 475"/>
                <a:gd name="T9" fmla="*/ 34 h 106"/>
                <a:gd name="T10" fmla="*/ 18 w 475"/>
                <a:gd name="T11" fmla="*/ 40 h 106"/>
                <a:gd name="T12" fmla="*/ 18 w 475"/>
                <a:gd name="T13" fmla="*/ 52 h 106"/>
                <a:gd name="T14" fmla="*/ 18 w 475"/>
                <a:gd name="T15" fmla="*/ 64 h 106"/>
                <a:gd name="T16" fmla="*/ 26 w 475"/>
                <a:gd name="T17" fmla="*/ 68 h 106"/>
                <a:gd name="T18" fmla="*/ 31 w 475"/>
                <a:gd name="T19" fmla="*/ 75 h 106"/>
                <a:gd name="T20" fmla="*/ 31 w 475"/>
                <a:gd name="T21" fmla="*/ 87 h 106"/>
                <a:gd name="T22" fmla="*/ 43 w 475"/>
                <a:gd name="T23" fmla="*/ 87 h 106"/>
                <a:gd name="T24" fmla="*/ 55 w 475"/>
                <a:gd name="T25" fmla="*/ 87 h 106"/>
                <a:gd name="T26" fmla="*/ 59 w 475"/>
                <a:gd name="T27" fmla="*/ 91 h 106"/>
                <a:gd name="T28" fmla="*/ 59 w 475"/>
                <a:gd name="T29" fmla="*/ 103 h 106"/>
                <a:gd name="T30" fmla="*/ 68 w 475"/>
                <a:gd name="T31" fmla="*/ 106 h 106"/>
                <a:gd name="T32" fmla="*/ 80 w 475"/>
                <a:gd name="T33" fmla="*/ 106 h 106"/>
                <a:gd name="T34" fmla="*/ 92 w 475"/>
                <a:gd name="T35" fmla="*/ 106 h 106"/>
                <a:gd name="T36" fmla="*/ 104 w 475"/>
                <a:gd name="T37" fmla="*/ 106 h 106"/>
                <a:gd name="T38" fmla="*/ 116 w 475"/>
                <a:gd name="T39" fmla="*/ 106 h 106"/>
                <a:gd name="T40" fmla="*/ 128 w 475"/>
                <a:gd name="T41" fmla="*/ 106 h 106"/>
                <a:gd name="T42" fmla="*/ 140 w 475"/>
                <a:gd name="T43" fmla="*/ 106 h 106"/>
                <a:gd name="T44" fmla="*/ 152 w 475"/>
                <a:gd name="T45" fmla="*/ 106 h 106"/>
                <a:gd name="T46" fmla="*/ 164 w 475"/>
                <a:gd name="T47" fmla="*/ 106 h 106"/>
                <a:gd name="T48" fmla="*/ 176 w 475"/>
                <a:gd name="T49" fmla="*/ 106 h 106"/>
                <a:gd name="T50" fmla="*/ 188 w 475"/>
                <a:gd name="T51" fmla="*/ 106 h 106"/>
                <a:gd name="T52" fmla="*/ 200 w 475"/>
                <a:gd name="T53" fmla="*/ 106 h 106"/>
                <a:gd name="T54" fmla="*/ 212 w 475"/>
                <a:gd name="T55" fmla="*/ 106 h 106"/>
                <a:gd name="T56" fmla="*/ 224 w 475"/>
                <a:gd name="T57" fmla="*/ 106 h 106"/>
                <a:gd name="T58" fmla="*/ 236 w 475"/>
                <a:gd name="T59" fmla="*/ 106 h 106"/>
                <a:gd name="T60" fmla="*/ 248 w 475"/>
                <a:gd name="T61" fmla="*/ 106 h 106"/>
                <a:gd name="T62" fmla="*/ 260 w 475"/>
                <a:gd name="T63" fmla="*/ 106 h 106"/>
                <a:gd name="T64" fmla="*/ 272 w 475"/>
                <a:gd name="T65" fmla="*/ 106 h 106"/>
                <a:gd name="T66" fmla="*/ 284 w 475"/>
                <a:gd name="T67" fmla="*/ 106 h 106"/>
                <a:gd name="T68" fmla="*/ 296 w 475"/>
                <a:gd name="T69" fmla="*/ 106 h 106"/>
                <a:gd name="T70" fmla="*/ 308 w 475"/>
                <a:gd name="T71" fmla="*/ 106 h 106"/>
                <a:gd name="T72" fmla="*/ 320 w 475"/>
                <a:gd name="T73" fmla="*/ 106 h 106"/>
                <a:gd name="T74" fmla="*/ 332 w 475"/>
                <a:gd name="T75" fmla="*/ 106 h 106"/>
                <a:gd name="T76" fmla="*/ 344 w 475"/>
                <a:gd name="T77" fmla="*/ 106 h 106"/>
                <a:gd name="T78" fmla="*/ 356 w 475"/>
                <a:gd name="T79" fmla="*/ 106 h 106"/>
                <a:gd name="T80" fmla="*/ 368 w 475"/>
                <a:gd name="T81" fmla="*/ 106 h 106"/>
                <a:gd name="T82" fmla="*/ 380 w 475"/>
                <a:gd name="T83" fmla="*/ 106 h 106"/>
                <a:gd name="T84" fmla="*/ 392 w 475"/>
                <a:gd name="T85" fmla="*/ 106 h 106"/>
                <a:gd name="T86" fmla="*/ 404 w 475"/>
                <a:gd name="T87" fmla="*/ 106 h 106"/>
                <a:gd name="T88" fmla="*/ 416 w 475"/>
                <a:gd name="T89" fmla="*/ 106 h 106"/>
                <a:gd name="T90" fmla="*/ 428 w 475"/>
                <a:gd name="T91" fmla="*/ 106 h 106"/>
                <a:gd name="T92" fmla="*/ 440 w 475"/>
                <a:gd name="T93" fmla="*/ 106 h 106"/>
                <a:gd name="T94" fmla="*/ 452 w 475"/>
                <a:gd name="T95" fmla="*/ 106 h 106"/>
                <a:gd name="T96" fmla="*/ 464 w 475"/>
                <a:gd name="T9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106">
                  <a:moveTo>
                    <a:pt x="0" y="6"/>
                  </a:moveTo>
                  <a:lnTo>
                    <a:pt x="0" y="10"/>
                  </a:lnTo>
                  <a:moveTo>
                    <a:pt x="0" y="14"/>
                  </a:moveTo>
                  <a:lnTo>
                    <a:pt x="0" y="16"/>
                  </a:lnTo>
                  <a:lnTo>
                    <a:pt x="2" y="16"/>
                  </a:lnTo>
                  <a:moveTo>
                    <a:pt x="6" y="16"/>
                  </a:moveTo>
                  <a:lnTo>
                    <a:pt x="6" y="20"/>
                  </a:lnTo>
                  <a:moveTo>
                    <a:pt x="6" y="24"/>
                  </a:moveTo>
                  <a:lnTo>
                    <a:pt x="6" y="28"/>
                  </a:lnTo>
                  <a:moveTo>
                    <a:pt x="6" y="32"/>
                  </a:moveTo>
                  <a:lnTo>
                    <a:pt x="6" y="34"/>
                  </a:lnTo>
                  <a:lnTo>
                    <a:pt x="8" y="34"/>
                  </a:lnTo>
                  <a:moveTo>
                    <a:pt x="12" y="34"/>
                  </a:moveTo>
                  <a:lnTo>
                    <a:pt x="16" y="34"/>
                  </a:lnTo>
                  <a:moveTo>
                    <a:pt x="18" y="36"/>
                  </a:moveTo>
                  <a:lnTo>
                    <a:pt x="18" y="40"/>
                  </a:lnTo>
                  <a:moveTo>
                    <a:pt x="18" y="44"/>
                  </a:moveTo>
                  <a:lnTo>
                    <a:pt x="18" y="48"/>
                  </a:lnTo>
                  <a:moveTo>
                    <a:pt x="18" y="52"/>
                  </a:moveTo>
                  <a:lnTo>
                    <a:pt x="18" y="56"/>
                  </a:lnTo>
                  <a:moveTo>
                    <a:pt x="18" y="60"/>
                  </a:moveTo>
                  <a:lnTo>
                    <a:pt x="18" y="64"/>
                  </a:lnTo>
                  <a:moveTo>
                    <a:pt x="18" y="68"/>
                  </a:moveTo>
                  <a:lnTo>
                    <a:pt x="22" y="68"/>
                  </a:lnTo>
                  <a:moveTo>
                    <a:pt x="26" y="68"/>
                  </a:moveTo>
                  <a:lnTo>
                    <a:pt x="30" y="68"/>
                  </a:lnTo>
                  <a:moveTo>
                    <a:pt x="31" y="71"/>
                  </a:moveTo>
                  <a:lnTo>
                    <a:pt x="31" y="75"/>
                  </a:lnTo>
                  <a:moveTo>
                    <a:pt x="31" y="79"/>
                  </a:moveTo>
                  <a:lnTo>
                    <a:pt x="31" y="83"/>
                  </a:lnTo>
                  <a:moveTo>
                    <a:pt x="31" y="87"/>
                  </a:moveTo>
                  <a:lnTo>
                    <a:pt x="35" y="87"/>
                  </a:lnTo>
                  <a:moveTo>
                    <a:pt x="39" y="87"/>
                  </a:moveTo>
                  <a:lnTo>
                    <a:pt x="43" y="87"/>
                  </a:lnTo>
                  <a:moveTo>
                    <a:pt x="47" y="87"/>
                  </a:moveTo>
                  <a:lnTo>
                    <a:pt x="51" y="87"/>
                  </a:lnTo>
                  <a:moveTo>
                    <a:pt x="55" y="87"/>
                  </a:moveTo>
                  <a:lnTo>
                    <a:pt x="59" y="87"/>
                  </a:lnTo>
                  <a:lnTo>
                    <a:pt x="59" y="87"/>
                  </a:lnTo>
                  <a:moveTo>
                    <a:pt x="59" y="91"/>
                  </a:moveTo>
                  <a:lnTo>
                    <a:pt x="59" y="95"/>
                  </a:lnTo>
                  <a:moveTo>
                    <a:pt x="59" y="99"/>
                  </a:moveTo>
                  <a:lnTo>
                    <a:pt x="59" y="103"/>
                  </a:lnTo>
                  <a:moveTo>
                    <a:pt x="60" y="106"/>
                  </a:moveTo>
                  <a:lnTo>
                    <a:pt x="64" y="106"/>
                  </a:lnTo>
                  <a:moveTo>
                    <a:pt x="68" y="106"/>
                  </a:moveTo>
                  <a:lnTo>
                    <a:pt x="72" y="106"/>
                  </a:lnTo>
                  <a:moveTo>
                    <a:pt x="76" y="106"/>
                  </a:moveTo>
                  <a:lnTo>
                    <a:pt x="80" y="106"/>
                  </a:lnTo>
                  <a:moveTo>
                    <a:pt x="84" y="106"/>
                  </a:moveTo>
                  <a:lnTo>
                    <a:pt x="88" y="106"/>
                  </a:lnTo>
                  <a:moveTo>
                    <a:pt x="92" y="106"/>
                  </a:moveTo>
                  <a:lnTo>
                    <a:pt x="96" y="106"/>
                  </a:lnTo>
                  <a:moveTo>
                    <a:pt x="100" y="106"/>
                  </a:moveTo>
                  <a:lnTo>
                    <a:pt x="104" y="106"/>
                  </a:lnTo>
                  <a:moveTo>
                    <a:pt x="108" y="106"/>
                  </a:moveTo>
                  <a:lnTo>
                    <a:pt x="112" y="106"/>
                  </a:lnTo>
                  <a:moveTo>
                    <a:pt x="116" y="106"/>
                  </a:moveTo>
                  <a:lnTo>
                    <a:pt x="120" y="106"/>
                  </a:lnTo>
                  <a:moveTo>
                    <a:pt x="124" y="106"/>
                  </a:moveTo>
                  <a:lnTo>
                    <a:pt x="128" y="106"/>
                  </a:lnTo>
                  <a:moveTo>
                    <a:pt x="132" y="106"/>
                  </a:moveTo>
                  <a:lnTo>
                    <a:pt x="136" y="106"/>
                  </a:lnTo>
                  <a:moveTo>
                    <a:pt x="140" y="106"/>
                  </a:moveTo>
                  <a:lnTo>
                    <a:pt x="144" y="106"/>
                  </a:lnTo>
                  <a:moveTo>
                    <a:pt x="148" y="106"/>
                  </a:moveTo>
                  <a:lnTo>
                    <a:pt x="152" y="106"/>
                  </a:lnTo>
                  <a:moveTo>
                    <a:pt x="156" y="106"/>
                  </a:moveTo>
                  <a:lnTo>
                    <a:pt x="160" y="106"/>
                  </a:lnTo>
                  <a:moveTo>
                    <a:pt x="164" y="106"/>
                  </a:moveTo>
                  <a:lnTo>
                    <a:pt x="168" y="106"/>
                  </a:lnTo>
                  <a:moveTo>
                    <a:pt x="172" y="106"/>
                  </a:moveTo>
                  <a:lnTo>
                    <a:pt x="176" y="106"/>
                  </a:lnTo>
                  <a:moveTo>
                    <a:pt x="180" y="106"/>
                  </a:moveTo>
                  <a:lnTo>
                    <a:pt x="184" y="106"/>
                  </a:lnTo>
                  <a:moveTo>
                    <a:pt x="188" y="106"/>
                  </a:moveTo>
                  <a:lnTo>
                    <a:pt x="192" y="106"/>
                  </a:lnTo>
                  <a:moveTo>
                    <a:pt x="196" y="106"/>
                  </a:moveTo>
                  <a:lnTo>
                    <a:pt x="200" y="106"/>
                  </a:lnTo>
                  <a:moveTo>
                    <a:pt x="204" y="106"/>
                  </a:moveTo>
                  <a:lnTo>
                    <a:pt x="208" y="106"/>
                  </a:lnTo>
                  <a:moveTo>
                    <a:pt x="212" y="106"/>
                  </a:moveTo>
                  <a:lnTo>
                    <a:pt x="216" y="106"/>
                  </a:lnTo>
                  <a:moveTo>
                    <a:pt x="220" y="106"/>
                  </a:moveTo>
                  <a:lnTo>
                    <a:pt x="224" y="106"/>
                  </a:lnTo>
                  <a:moveTo>
                    <a:pt x="228" y="106"/>
                  </a:moveTo>
                  <a:lnTo>
                    <a:pt x="232" y="106"/>
                  </a:lnTo>
                  <a:moveTo>
                    <a:pt x="236" y="106"/>
                  </a:moveTo>
                  <a:lnTo>
                    <a:pt x="240" y="106"/>
                  </a:lnTo>
                  <a:moveTo>
                    <a:pt x="244" y="106"/>
                  </a:moveTo>
                  <a:lnTo>
                    <a:pt x="248" y="106"/>
                  </a:lnTo>
                  <a:moveTo>
                    <a:pt x="252" y="106"/>
                  </a:moveTo>
                  <a:lnTo>
                    <a:pt x="256" y="106"/>
                  </a:lnTo>
                  <a:moveTo>
                    <a:pt x="260" y="106"/>
                  </a:moveTo>
                  <a:lnTo>
                    <a:pt x="264" y="106"/>
                  </a:lnTo>
                  <a:moveTo>
                    <a:pt x="268" y="106"/>
                  </a:moveTo>
                  <a:lnTo>
                    <a:pt x="272" y="106"/>
                  </a:lnTo>
                  <a:moveTo>
                    <a:pt x="276" y="106"/>
                  </a:moveTo>
                  <a:lnTo>
                    <a:pt x="280" y="106"/>
                  </a:lnTo>
                  <a:moveTo>
                    <a:pt x="284" y="106"/>
                  </a:moveTo>
                  <a:lnTo>
                    <a:pt x="288" y="106"/>
                  </a:lnTo>
                  <a:moveTo>
                    <a:pt x="292" y="106"/>
                  </a:moveTo>
                  <a:lnTo>
                    <a:pt x="296" y="106"/>
                  </a:lnTo>
                  <a:moveTo>
                    <a:pt x="300" y="106"/>
                  </a:moveTo>
                  <a:lnTo>
                    <a:pt x="304" y="106"/>
                  </a:lnTo>
                  <a:moveTo>
                    <a:pt x="308" y="106"/>
                  </a:moveTo>
                  <a:lnTo>
                    <a:pt x="312" y="106"/>
                  </a:lnTo>
                  <a:moveTo>
                    <a:pt x="316" y="106"/>
                  </a:moveTo>
                  <a:lnTo>
                    <a:pt x="320" y="106"/>
                  </a:lnTo>
                  <a:moveTo>
                    <a:pt x="324" y="106"/>
                  </a:moveTo>
                  <a:lnTo>
                    <a:pt x="328" y="106"/>
                  </a:lnTo>
                  <a:moveTo>
                    <a:pt x="332" y="106"/>
                  </a:moveTo>
                  <a:lnTo>
                    <a:pt x="336" y="106"/>
                  </a:lnTo>
                  <a:moveTo>
                    <a:pt x="340" y="106"/>
                  </a:moveTo>
                  <a:lnTo>
                    <a:pt x="344" y="106"/>
                  </a:lnTo>
                  <a:moveTo>
                    <a:pt x="348" y="106"/>
                  </a:moveTo>
                  <a:lnTo>
                    <a:pt x="352" y="106"/>
                  </a:lnTo>
                  <a:moveTo>
                    <a:pt x="356" y="106"/>
                  </a:moveTo>
                  <a:lnTo>
                    <a:pt x="360" y="106"/>
                  </a:lnTo>
                  <a:moveTo>
                    <a:pt x="364" y="106"/>
                  </a:moveTo>
                  <a:lnTo>
                    <a:pt x="368" y="106"/>
                  </a:lnTo>
                  <a:moveTo>
                    <a:pt x="372" y="106"/>
                  </a:moveTo>
                  <a:lnTo>
                    <a:pt x="376" y="106"/>
                  </a:lnTo>
                  <a:moveTo>
                    <a:pt x="380" y="106"/>
                  </a:moveTo>
                  <a:lnTo>
                    <a:pt x="384" y="106"/>
                  </a:lnTo>
                  <a:moveTo>
                    <a:pt x="388" y="106"/>
                  </a:moveTo>
                  <a:lnTo>
                    <a:pt x="392" y="106"/>
                  </a:lnTo>
                  <a:moveTo>
                    <a:pt x="396" y="106"/>
                  </a:moveTo>
                  <a:lnTo>
                    <a:pt x="400" y="106"/>
                  </a:lnTo>
                  <a:moveTo>
                    <a:pt x="404" y="106"/>
                  </a:moveTo>
                  <a:lnTo>
                    <a:pt x="408" y="106"/>
                  </a:lnTo>
                  <a:moveTo>
                    <a:pt x="412" y="106"/>
                  </a:moveTo>
                  <a:lnTo>
                    <a:pt x="416" y="106"/>
                  </a:lnTo>
                  <a:moveTo>
                    <a:pt x="420" y="106"/>
                  </a:moveTo>
                  <a:lnTo>
                    <a:pt x="424" y="106"/>
                  </a:lnTo>
                  <a:moveTo>
                    <a:pt x="428" y="106"/>
                  </a:moveTo>
                  <a:lnTo>
                    <a:pt x="432" y="106"/>
                  </a:lnTo>
                  <a:moveTo>
                    <a:pt x="436" y="106"/>
                  </a:moveTo>
                  <a:lnTo>
                    <a:pt x="440" y="106"/>
                  </a:lnTo>
                  <a:moveTo>
                    <a:pt x="444" y="106"/>
                  </a:moveTo>
                  <a:lnTo>
                    <a:pt x="448" y="106"/>
                  </a:lnTo>
                  <a:moveTo>
                    <a:pt x="452" y="106"/>
                  </a:moveTo>
                  <a:lnTo>
                    <a:pt x="456" y="106"/>
                  </a:lnTo>
                  <a:moveTo>
                    <a:pt x="460" y="106"/>
                  </a:moveTo>
                  <a:lnTo>
                    <a:pt x="464" y="106"/>
                  </a:lnTo>
                  <a:moveTo>
                    <a:pt x="468" y="106"/>
                  </a:moveTo>
                  <a:lnTo>
                    <a:pt x="472" y="106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4" name="Line 314">
              <a:extLst>
                <a:ext uri="{FF2B5EF4-FFF2-40B4-BE49-F238E27FC236}">
                  <a16:creationId xmlns:a16="http://schemas.microsoft.com/office/drawing/2014/main" id="{5F46A981-2D1F-E55A-4BF4-2990CA94C4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9" y="86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5" name="Line 315">
              <a:extLst>
                <a:ext uri="{FF2B5EF4-FFF2-40B4-BE49-F238E27FC236}">
                  <a16:creationId xmlns:a16="http://schemas.microsoft.com/office/drawing/2014/main" id="{3A6F93D1-49B4-22B9-4414-3437F7ADA8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4" y="847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6" name="Line 316">
              <a:extLst>
                <a:ext uri="{FF2B5EF4-FFF2-40B4-BE49-F238E27FC236}">
                  <a16:creationId xmlns:a16="http://schemas.microsoft.com/office/drawing/2014/main" id="{AA235E24-A256-8470-CBEF-69414CAA9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2" y="101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7" name="Line 317">
              <a:extLst>
                <a:ext uri="{FF2B5EF4-FFF2-40B4-BE49-F238E27FC236}">
                  <a16:creationId xmlns:a16="http://schemas.microsoft.com/office/drawing/2014/main" id="{1123E570-24CB-51D2-8E85-792C2A7437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16" y="99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8" name="Line 318">
              <a:extLst>
                <a:ext uri="{FF2B5EF4-FFF2-40B4-BE49-F238E27FC236}">
                  <a16:creationId xmlns:a16="http://schemas.microsoft.com/office/drawing/2014/main" id="{B78A13E8-F813-6419-D40E-540A377C58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9" y="106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69" name="Line 319">
              <a:extLst>
                <a:ext uri="{FF2B5EF4-FFF2-40B4-BE49-F238E27FC236}">
                  <a16:creationId xmlns:a16="http://schemas.microsoft.com/office/drawing/2014/main" id="{51A93E23-3BA3-DA69-4781-BFEE3EFFF5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54" y="1053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0" name="Line 320">
              <a:extLst>
                <a:ext uri="{FF2B5EF4-FFF2-40B4-BE49-F238E27FC236}">
                  <a16:creationId xmlns:a16="http://schemas.microsoft.com/office/drawing/2014/main" id="{AD21B04F-730A-1B9F-7554-8DCC67493D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3" y="1122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1" name="Line 321">
              <a:extLst>
                <a:ext uri="{FF2B5EF4-FFF2-40B4-BE49-F238E27FC236}">
                  <a16:creationId xmlns:a16="http://schemas.microsoft.com/office/drawing/2014/main" id="{082007E4-01FA-B677-8456-23D8D612EC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00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2" name="Line 322">
              <a:extLst>
                <a:ext uri="{FF2B5EF4-FFF2-40B4-BE49-F238E27FC236}">
                  <a16:creationId xmlns:a16="http://schemas.microsoft.com/office/drawing/2014/main" id="{4A738421-2ECF-E8DD-9615-F813994B1E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2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3" name="Line 323">
              <a:extLst>
                <a:ext uri="{FF2B5EF4-FFF2-40B4-BE49-F238E27FC236}">
                  <a16:creationId xmlns:a16="http://schemas.microsoft.com/office/drawing/2014/main" id="{974AC911-626F-C37D-8DB1-9FDB0EA718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7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4" name="Line 324">
              <a:extLst>
                <a:ext uri="{FF2B5EF4-FFF2-40B4-BE49-F238E27FC236}">
                  <a16:creationId xmlns:a16="http://schemas.microsoft.com/office/drawing/2014/main" id="{983E75BD-744F-B13F-00A5-BAA10B5C9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7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5" name="Line 325">
              <a:extLst>
                <a:ext uri="{FF2B5EF4-FFF2-40B4-BE49-F238E27FC236}">
                  <a16:creationId xmlns:a16="http://schemas.microsoft.com/office/drawing/2014/main" id="{5639F3AB-5676-C94E-9427-1C33BB2222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12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6" name="Line 326">
              <a:extLst>
                <a:ext uri="{FF2B5EF4-FFF2-40B4-BE49-F238E27FC236}">
                  <a16:creationId xmlns:a16="http://schemas.microsoft.com/office/drawing/2014/main" id="{8F948981-6D77-AF3A-7834-701214E695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9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7" name="Line 327">
              <a:extLst>
                <a:ext uri="{FF2B5EF4-FFF2-40B4-BE49-F238E27FC236}">
                  <a16:creationId xmlns:a16="http://schemas.microsoft.com/office/drawing/2014/main" id="{071BE4A9-2FFD-C22A-9049-F77DA8405B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23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8" name="Line 328">
              <a:extLst>
                <a:ext uri="{FF2B5EF4-FFF2-40B4-BE49-F238E27FC236}">
                  <a16:creationId xmlns:a16="http://schemas.microsoft.com/office/drawing/2014/main" id="{8FC6BBF6-0115-7A93-90E3-05D41625C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4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79" name="Line 329">
              <a:extLst>
                <a:ext uri="{FF2B5EF4-FFF2-40B4-BE49-F238E27FC236}">
                  <a16:creationId xmlns:a16="http://schemas.microsoft.com/office/drawing/2014/main" id="{65E003CC-7A78-4B1A-2378-2B1F224A2B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58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0" name="Line 330">
              <a:extLst>
                <a:ext uri="{FF2B5EF4-FFF2-40B4-BE49-F238E27FC236}">
                  <a16:creationId xmlns:a16="http://schemas.microsoft.com/office/drawing/2014/main" id="{E63B5957-D22E-67A0-E844-ED4D7F7582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1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1" name="Line 331">
              <a:extLst>
                <a:ext uri="{FF2B5EF4-FFF2-40B4-BE49-F238E27FC236}">
                  <a16:creationId xmlns:a16="http://schemas.microsoft.com/office/drawing/2014/main" id="{AD097AA8-5703-8A36-A914-331254489F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6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2" name="Line 332">
              <a:extLst>
                <a:ext uri="{FF2B5EF4-FFF2-40B4-BE49-F238E27FC236}">
                  <a16:creationId xmlns:a16="http://schemas.microsoft.com/office/drawing/2014/main" id="{637BED90-E0D9-1D05-6A58-544AF2575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0" y="1122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3" name="Line 333">
              <a:extLst>
                <a:ext uri="{FF2B5EF4-FFF2-40B4-BE49-F238E27FC236}">
                  <a16:creationId xmlns:a16="http://schemas.microsoft.com/office/drawing/2014/main" id="{981BA5F1-AE9C-964C-6E23-E8C7B3249E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7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4" name="Line 334">
              <a:extLst>
                <a:ext uri="{FF2B5EF4-FFF2-40B4-BE49-F238E27FC236}">
                  <a16:creationId xmlns:a16="http://schemas.microsoft.com/office/drawing/2014/main" id="{17B1F7ED-A84B-4DDD-39E8-5C0F26FD4E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9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5" name="Line 335">
              <a:extLst>
                <a:ext uri="{FF2B5EF4-FFF2-40B4-BE49-F238E27FC236}">
                  <a16:creationId xmlns:a16="http://schemas.microsoft.com/office/drawing/2014/main" id="{991D377D-FDFE-C356-9B72-A8F56330DC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3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6" name="Line 336">
              <a:extLst>
                <a:ext uri="{FF2B5EF4-FFF2-40B4-BE49-F238E27FC236}">
                  <a16:creationId xmlns:a16="http://schemas.microsoft.com/office/drawing/2014/main" id="{C51B977F-E1F5-1E9C-CE93-2CAE302335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7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7" name="Line 337">
              <a:extLst>
                <a:ext uri="{FF2B5EF4-FFF2-40B4-BE49-F238E27FC236}">
                  <a16:creationId xmlns:a16="http://schemas.microsoft.com/office/drawing/2014/main" id="{E50BC880-8673-53CC-284A-BDC715E3CE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2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8" name="Line 338">
              <a:extLst>
                <a:ext uri="{FF2B5EF4-FFF2-40B4-BE49-F238E27FC236}">
                  <a16:creationId xmlns:a16="http://schemas.microsoft.com/office/drawing/2014/main" id="{0DD04447-C03E-6A58-B53F-2C7FFD8B9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92" y="1122"/>
              <a:ext cx="28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89" name="Line 339">
              <a:extLst>
                <a:ext uri="{FF2B5EF4-FFF2-40B4-BE49-F238E27FC236}">
                  <a16:creationId xmlns:a16="http://schemas.microsoft.com/office/drawing/2014/main" id="{80050C75-F4C9-E985-10EB-D6B17DEE0C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06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0" name="Line 340">
              <a:extLst>
                <a:ext uri="{FF2B5EF4-FFF2-40B4-BE49-F238E27FC236}">
                  <a16:creationId xmlns:a16="http://schemas.microsoft.com/office/drawing/2014/main" id="{28F40F81-BF76-9E27-9153-BE1D74F403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97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1" name="Line 341">
              <a:extLst>
                <a:ext uri="{FF2B5EF4-FFF2-40B4-BE49-F238E27FC236}">
                  <a16:creationId xmlns:a16="http://schemas.microsoft.com/office/drawing/2014/main" id="{E09455AA-3DE6-77CE-C750-8296E7E927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12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2" name="Line 342">
              <a:extLst>
                <a:ext uri="{FF2B5EF4-FFF2-40B4-BE49-F238E27FC236}">
                  <a16:creationId xmlns:a16="http://schemas.microsoft.com/office/drawing/2014/main" id="{3B9B2992-9FCE-E409-C81C-B90FC4DC44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9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3" name="Line 343">
              <a:extLst>
                <a:ext uri="{FF2B5EF4-FFF2-40B4-BE49-F238E27FC236}">
                  <a16:creationId xmlns:a16="http://schemas.microsoft.com/office/drawing/2014/main" id="{D1056454-C692-B1E9-48B5-B2B2652F5C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23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4" name="Line 344">
              <a:extLst>
                <a:ext uri="{FF2B5EF4-FFF2-40B4-BE49-F238E27FC236}">
                  <a16:creationId xmlns:a16="http://schemas.microsoft.com/office/drawing/2014/main" id="{19F8735A-20E0-99F9-0AC5-E16C4345F2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2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5" name="Line 345">
              <a:extLst>
                <a:ext uri="{FF2B5EF4-FFF2-40B4-BE49-F238E27FC236}">
                  <a16:creationId xmlns:a16="http://schemas.microsoft.com/office/drawing/2014/main" id="{7D5E2D02-F104-A23F-C31F-18C7AD653C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67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6" name="Line 346">
              <a:extLst>
                <a:ext uri="{FF2B5EF4-FFF2-40B4-BE49-F238E27FC236}">
                  <a16:creationId xmlns:a16="http://schemas.microsoft.com/office/drawing/2014/main" id="{E6968C3E-24CB-5FBB-6D47-C22DB758F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1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7" name="Line 347">
              <a:extLst>
                <a:ext uri="{FF2B5EF4-FFF2-40B4-BE49-F238E27FC236}">
                  <a16:creationId xmlns:a16="http://schemas.microsoft.com/office/drawing/2014/main" id="{E8F92118-88A5-B20A-E84C-324E4758EF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35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8" name="Line 348">
              <a:extLst>
                <a:ext uri="{FF2B5EF4-FFF2-40B4-BE49-F238E27FC236}">
                  <a16:creationId xmlns:a16="http://schemas.microsoft.com/office/drawing/2014/main" id="{45AC79DC-BE25-4415-AFB5-86EECA1FB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6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199" name="Line 349">
              <a:extLst>
                <a:ext uri="{FF2B5EF4-FFF2-40B4-BE49-F238E27FC236}">
                  <a16:creationId xmlns:a16="http://schemas.microsoft.com/office/drawing/2014/main" id="{C56D23A3-DD22-BB10-AC6C-CD863441D2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90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00" name="Line 350">
              <a:extLst>
                <a:ext uri="{FF2B5EF4-FFF2-40B4-BE49-F238E27FC236}">
                  <a16:creationId xmlns:a16="http://schemas.microsoft.com/office/drawing/2014/main" id="{5D120361-AC11-BD0E-2ACD-3847F623FE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21" y="112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01" name="Line 351">
              <a:extLst>
                <a:ext uri="{FF2B5EF4-FFF2-40B4-BE49-F238E27FC236}">
                  <a16:creationId xmlns:a16="http://schemas.microsoft.com/office/drawing/2014/main" id="{F07BAD8F-1FA8-F65F-B61A-9EC780B8DC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35" y="110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3235" name="Line 245">
            <a:extLst>
              <a:ext uri="{FF2B5EF4-FFF2-40B4-BE49-F238E27FC236}">
                <a16:creationId xmlns:a16="http://schemas.microsoft.com/office/drawing/2014/main" id="{A8A3431F-980B-AD00-1671-FF7FBF8A6E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25480" y="1421722"/>
            <a:ext cx="179388" cy="0"/>
          </a:xfrm>
          <a:prstGeom prst="line">
            <a:avLst/>
          </a:pr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236" name="Freeform 246">
            <a:extLst>
              <a:ext uri="{FF2B5EF4-FFF2-40B4-BE49-F238E27FC236}">
                <a16:creationId xmlns:a16="http://schemas.microsoft.com/office/drawing/2014/main" id="{A10889C7-E64A-7D3C-21EE-4D3619CF4625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8009605" y="1486810"/>
            <a:ext cx="182563" cy="46038"/>
          </a:xfrm>
          <a:custGeom>
            <a:avLst/>
            <a:gdLst>
              <a:gd name="T0" fmla="*/ 0 w 25"/>
              <a:gd name="T1" fmla="*/ 4 w 25"/>
              <a:gd name="T2" fmla="*/ 8 w 25"/>
              <a:gd name="T3" fmla="*/ 12 w 25"/>
              <a:gd name="T4" fmla="*/ 16 w 25"/>
              <a:gd name="T5" fmla="*/ 20 w 25"/>
              <a:gd name="T6" fmla="*/ 24 w 2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25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237" name="Rectangle 247">
            <a:extLst>
              <a:ext uri="{FF2B5EF4-FFF2-40B4-BE49-F238E27FC236}">
                <a16:creationId xmlns:a16="http://schemas.microsoft.com/office/drawing/2014/main" id="{CA37FEF6-BBBA-47E6-8715-1CD5F53F0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1292" y="1245510"/>
            <a:ext cx="201818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Intratumoral_CD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204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_positive_macrophages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38" name="Rectangle 248">
            <a:extLst>
              <a:ext uri="{FF2B5EF4-FFF2-40B4-BE49-F238E27FC236}">
                <a16:creationId xmlns:a16="http://schemas.microsoft.com/office/drawing/2014/main" id="{2FAC7221-9928-A1BC-22A8-3C4A4CFA5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7255" y="1366160"/>
            <a:ext cx="4472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 5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1-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39" name="Rectangle 249">
            <a:extLst>
              <a:ext uri="{FF2B5EF4-FFF2-40B4-BE49-F238E27FC236}">
                <a16:creationId xmlns:a16="http://schemas.microsoft.com/office/drawing/2014/main" id="{2522C7D7-0A33-7BE9-A0AA-77CC00D79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7255" y="1453472"/>
            <a:ext cx="4825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 0-5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40" name="Line 245">
            <a:extLst>
              <a:ext uri="{FF2B5EF4-FFF2-40B4-BE49-F238E27FC236}">
                <a16:creationId xmlns:a16="http://schemas.microsoft.com/office/drawing/2014/main" id="{52D40E5B-6691-05B0-3BA6-08FBF60D7E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06573" y="1453859"/>
            <a:ext cx="179388" cy="0"/>
          </a:xfrm>
          <a:prstGeom prst="line">
            <a:avLst/>
          </a:pr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241" name="Freeform 246">
            <a:extLst>
              <a:ext uri="{FF2B5EF4-FFF2-40B4-BE49-F238E27FC236}">
                <a16:creationId xmlns:a16="http://schemas.microsoft.com/office/drawing/2014/main" id="{82C650EB-C541-06AB-4A24-C2CEC9F186A7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1390698" y="1518947"/>
            <a:ext cx="182563" cy="46038"/>
          </a:xfrm>
          <a:custGeom>
            <a:avLst/>
            <a:gdLst>
              <a:gd name="T0" fmla="*/ 0 w 25"/>
              <a:gd name="T1" fmla="*/ 4 w 25"/>
              <a:gd name="T2" fmla="*/ 8 w 25"/>
              <a:gd name="T3" fmla="*/ 12 w 25"/>
              <a:gd name="T4" fmla="*/ 16 w 25"/>
              <a:gd name="T5" fmla="*/ 20 w 25"/>
              <a:gd name="T6" fmla="*/ 24 w 2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25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242" name="Rectangle 247">
            <a:extLst>
              <a:ext uri="{FF2B5EF4-FFF2-40B4-BE49-F238E27FC236}">
                <a16:creationId xmlns:a16="http://schemas.microsoft.com/office/drawing/2014/main" id="{D4ED0151-951E-B3A6-4838-B92D4386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85" y="1277647"/>
            <a:ext cx="196047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Intratumoral_CD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68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_positive_macrophages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43" name="Rectangle 248">
            <a:extLst>
              <a:ext uri="{FF2B5EF4-FFF2-40B4-BE49-F238E27FC236}">
                <a16:creationId xmlns:a16="http://schemas.microsoft.com/office/drawing/2014/main" id="{342544D8-E2B7-DC45-598C-78494867B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48" y="1398297"/>
            <a:ext cx="4472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 5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1-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44" name="Rectangle 249">
            <a:extLst>
              <a:ext uri="{FF2B5EF4-FFF2-40B4-BE49-F238E27FC236}">
                <a16:creationId xmlns:a16="http://schemas.microsoft.com/office/drawing/2014/main" id="{196FC593-1172-E4B0-0DDF-C3312AA72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48" y="1485609"/>
            <a:ext cx="4825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 0-5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251" name="Group 376">
            <a:extLst>
              <a:ext uri="{FF2B5EF4-FFF2-40B4-BE49-F238E27FC236}">
                <a16:creationId xmlns:a16="http://schemas.microsoft.com/office/drawing/2014/main" id="{BE3CE276-E4F7-299E-3A6F-547B685283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88152" y="4086226"/>
            <a:ext cx="2909888" cy="2659063"/>
            <a:chOff x="4276" y="2574"/>
            <a:chExt cx="1833" cy="1675"/>
          </a:xfrm>
        </p:grpSpPr>
        <p:sp>
          <p:nvSpPr>
            <p:cNvPr id="13253" name="Line 377">
              <a:extLst>
                <a:ext uri="{FF2B5EF4-FFF2-40B4-BE49-F238E27FC236}">
                  <a16:creationId xmlns:a16="http://schemas.microsoft.com/office/drawing/2014/main" id="{7320F9B2-7C54-235C-E97C-D8F9968F2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1" y="4017"/>
              <a:ext cx="149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54" name="Line 378">
              <a:extLst>
                <a:ext uri="{FF2B5EF4-FFF2-40B4-BE49-F238E27FC236}">
                  <a16:creationId xmlns:a16="http://schemas.microsoft.com/office/drawing/2014/main" id="{5E2021B3-48BD-DD8F-82E1-26A654EA5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1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55" name="Line 379">
              <a:extLst>
                <a:ext uri="{FF2B5EF4-FFF2-40B4-BE49-F238E27FC236}">
                  <a16:creationId xmlns:a16="http://schemas.microsoft.com/office/drawing/2014/main" id="{7C228AD7-AB35-805F-7937-870DC1E9AC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0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56" name="Line 380">
              <a:extLst>
                <a:ext uri="{FF2B5EF4-FFF2-40B4-BE49-F238E27FC236}">
                  <a16:creationId xmlns:a16="http://schemas.microsoft.com/office/drawing/2014/main" id="{E83E916A-DF3F-6641-46F4-D0FB836EDF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0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57" name="Line 381">
              <a:extLst>
                <a:ext uri="{FF2B5EF4-FFF2-40B4-BE49-F238E27FC236}">
                  <a16:creationId xmlns:a16="http://schemas.microsoft.com/office/drawing/2014/main" id="{488BB520-EC02-B4EB-DD4B-1E1B6058E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10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58" name="Line 382">
              <a:extLst>
                <a:ext uri="{FF2B5EF4-FFF2-40B4-BE49-F238E27FC236}">
                  <a16:creationId xmlns:a16="http://schemas.microsoft.com/office/drawing/2014/main" id="{B739D03B-F423-2BB7-D2D6-74496F1168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7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59" name="Line 383">
              <a:extLst>
                <a:ext uri="{FF2B5EF4-FFF2-40B4-BE49-F238E27FC236}">
                  <a16:creationId xmlns:a16="http://schemas.microsoft.com/office/drawing/2014/main" id="{1EF81FFD-A414-13E8-0D73-0FD62760A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7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60" name="Line 384">
              <a:extLst>
                <a:ext uri="{FF2B5EF4-FFF2-40B4-BE49-F238E27FC236}">
                  <a16:creationId xmlns:a16="http://schemas.microsoft.com/office/drawing/2014/main" id="{008A6C66-7465-2C0D-14B0-5FB94641AA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7" y="4017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61" name="Rectangle 385">
              <a:extLst>
                <a:ext uri="{FF2B5EF4-FFF2-40B4-BE49-F238E27FC236}">
                  <a16:creationId xmlns:a16="http://schemas.microsoft.com/office/drawing/2014/main" id="{A78C1DA4-BC94-B037-D068-18082EB3F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" y="4078"/>
              <a:ext cx="4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2" name="Rectangle 386">
              <a:extLst>
                <a:ext uri="{FF2B5EF4-FFF2-40B4-BE49-F238E27FC236}">
                  <a16:creationId xmlns:a16="http://schemas.microsoft.com/office/drawing/2014/main" id="{8B29BD81-410D-FB92-A237-DDF43BB10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" y="4078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3" name="Rectangle 387">
              <a:extLst>
                <a:ext uri="{FF2B5EF4-FFF2-40B4-BE49-F238E27FC236}">
                  <a16:creationId xmlns:a16="http://schemas.microsoft.com/office/drawing/2014/main" id="{8CF28340-981B-84CA-87A9-3387B5E5A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2" y="4078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4" name="Rectangle 388">
              <a:extLst>
                <a:ext uri="{FF2B5EF4-FFF2-40B4-BE49-F238E27FC236}">
                  <a16:creationId xmlns:a16="http://schemas.microsoft.com/office/drawing/2014/main" id="{9D3C2C99-71C6-8153-75AE-0A583A700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" y="4078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5" name="Rectangle 389">
              <a:extLst>
                <a:ext uri="{FF2B5EF4-FFF2-40B4-BE49-F238E27FC236}">
                  <a16:creationId xmlns:a16="http://schemas.microsoft.com/office/drawing/2014/main" id="{CFE3266F-E879-6496-C2BB-B905B71F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4078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6" name="Rectangle 390">
              <a:extLst>
                <a:ext uri="{FF2B5EF4-FFF2-40B4-BE49-F238E27FC236}">
                  <a16:creationId xmlns:a16="http://schemas.microsoft.com/office/drawing/2014/main" id="{6E704722-EA2E-E981-C111-BFFCEFB8A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4078"/>
              <a:ext cx="102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7" name="Rectangle 391">
              <a:extLst>
                <a:ext uri="{FF2B5EF4-FFF2-40B4-BE49-F238E27FC236}">
                  <a16:creationId xmlns:a16="http://schemas.microsoft.com/office/drawing/2014/main" id="{14BAD918-F352-EDA5-C020-F72E295A40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6" y="4078"/>
              <a:ext cx="102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68" name="Line 392">
              <a:extLst>
                <a:ext uri="{FF2B5EF4-FFF2-40B4-BE49-F238E27FC236}">
                  <a16:creationId xmlns:a16="http://schemas.microsoft.com/office/drawing/2014/main" id="{D58196A6-A7C6-24A4-B7CE-4556287071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00" y="2629"/>
              <a:ext cx="0" cy="133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69" name="Line 393">
              <a:extLst>
                <a:ext uri="{FF2B5EF4-FFF2-40B4-BE49-F238E27FC236}">
                  <a16:creationId xmlns:a16="http://schemas.microsoft.com/office/drawing/2014/main" id="{BC63E035-D5A1-233D-139C-8A99997BCB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3" y="3962"/>
              <a:ext cx="27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70" name="Line 394">
              <a:extLst>
                <a:ext uri="{FF2B5EF4-FFF2-40B4-BE49-F238E27FC236}">
                  <a16:creationId xmlns:a16="http://schemas.microsoft.com/office/drawing/2014/main" id="{F4EA3C27-00E2-40CC-E824-2D284694D7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3" y="3695"/>
              <a:ext cx="27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71" name="Line 395">
              <a:extLst>
                <a:ext uri="{FF2B5EF4-FFF2-40B4-BE49-F238E27FC236}">
                  <a16:creationId xmlns:a16="http://schemas.microsoft.com/office/drawing/2014/main" id="{927D1A4A-F0C7-3614-DE58-25E261A3C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3" y="3428"/>
              <a:ext cx="27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72" name="Line 396">
              <a:extLst>
                <a:ext uri="{FF2B5EF4-FFF2-40B4-BE49-F238E27FC236}">
                  <a16:creationId xmlns:a16="http://schemas.microsoft.com/office/drawing/2014/main" id="{D65BE01F-3B9C-5189-EA05-EE190BBBFA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3" y="3160"/>
              <a:ext cx="27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73" name="Line 397">
              <a:extLst>
                <a:ext uri="{FF2B5EF4-FFF2-40B4-BE49-F238E27FC236}">
                  <a16:creationId xmlns:a16="http://schemas.microsoft.com/office/drawing/2014/main" id="{C6A7883E-C68E-E5A6-294E-D9CD40293E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3" y="2896"/>
              <a:ext cx="27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74" name="Line 398">
              <a:extLst>
                <a:ext uri="{FF2B5EF4-FFF2-40B4-BE49-F238E27FC236}">
                  <a16:creationId xmlns:a16="http://schemas.microsoft.com/office/drawing/2014/main" id="{C7C192F5-4046-743F-1B90-73476CC0CA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3" y="2629"/>
              <a:ext cx="27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75" name="Rectangle 399">
              <a:extLst>
                <a:ext uri="{FF2B5EF4-FFF2-40B4-BE49-F238E27FC236}">
                  <a16:creationId xmlns:a16="http://schemas.microsoft.com/office/drawing/2014/main" id="{86946F90-11E2-5ADC-5354-5D2A2BA0A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3944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76" name="Rectangle 400">
              <a:extLst>
                <a:ext uri="{FF2B5EF4-FFF2-40B4-BE49-F238E27FC236}">
                  <a16:creationId xmlns:a16="http://schemas.microsoft.com/office/drawing/2014/main" id="{10E6D596-50E8-51F5-FACA-B4E7AC017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3677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77" name="Rectangle 401">
              <a:extLst>
                <a:ext uri="{FF2B5EF4-FFF2-40B4-BE49-F238E27FC236}">
                  <a16:creationId xmlns:a16="http://schemas.microsoft.com/office/drawing/2014/main" id="{91637FF6-53B5-36B5-3D91-D7ECF4557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3410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78" name="Rectangle 402">
              <a:extLst>
                <a:ext uri="{FF2B5EF4-FFF2-40B4-BE49-F238E27FC236}">
                  <a16:creationId xmlns:a16="http://schemas.microsoft.com/office/drawing/2014/main" id="{3D415475-315E-0BC8-EB77-DB76ED082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3143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79" name="Rectangle 403">
              <a:extLst>
                <a:ext uri="{FF2B5EF4-FFF2-40B4-BE49-F238E27FC236}">
                  <a16:creationId xmlns:a16="http://schemas.microsoft.com/office/drawing/2014/main" id="{A6DFB9BD-FFCB-A904-CF98-029F3EA92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2875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80" name="Rectangle 404">
              <a:extLst>
                <a:ext uri="{FF2B5EF4-FFF2-40B4-BE49-F238E27FC236}">
                  <a16:creationId xmlns:a16="http://schemas.microsoft.com/office/drawing/2014/main" id="{9B722B75-7BF8-B9E8-34AF-EF528B165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2608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81" name="Freeform 405">
              <a:extLst>
                <a:ext uri="{FF2B5EF4-FFF2-40B4-BE49-F238E27FC236}">
                  <a16:creationId xmlns:a16="http://schemas.microsoft.com/office/drawing/2014/main" id="{C38DD8BC-D72D-52DE-302B-29A9B1B28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574"/>
              <a:ext cx="1609" cy="1443"/>
            </a:xfrm>
            <a:custGeom>
              <a:avLst/>
              <a:gdLst>
                <a:gd name="T0" fmla="*/ 0 w 554"/>
                <a:gd name="T1" fmla="*/ 0 h 497"/>
                <a:gd name="T2" fmla="*/ 0 w 554"/>
                <a:gd name="T3" fmla="*/ 497 h 497"/>
                <a:gd name="T4" fmla="*/ 554 w 554"/>
                <a:gd name="T5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497">
                  <a:moveTo>
                    <a:pt x="0" y="0"/>
                  </a:moveTo>
                  <a:lnTo>
                    <a:pt x="0" y="497"/>
                  </a:lnTo>
                  <a:lnTo>
                    <a:pt x="554" y="49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82" name="Rectangle 406">
              <a:extLst>
                <a:ext uri="{FF2B5EF4-FFF2-40B4-BE49-F238E27FC236}">
                  <a16:creationId xmlns:a16="http://schemas.microsoft.com/office/drawing/2014/main" id="{64D8E85F-6AB9-CB5B-5816-AEBAD4300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7" y="4162"/>
              <a:ext cx="23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900" dirty="0">
                  <a:solidFill>
                    <a:srgbClr val="000000"/>
                  </a:solidFill>
                </a:rPr>
                <a:t>Months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83" name="Rectangle 407">
              <a:extLst>
                <a:ext uri="{FF2B5EF4-FFF2-40B4-BE49-F238E27FC236}">
                  <a16:creationId xmlns:a16="http://schemas.microsoft.com/office/drawing/2014/main" id="{B593348C-BCF6-5CAC-E8CC-F7AFC2A7E8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889" y="3254"/>
              <a:ext cx="85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Local recurrence free survival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84" name="Freeform 408">
              <a:extLst>
                <a:ext uri="{FF2B5EF4-FFF2-40B4-BE49-F238E27FC236}">
                  <a16:creationId xmlns:a16="http://schemas.microsoft.com/office/drawing/2014/main" id="{A1F42C69-E6B8-E383-04E2-F9A545B84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" y="2629"/>
              <a:ext cx="1112" cy="398"/>
            </a:xfrm>
            <a:custGeom>
              <a:avLst/>
              <a:gdLst>
                <a:gd name="T0" fmla="*/ 0 w 383"/>
                <a:gd name="T1" fmla="*/ 0 h 137"/>
                <a:gd name="T2" fmla="*/ 3 w 383"/>
                <a:gd name="T3" fmla="*/ 0 h 137"/>
                <a:gd name="T4" fmla="*/ 3 w 383"/>
                <a:gd name="T5" fmla="*/ 19 h 137"/>
                <a:gd name="T6" fmla="*/ 3 w 383"/>
                <a:gd name="T7" fmla="*/ 19 h 137"/>
                <a:gd name="T8" fmla="*/ 3 w 383"/>
                <a:gd name="T9" fmla="*/ 38 h 137"/>
                <a:gd name="T10" fmla="*/ 3 w 383"/>
                <a:gd name="T11" fmla="*/ 38 h 137"/>
                <a:gd name="T12" fmla="*/ 3 w 383"/>
                <a:gd name="T13" fmla="*/ 57 h 137"/>
                <a:gd name="T14" fmla="*/ 13 w 383"/>
                <a:gd name="T15" fmla="*/ 57 h 137"/>
                <a:gd name="T16" fmla="*/ 13 w 383"/>
                <a:gd name="T17" fmla="*/ 77 h 137"/>
                <a:gd name="T18" fmla="*/ 22 w 383"/>
                <a:gd name="T19" fmla="*/ 77 h 137"/>
                <a:gd name="T20" fmla="*/ 22 w 383"/>
                <a:gd name="T21" fmla="*/ 97 h 137"/>
                <a:gd name="T22" fmla="*/ 22 w 383"/>
                <a:gd name="T23" fmla="*/ 97 h 137"/>
                <a:gd name="T24" fmla="*/ 22 w 383"/>
                <a:gd name="T25" fmla="*/ 117 h 137"/>
                <a:gd name="T26" fmla="*/ 28 w 383"/>
                <a:gd name="T27" fmla="*/ 117 h 137"/>
                <a:gd name="T28" fmla="*/ 28 w 383"/>
                <a:gd name="T29" fmla="*/ 137 h 137"/>
                <a:gd name="T30" fmla="*/ 383 w 383"/>
                <a:gd name="T31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137">
                  <a:moveTo>
                    <a:pt x="0" y="0"/>
                  </a:moveTo>
                  <a:lnTo>
                    <a:pt x="3" y="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3" y="57"/>
                  </a:lnTo>
                  <a:lnTo>
                    <a:pt x="13" y="57"/>
                  </a:lnTo>
                  <a:lnTo>
                    <a:pt x="13" y="77"/>
                  </a:lnTo>
                  <a:lnTo>
                    <a:pt x="22" y="7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2" y="117"/>
                  </a:lnTo>
                  <a:lnTo>
                    <a:pt x="28" y="117"/>
                  </a:lnTo>
                  <a:lnTo>
                    <a:pt x="28" y="137"/>
                  </a:lnTo>
                  <a:lnTo>
                    <a:pt x="383" y="13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85" name="Line 409">
              <a:extLst>
                <a:ext uri="{FF2B5EF4-FFF2-40B4-BE49-F238E27FC236}">
                  <a16:creationId xmlns:a16="http://schemas.microsoft.com/office/drawing/2014/main" id="{2C61AE6A-78FD-2DA7-C965-17FA7C03D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1" y="2794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86" name="Line 410">
              <a:extLst>
                <a:ext uri="{FF2B5EF4-FFF2-40B4-BE49-F238E27FC236}">
                  <a16:creationId xmlns:a16="http://schemas.microsoft.com/office/drawing/2014/main" id="{914670A2-B19C-4298-CBAD-D13954C14E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8" y="278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87" name="Line 411">
              <a:extLst>
                <a:ext uri="{FF2B5EF4-FFF2-40B4-BE49-F238E27FC236}">
                  <a16:creationId xmlns:a16="http://schemas.microsoft.com/office/drawing/2014/main" id="{01E77C1E-F2BA-4D24-5C63-90C3EFC2EE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3027"/>
              <a:ext cx="30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88" name="Line 412">
              <a:extLst>
                <a:ext uri="{FF2B5EF4-FFF2-40B4-BE49-F238E27FC236}">
                  <a16:creationId xmlns:a16="http://schemas.microsoft.com/office/drawing/2014/main" id="{F8DDB7C5-C00C-6AF8-CD89-E971E8860C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1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89" name="Line 413">
              <a:extLst>
                <a:ext uri="{FF2B5EF4-FFF2-40B4-BE49-F238E27FC236}">
                  <a16:creationId xmlns:a16="http://schemas.microsoft.com/office/drawing/2014/main" id="{A09CB41A-63A4-3DC7-5EB4-FB972E33C3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9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0" name="Line 414">
              <a:extLst>
                <a:ext uri="{FF2B5EF4-FFF2-40B4-BE49-F238E27FC236}">
                  <a16:creationId xmlns:a16="http://schemas.microsoft.com/office/drawing/2014/main" id="{30A14B1C-275C-2CEF-4867-B0ECDD0772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4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1" name="Line 415">
              <a:extLst>
                <a:ext uri="{FF2B5EF4-FFF2-40B4-BE49-F238E27FC236}">
                  <a16:creationId xmlns:a16="http://schemas.microsoft.com/office/drawing/2014/main" id="{ABE7F901-CD9C-CE9C-EB67-14A064207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0" y="3027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2" name="Line 416">
              <a:extLst>
                <a:ext uri="{FF2B5EF4-FFF2-40B4-BE49-F238E27FC236}">
                  <a16:creationId xmlns:a16="http://schemas.microsoft.com/office/drawing/2014/main" id="{9CA32E91-7FE7-7FDE-73D3-6B4947DA49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7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3" name="Line 417">
              <a:extLst>
                <a:ext uri="{FF2B5EF4-FFF2-40B4-BE49-F238E27FC236}">
                  <a16:creationId xmlns:a16="http://schemas.microsoft.com/office/drawing/2014/main" id="{3AA7EFB8-5579-6842-450A-3503407D14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8" y="3027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4" name="Line 418">
              <a:extLst>
                <a:ext uri="{FF2B5EF4-FFF2-40B4-BE49-F238E27FC236}">
                  <a16:creationId xmlns:a16="http://schemas.microsoft.com/office/drawing/2014/main" id="{5C19D10F-D6AD-C879-29A6-B7079C33CB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5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5" name="Line 419">
              <a:extLst>
                <a:ext uri="{FF2B5EF4-FFF2-40B4-BE49-F238E27FC236}">
                  <a16:creationId xmlns:a16="http://schemas.microsoft.com/office/drawing/2014/main" id="{1803E2A4-521F-3B58-2EA3-01F051E02C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6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6" name="Line 420">
              <a:extLst>
                <a:ext uri="{FF2B5EF4-FFF2-40B4-BE49-F238E27FC236}">
                  <a16:creationId xmlns:a16="http://schemas.microsoft.com/office/drawing/2014/main" id="{04B1E680-F572-07CE-3F1D-D69249D139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1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7" name="Line 421">
              <a:extLst>
                <a:ext uri="{FF2B5EF4-FFF2-40B4-BE49-F238E27FC236}">
                  <a16:creationId xmlns:a16="http://schemas.microsoft.com/office/drawing/2014/main" id="{E71BB19C-8B1E-20FD-5AD7-A2A678E8A4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4" y="3027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8" name="Line 422">
              <a:extLst>
                <a:ext uri="{FF2B5EF4-FFF2-40B4-BE49-F238E27FC236}">
                  <a16:creationId xmlns:a16="http://schemas.microsoft.com/office/drawing/2014/main" id="{C233D07C-2868-1450-8D30-54A0880141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31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299" name="Line 423">
              <a:extLst>
                <a:ext uri="{FF2B5EF4-FFF2-40B4-BE49-F238E27FC236}">
                  <a16:creationId xmlns:a16="http://schemas.microsoft.com/office/drawing/2014/main" id="{761B1FAD-5D73-88E6-C6DF-4275C7DBB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2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0" name="Line 424">
              <a:extLst>
                <a:ext uri="{FF2B5EF4-FFF2-40B4-BE49-F238E27FC236}">
                  <a16:creationId xmlns:a16="http://schemas.microsoft.com/office/drawing/2014/main" id="{7B2C64DF-7CB4-43BE-8C50-BE0F72623F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6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1" name="Line 425">
              <a:extLst>
                <a:ext uri="{FF2B5EF4-FFF2-40B4-BE49-F238E27FC236}">
                  <a16:creationId xmlns:a16="http://schemas.microsoft.com/office/drawing/2014/main" id="{8B23906A-353F-3FD3-56F1-31FDA8EC33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0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2" name="Line 426">
              <a:extLst>
                <a:ext uri="{FF2B5EF4-FFF2-40B4-BE49-F238E27FC236}">
                  <a16:creationId xmlns:a16="http://schemas.microsoft.com/office/drawing/2014/main" id="{3019D221-B483-9C51-6156-F6B6707DD4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4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3" name="Line 427">
              <a:extLst>
                <a:ext uri="{FF2B5EF4-FFF2-40B4-BE49-F238E27FC236}">
                  <a16:creationId xmlns:a16="http://schemas.microsoft.com/office/drawing/2014/main" id="{3656161F-842C-8CBE-70DB-5A778B534F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1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4" name="Line 428">
              <a:extLst>
                <a:ext uri="{FF2B5EF4-FFF2-40B4-BE49-F238E27FC236}">
                  <a16:creationId xmlns:a16="http://schemas.microsoft.com/office/drawing/2014/main" id="{02C89888-A837-B574-E0D5-EF6470D79C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26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5" name="Line 429">
              <a:extLst>
                <a:ext uri="{FF2B5EF4-FFF2-40B4-BE49-F238E27FC236}">
                  <a16:creationId xmlns:a16="http://schemas.microsoft.com/office/drawing/2014/main" id="{3E8D7E41-667A-108D-D5FC-A6D30F499E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7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6" name="Line 430">
              <a:extLst>
                <a:ext uri="{FF2B5EF4-FFF2-40B4-BE49-F238E27FC236}">
                  <a16:creationId xmlns:a16="http://schemas.microsoft.com/office/drawing/2014/main" id="{1871BC99-93B3-DE59-7D43-0E4ACE6DFC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32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7" name="Line 431">
              <a:extLst>
                <a:ext uri="{FF2B5EF4-FFF2-40B4-BE49-F238E27FC236}">
                  <a16:creationId xmlns:a16="http://schemas.microsoft.com/office/drawing/2014/main" id="{3C65188D-6FF7-7221-31BA-93897A1448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6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8" name="Line 432">
              <a:extLst>
                <a:ext uri="{FF2B5EF4-FFF2-40B4-BE49-F238E27FC236}">
                  <a16:creationId xmlns:a16="http://schemas.microsoft.com/office/drawing/2014/main" id="{56E33049-AB98-13F5-FBEC-D612DE3FFD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09" name="Line 433">
              <a:extLst>
                <a:ext uri="{FF2B5EF4-FFF2-40B4-BE49-F238E27FC236}">
                  <a16:creationId xmlns:a16="http://schemas.microsoft.com/office/drawing/2014/main" id="{BB6A7DDD-9505-9458-CDED-7A6325DFC5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49" y="3027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0" name="Line 434">
              <a:extLst>
                <a:ext uri="{FF2B5EF4-FFF2-40B4-BE49-F238E27FC236}">
                  <a16:creationId xmlns:a16="http://schemas.microsoft.com/office/drawing/2014/main" id="{5A349BD1-1D21-7D42-988C-9881C2D6EA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64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1" name="Line 435">
              <a:extLst>
                <a:ext uri="{FF2B5EF4-FFF2-40B4-BE49-F238E27FC236}">
                  <a16:creationId xmlns:a16="http://schemas.microsoft.com/office/drawing/2014/main" id="{57A0FF4A-F20A-6CD0-F88B-FB9650C208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8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2" name="Line 436">
              <a:extLst>
                <a:ext uri="{FF2B5EF4-FFF2-40B4-BE49-F238E27FC236}">
                  <a16:creationId xmlns:a16="http://schemas.microsoft.com/office/drawing/2014/main" id="{7EBEDF04-2D4D-DE7A-F187-8A21C0A917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72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3" name="Line 437">
              <a:extLst>
                <a:ext uri="{FF2B5EF4-FFF2-40B4-BE49-F238E27FC236}">
                  <a16:creationId xmlns:a16="http://schemas.microsoft.com/office/drawing/2014/main" id="{05DEB7CD-5D1A-DAD9-26F2-2DF58B8FD1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62" y="3027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4" name="Line 438">
              <a:extLst>
                <a:ext uri="{FF2B5EF4-FFF2-40B4-BE49-F238E27FC236}">
                  <a16:creationId xmlns:a16="http://schemas.microsoft.com/office/drawing/2014/main" id="{A94A344B-0A5A-6AEB-B9A0-D473C1C4D8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80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5" name="Line 439">
              <a:extLst>
                <a:ext uri="{FF2B5EF4-FFF2-40B4-BE49-F238E27FC236}">
                  <a16:creationId xmlns:a16="http://schemas.microsoft.com/office/drawing/2014/main" id="{D3494757-435D-882B-BF37-23A329DCEA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4" y="3027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6" name="Line 440">
              <a:extLst>
                <a:ext uri="{FF2B5EF4-FFF2-40B4-BE49-F238E27FC236}">
                  <a16:creationId xmlns:a16="http://schemas.microsoft.com/office/drawing/2014/main" id="{D0F35450-2865-0A79-959B-3744F21761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88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7" name="Line 441">
              <a:extLst>
                <a:ext uri="{FF2B5EF4-FFF2-40B4-BE49-F238E27FC236}">
                  <a16:creationId xmlns:a16="http://schemas.microsoft.com/office/drawing/2014/main" id="{C74303F1-99D7-165F-31F1-D07F309F7E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59" y="302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8" name="Line 442">
              <a:extLst>
                <a:ext uri="{FF2B5EF4-FFF2-40B4-BE49-F238E27FC236}">
                  <a16:creationId xmlns:a16="http://schemas.microsoft.com/office/drawing/2014/main" id="{181100B7-AF0F-D8CE-D0AD-71F6197D2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73" y="301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19" name="Freeform 443">
              <a:extLst>
                <a:ext uri="{FF2B5EF4-FFF2-40B4-BE49-F238E27FC236}">
                  <a16:creationId xmlns:a16="http://schemas.microsoft.com/office/drawing/2014/main" id="{CE054BE8-768D-4FF8-AB8F-B7269DF115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2" y="2629"/>
              <a:ext cx="1479" cy="311"/>
            </a:xfrm>
            <a:custGeom>
              <a:avLst/>
              <a:gdLst>
                <a:gd name="T0" fmla="*/ 5 w 509"/>
                <a:gd name="T1" fmla="*/ 0 h 107"/>
                <a:gd name="T2" fmla="*/ 5 w 509"/>
                <a:gd name="T3" fmla="*/ 11 h 107"/>
                <a:gd name="T4" fmla="*/ 5 w 509"/>
                <a:gd name="T5" fmla="*/ 23 h 107"/>
                <a:gd name="T6" fmla="*/ 11 w 509"/>
                <a:gd name="T7" fmla="*/ 25 h 107"/>
                <a:gd name="T8" fmla="*/ 22 w 509"/>
                <a:gd name="T9" fmla="*/ 25 h 107"/>
                <a:gd name="T10" fmla="*/ 22 w 509"/>
                <a:gd name="T11" fmla="*/ 34 h 107"/>
                <a:gd name="T12" fmla="*/ 22 w 509"/>
                <a:gd name="T13" fmla="*/ 46 h 107"/>
                <a:gd name="T14" fmla="*/ 28 w 509"/>
                <a:gd name="T15" fmla="*/ 52 h 107"/>
                <a:gd name="T16" fmla="*/ 31 w 509"/>
                <a:gd name="T17" fmla="*/ 61 h 107"/>
                <a:gd name="T18" fmla="*/ 31 w 509"/>
                <a:gd name="T19" fmla="*/ 73 h 107"/>
                <a:gd name="T20" fmla="*/ 33 w 509"/>
                <a:gd name="T21" fmla="*/ 79 h 107"/>
                <a:gd name="T22" fmla="*/ 45 w 509"/>
                <a:gd name="T23" fmla="*/ 79 h 107"/>
                <a:gd name="T24" fmla="*/ 57 w 509"/>
                <a:gd name="T25" fmla="*/ 79 h 107"/>
                <a:gd name="T26" fmla="*/ 62 w 509"/>
                <a:gd name="T27" fmla="*/ 82 h 107"/>
                <a:gd name="T28" fmla="*/ 62 w 509"/>
                <a:gd name="T29" fmla="*/ 94 h 107"/>
                <a:gd name="T30" fmla="*/ 62 w 509"/>
                <a:gd name="T31" fmla="*/ 106 h 107"/>
                <a:gd name="T32" fmla="*/ 73 w 509"/>
                <a:gd name="T33" fmla="*/ 107 h 107"/>
                <a:gd name="T34" fmla="*/ 85 w 509"/>
                <a:gd name="T35" fmla="*/ 107 h 107"/>
                <a:gd name="T36" fmla="*/ 97 w 509"/>
                <a:gd name="T37" fmla="*/ 107 h 107"/>
                <a:gd name="T38" fmla="*/ 109 w 509"/>
                <a:gd name="T39" fmla="*/ 107 h 107"/>
                <a:gd name="T40" fmla="*/ 121 w 509"/>
                <a:gd name="T41" fmla="*/ 107 h 107"/>
                <a:gd name="T42" fmla="*/ 133 w 509"/>
                <a:gd name="T43" fmla="*/ 107 h 107"/>
                <a:gd name="T44" fmla="*/ 145 w 509"/>
                <a:gd name="T45" fmla="*/ 107 h 107"/>
                <a:gd name="T46" fmla="*/ 157 w 509"/>
                <a:gd name="T47" fmla="*/ 107 h 107"/>
                <a:gd name="T48" fmla="*/ 169 w 509"/>
                <a:gd name="T49" fmla="*/ 107 h 107"/>
                <a:gd name="T50" fmla="*/ 181 w 509"/>
                <a:gd name="T51" fmla="*/ 107 h 107"/>
                <a:gd name="T52" fmla="*/ 193 w 509"/>
                <a:gd name="T53" fmla="*/ 107 h 107"/>
                <a:gd name="T54" fmla="*/ 205 w 509"/>
                <a:gd name="T55" fmla="*/ 107 h 107"/>
                <a:gd name="T56" fmla="*/ 217 w 509"/>
                <a:gd name="T57" fmla="*/ 107 h 107"/>
                <a:gd name="T58" fmla="*/ 229 w 509"/>
                <a:gd name="T59" fmla="*/ 107 h 107"/>
                <a:gd name="T60" fmla="*/ 241 w 509"/>
                <a:gd name="T61" fmla="*/ 107 h 107"/>
                <a:gd name="T62" fmla="*/ 253 w 509"/>
                <a:gd name="T63" fmla="*/ 107 h 107"/>
                <a:gd name="T64" fmla="*/ 265 w 509"/>
                <a:gd name="T65" fmla="*/ 107 h 107"/>
                <a:gd name="T66" fmla="*/ 277 w 509"/>
                <a:gd name="T67" fmla="*/ 107 h 107"/>
                <a:gd name="T68" fmla="*/ 289 w 509"/>
                <a:gd name="T69" fmla="*/ 107 h 107"/>
                <a:gd name="T70" fmla="*/ 301 w 509"/>
                <a:gd name="T71" fmla="*/ 107 h 107"/>
                <a:gd name="T72" fmla="*/ 313 w 509"/>
                <a:gd name="T73" fmla="*/ 107 h 107"/>
                <a:gd name="T74" fmla="*/ 325 w 509"/>
                <a:gd name="T75" fmla="*/ 107 h 107"/>
                <a:gd name="T76" fmla="*/ 337 w 509"/>
                <a:gd name="T77" fmla="*/ 107 h 107"/>
                <a:gd name="T78" fmla="*/ 349 w 509"/>
                <a:gd name="T79" fmla="*/ 107 h 107"/>
                <a:gd name="T80" fmla="*/ 361 w 509"/>
                <a:gd name="T81" fmla="*/ 107 h 107"/>
                <a:gd name="T82" fmla="*/ 373 w 509"/>
                <a:gd name="T83" fmla="*/ 107 h 107"/>
                <a:gd name="T84" fmla="*/ 385 w 509"/>
                <a:gd name="T85" fmla="*/ 107 h 107"/>
                <a:gd name="T86" fmla="*/ 397 w 509"/>
                <a:gd name="T87" fmla="*/ 107 h 107"/>
                <a:gd name="T88" fmla="*/ 409 w 509"/>
                <a:gd name="T89" fmla="*/ 107 h 107"/>
                <a:gd name="T90" fmla="*/ 421 w 509"/>
                <a:gd name="T91" fmla="*/ 107 h 107"/>
                <a:gd name="T92" fmla="*/ 433 w 509"/>
                <a:gd name="T93" fmla="*/ 107 h 107"/>
                <a:gd name="T94" fmla="*/ 445 w 509"/>
                <a:gd name="T95" fmla="*/ 107 h 107"/>
                <a:gd name="T96" fmla="*/ 457 w 509"/>
                <a:gd name="T97" fmla="*/ 107 h 107"/>
                <a:gd name="T98" fmla="*/ 469 w 509"/>
                <a:gd name="T99" fmla="*/ 107 h 107"/>
                <a:gd name="T100" fmla="*/ 481 w 509"/>
                <a:gd name="T101" fmla="*/ 107 h 107"/>
                <a:gd name="T102" fmla="*/ 493 w 509"/>
                <a:gd name="T103" fmla="*/ 107 h 107"/>
                <a:gd name="T104" fmla="*/ 505 w 509"/>
                <a:gd name="T10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9" h="107">
                  <a:moveTo>
                    <a:pt x="4" y="0"/>
                  </a:moveTo>
                  <a:lnTo>
                    <a:pt x="5" y="0"/>
                  </a:lnTo>
                  <a:lnTo>
                    <a:pt x="5" y="3"/>
                  </a:lnTo>
                  <a:moveTo>
                    <a:pt x="5" y="7"/>
                  </a:moveTo>
                  <a:lnTo>
                    <a:pt x="5" y="11"/>
                  </a:lnTo>
                  <a:moveTo>
                    <a:pt x="5" y="15"/>
                  </a:moveTo>
                  <a:lnTo>
                    <a:pt x="5" y="19"/>
                  </a:lnTo>
                  <a:moveTo>
                    <a:pt x="5" y="23"/>
                  </a:moveTo>
                  <a:lnTo>
                    <a:pt x="5" y="25"/>
                  </a:lnTo>
                  <a:lnTo>
                    <a:pt x="7" y="25"/>
                  </a:lnTo>
                  <a:moveTo>
                    <a:pt x="11" y="25"/>
                  </a:moveTo>
                  <a:lnTo>
                    <a:pt x="15" y="25"/>
                  </a:lnTo>
                  <a:moveTo>
                    <a:pt x="19" y="25"/>
                  </a:moveTo>
                  <a:lnTo>
                    <a:pt x="22" y="25"/>
                  </a:lnTo>
                  <a:lnTo>
                    <a:pt x="22" y="26"/>
                  </a:lnTo>
                  <a:moveTo>
                    <a:pt x="22" y="30"/>
                  </a:moveTo>
                  <a:lnTo>
                    <a:pt x="22" y="34"/>
                  </a:lnTo>
                  <a:moveTo>
                    <a:pt x="22" y="38"/>
                  </a:moveTo>
                  <a:lnTo>
                    <a:pt x="22" y="42"/>
                  </a:lnTo>
                  <a:moveTo>
                    <a:pt x="22" y="46"/>
                  </a:moveTo>
                  <a:lnTo>
                    <a:pt x="22" y="50"/>
                  </a:lnTo>
                  <a:moveTo>
                    <a:pt x="24" y="52"/>
                  </a:moveTo>
                  <a:lnTo>
                    <a:pt x="28" y="52"/>
                  </a:lnTo>
                  <a:moveTo>
                    <a:pt x="31" y="53"/>
                  </a:moveTo>
                  <a:lnTo>
                    <a:pt x="31" y="57"/>
                  </a:lnTo>
                  <a:moveTo>
                    <a:pt x="31" y="61"/>
                  </a:moveTo>
                  <a:lnTo>
                    <a:pt x="31" y="65"/>
                  </a:lnTo>
                  <a:moveTo>
                    <a:pt x="31" y="69"/>
                  </a:moveTo>
                  <a:lnTo>
                    <a:pt x="31" y="73"/>
                  </a:lnTo>
                  <a:moveTo>
                    <a:pt x="31" y="77"/>
                  </a:moveTo>
                  <a:lnTo>
                    <a:pt x="31" y="79"/>
                  </a:lnTo>
                  <a:lnTo>
                    <a:pt x="33" y="79"/>
                  </a:lnTo>
                  <a:moveTo>
                    <a:pt x="37" y="79"/>
                  </a:moveTo>
                  <a:lnTo>
                    <a:pt x="41" y="79"/>
                  </a:lnTo>
                  <a:moveTo>
                    <a:pt x="45" y="79"/>
                  </a:moveTo>
                  <a:lnTo>
                    <a:pt x="49" y="79"/>
                  </a:lnTo>
                  <a:moveTo>
                    <a:pt x="53" y="79"/>
                  </a:moveTo>
                  <a:lnTo>
                    <a:pt x="57" y="79"/>
                  </a:lnTo>
                  <a:moveTo>
                    <a:pt x="61" y="79"/>
                  </a:moveTo>
                  <a:lnTo>
                    <a:pt x="62" y="79"/>
                  </a:lnTo>
                  <a:lnTo>
                    <a:pt x="62" y="82"/>
                  </a:lnTo>
                  <a:moveTo>
                    <a:pt x="62" y="86"/>
                  </a:moveTo>
                  <a:lnTo>
                    <a:pt x="62" y="90"/>
                  </a:lnTo>
                  <a:moveTo>
                    <a:pt x="62" y="94"/>
                  </a:moveTo>
                  <a:lnTo>
                    <a:pt x="62" y="98"/>
                  </a:lnTo>
                  <a:moveTo>
                    <a:pt x="62" y="102"/>
                  </a:moveTo>
                  <a:lnTo>
                    <a:pt x="62" y="106"/>
                  </a:lnTo>
                  <a:moveTo>
                    <a:pt x="65" y="107"/>
                  </a:moveTo>
                  <a:lnTo>
                    <a:pt x="69" y="107"/>
                  </a:lnTo>
                  <a:moveTo>
                    <a:pt x="73" y="107"/>
                  </a:moveTo>
                  <a:lnTo>
                    <a:pt x="77" y="107"/>
                  </a:lnTo>
                  <a:moveTo>
                    <a:pt x="81" y="107"/>
                  </a:moveTo>
                  <a:lnTo>
                    <a:pt x="85" y="107"/>
                  </a:lnTo>
                  <a:moveTo>
                    <a:pt x="89" y="107"/>
                  </a:moveTo>
                  <a:lnTo>
                    <a:pt x="93" y="107"/>
                  </a:lnTo>
                  <a:moveTo>
                    <a:pt x="97" y="107"/>
                  </a:moveTo>
                  <a:lnTo>
                    <a:pt x="101" y="107"/>
                  </a:lnTo>
                  <a:moveTo>
                    <a:pt x="105" y="107"/>
                  </a:moveTo>
                  <a:lnTo>
                    <a:pt x="109" y="107"/>
                  </a:lnTo>
                  <a:moveTo>
                    <a:pt x="113" y="107"/>
                  </a:moveTo>
                  <a:lnTo>
                    <a:pt x="117" y="107"/>
                  </a:lnTo>
                  <a:moveTo>
                    <a:pt x="121" y="107"/>
                  </a:moveTo>
                  <a:lnTo>
                    <a:pt x="125" y="107"/>
                  </a:lnTo>
                  <a:moveTo>
                    <a:pt x="129" y="107"/>
                  </a:moveTo>
                  <a:lnTo>
                    <a:pt x="133" y="107"/>
                  </a:lnTo>
                  <a:moveTo>
                    <a:pt x="137" y="107"/>
                  </a:moveTo>
                  <a:lnTo>
                    <a:pt x="141" y="107"/>
                  </a:lnTo>
                  <a:moveTo>
                    <a:pt x="145" y="107"/>
                  </a:moveTo>
                  <a:lnTo>
                    <a:pt x="149" y="107"/>
                  </a:lnTo>
                  <a:moveTo>
                    <a:pt x="153" y="107"/>
                  </a:moveTo>
                  <a:lnTo>
                    <a:pt x="157" y="107"/>
                  </a:lnTo>
                  <a:moveTo>
                    <a:pt x="161" y="107"/>
                  </a:moveTo>
                  <a:lnTo>
                    <a:pt x="165" y="107"/>
                  </a:lnTo>
                  <a:moveTo>
                    <a:pt x="169" y="107"/>
                  </a:moveTo>
                  <a:lnTo>
                    <a:pt x="173" y="107"/>
                  </a:lnTo>
                  <a:moveTo>
                    <a:pt x="177" y="107"/>
                  </a:moveTo>
                  <a:lnTo>
                    <a:pt x="181" y="107"/>
                  </a:lnTo>
                  <a:moveTo>
                    <a:pt x="185" y="107"/>
                  </a:moveTo>
                  <a:lnTo>
                    <a:pt x="189" y="107"/>
                  </a:lnTo>
                  <a:moveTo>
                    <a:pt x="193" y="107"/>
                  </a:moveTo>
                  <a:lnTo>
                    <a:pt x="197" y="107"/>
                  </a:lnTo>
                  <a:moveTo>
                    <a:pt x="201" y="107"/>
                  </a:moveTo>
                  <a:lnTo>
                    <a:pt x="205" y="107"/>
                  </a:lnTo>
                  <a:moveTo>
                    <a:pt x="209" y="107"/>
                  </a:moveTo>
                  <a:lnTo>
                    <a:pt x="213" y="107"/>
                  </a:lnTo>
                  <a:moveTo>
                    <a:pt x="217" y="107"/>
                  </a:moveTo>
                  <a:lnTo>
                    <a:pt x="221" y="107"/>
                  </a:lnTo>
                  <a:moveTo>
                    <a:pt x="225" y="107"/>
                  </a:moveTo>
                  <a:lnTo>
                    <a:pt x="229" y="107"/>
                  </a:lnTo>
                  <a:moveTo>
                    <a:pt x="233" y="107"/>
                  </a:moveTo>
                  <a:lnTo>
                    <a:pt x="237" y="107"/>
                  </a:lnTo>
                  <a:moveTo>
                    <a:pt x="241" y="107"/>
                  </a:moveTo>
                  <a:lnTo>
                    <a:pt x="245" y="107"/>
                  </a:lnTo>
                  <a:moveTo>
                    <a:pt x="249" y="107"/>
                  </a:moveTo>
                  <a:lnTo>
                    <a:pt x="253" y="107"/>
                  </a:lnTo>
                  <a:moveTo>
                    <a:pt x="257" y="107"/>
                  </a:moveTo>
                  <a:lnTo>
                    <a:pt x="261" y="107"/>
                  </a:lnTo>
                  <a:moveTo>
                    <a:pt x="265" y="107"/>
                  </a:moveTo>
                  <a:lnTo>
                    <a:pt x="269" y="107"/>
                  </a:lnTo>
                  <a:moveTo>
                    <a:pt x="273" y="107"/>
                  </a:moveTo>
                  <a:lnTo>
                    <a:pt x="277" y="107"/>
                  </a:lnTo>
                  <a:moveTo>
                    <a:pt x="281" y="107"/>
                  </a:moveTo>
                  <a:lnTo>
                    <a:pt x="285" y="107"/>
                  </a:lnTo>
                  <a:moveTo>
                    <a:pt x="289" y="107"/>
                  </a:moveTo>
                  <a:lnTo>
                    <a:pt x="293" y="107"/>
                  </a:lnTo>
                  <a:moveTo>
                    <a:pt x="297" y="107"/>
                  </a:moveTo>
                  <a:lnTo>
                    <a:pt x="301" y="107"/>
                  </a:lnTo>
                  <a:moveTo>
                    <a:pt x="305" y="107"/>
                  </a:moveTo>
                  <a:lnTo>
                    <a:pt x="309" y="107"/>
                  </a:lnTo>
                  <a:moveTo>
                    <a:pt x="313" y="107"/>
                  </a:moveTo>
                  <a:lnTo>
                    <a:pt x="317" y="107"/>
                  </a:lnTo>
                  <a:moveTo>
                    <a:pt x="321" y="107"/>
                  </a:moveTo>
                  <a:lnTo>
                    <a:pt x="325" y="107"/>
                  </a:lnTo>
                  <a:moveTo>
                    <a:pt x="329" y="107"/>
                  </a:moveTo>
                  <a:lnTo>
                    <a:pt x="333" y="107"/>
                  </a:lnTo>
                  <a:moveTo>
                    <a:pt x="337" y="107"/>
                  </a:moveTo>
                  <a:lnTo>
                    <a:pt x="341" y="107"/>
                  </a:lnTo>
                  <a:moveTo>
                    <a:pt x="345" y="107"/>
                  </a:moveTo>
                  <a:lnTo>
                    <a:pt x="349" y="107"/>
                  </a:lnTo>
                  <a:moveTo>
                    <a:pt x="353" y="107"/>
                  </a:moveTo>
                  <a:lnTo>
                    <a:pt x="357" y="107"/>
                  </a:lnTo>
                  <a:moveTo>
                    <a:pt x="361" y="107"/>
                  </a:moveTo>
                  <a:lnTo>
                    <a:pt x="365" y="107"/>
                  </a:lnTo>
                  <a:moveTo>
                    <a:pt x="369" y="107"/>
                  </a:moveTo>
                  <a:lnTo>
                    <a:pt x="373" y="107"/>
                  </a:lnTo>
                  <a:moveTo>
                    <a:pt x="377" y="107"/>
                  </a:moveTo>
                  <a:lnTo>
                    <a:pt x="381" y="107"/>
                  </a:lnTo>
                  <a:moveTo>
                    <a:pt x="385" y="107"/>
                  </a:moveTo>
                  <a:lnTo>
                    <a:pt x="389" y="107"/>
                  </a:lnTo>
                  <a:moveTo>
                    <a:pt x="393" y="107"/>
                  </a:moveTo>
                  <a:lnTo>
                    <a:pt x="397" y="107"/>
                  </a:lnTo>
                  <a:moveTo>
                    <a:pt x="401" y="107"/>
                  </a:moveTo>
                  <a:lnTo>
                    <a:pt x="405" y="107"/>
                  </a:lnTo>
                  <a:moveTo>
                    <a:pt x="409" y="107"/>
                  </a:moveTo>
                  <a:lnTo>
                    <a:pt x="413" y="107"/>
                  </a:lnTo>
                  <a:moveTo>
                    <a:pt x="417" y="107"/>
                  </a:moveTo>
                  <a:lnTo>
                    <a:pt x="421" y="107"/>
                  </a:lnTo>
                  <a:moveTo>
                    <a:pt x="425" y="107"/>
                  </a:moveTo>
                  <a:lnTo>
                    <a:pt x="429" y="107"/>
                  </a:lnTo>
                  <a:moveTo>
                    <a:pt x="433" y="107"/>
                  </a:moveTo>
                  <a:lnTo>
                    <a:pt x="437" y="107"/>
                  </a:lnTo>
                  <a:moveTo>
                    <a:pt x="441" y="107"/>
                  </a:moveTo>
                  <a:lnTo>
                    <a:pt x="445" y="107"/>
                  </a:lnTo>
                  <a:moveTo>
                    <a:pt x="449" y="107"/>
                  </a:moveTo>
                  <a:lnTo>
                    <a:pt x="453" y="107"/>
                  </a:lnTo>
                  <a:moveTo>
                    <a:pt x="457" y="107"/>
                  </a:moveTo>
                  <a:lnTo>
                    <a:pt x="461" y="107"/>
                  </a:lnTo>
                  <a:moveTo>
                    <a:pt x="465" y="107"/>
                  </a:moveTo>
                  <a:lnTo>
                    <a:pt x="469" y="107"/>
                  </a:lnTo>
                  <a:moveTo>
                    <a:pt x="473" y="107"/>
                  </a:moveTo>
                  <a:lnTo>
                    <a:pt x="477" y="107"/>
                  </a:lnTo>
                  <a:moveTo>
                    <a:pt x="481" y="107"/>
                  </a:moveTo>
                  <a:lnTo>
                    <a:pt x="485" y="107"/>
                  </a:lnTo>
                  <a:moveTo>
                    <a:pt x="489" y="107"/>
                  </a:moveTo>
                  <a:lnTo>
                    <a:pt x="493" y="107"/>
                  </a:lnTo>
                  <a:moveTo>
                    <a:pt x="497" y="107"/>
                  </a:moveTo>
                  <a:lnTo>
                    <a:pt x="501" y="107"/>
                  </a:lnTo>
                  <a:moveTo>
                    <a:pt x="505" y="107"/>
                  </a:move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0" name="Line 444">
              <a:extLst>
                <a:ext uri="{FF2B5EF4-FFF2-40B4-BE49-F238E27FC236}">
                  <a16:creationId xmlns:a16="http://schemas.microsoft.com/office/drawing/2014/main" id="{39E9477B-DB71-4BC8-9D9F-A6F012C450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9" y="262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1" name="Line 445">
              <a:extLst>
                <a:ext uri="{FF2B5EF4-FFF2-40B4-BE49-F238E27FC236}">
                  <a16:creationId xmlns:a16="http://schemas.microsoft.com/office/drawing/2014/main" id="{66BD5BC1-65F4-D1A0-B230-059ABB65A6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4" y="2614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2" name="Line 446">
              <a:extLst>
                <a:ext uri="{FF2B5EF4-FFF2-40B4-BE49-F238E27FC236}">
                  <a16:creationId xmlns:a16="http://schemas.microsoft.com/office/drawing/2014/main" id="{8DD4E987-8F4F-B5A3-C003-7B46E7A980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8" y="262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3" name="Line 447">
              <a:extLst>
                <a:ext uri="{FF2B5EF4-FFF2-40B4-BE49-F238E27FC236}">
                  <a16:creationId xmlns:a16="http://schemas.microsoft.com/office/drawing/2014/main" id="{92AEBED6-2673-0738-4F0C-213FADF439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2" y="2614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4" name="Line 448">
              <a:extLst>
                <a:ext uri="{FF2B5EF4-FFF2-40B4-BE49-F238E27FC236}">
                  <a16:creationId xmlns:a16="http://schemas.microsoft.com/office/drawing/2014/main" id="{1D5DBC83-C550-F35F-22C1-F99DE1431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6" y="2701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5" name="Line 449">
              <a:extLst>
                <a:ext uri="{FF2B5EF4-FFF2-40B4-BE49-F238E27FC236}">
                  <a16:creationId xmlns:a16="http://schemas.microsoft.com/office/drawing/2014/main" id="{A77F2EEA-5EED-2596-7F6F-98A5D12CA1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0" y="2687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6" name="Line 450">
              <a:extLst>
                <a:ext uri="{FF2B5EF4-FFF2-40B4-BE49-F238E27FC236}">
                  <a16:creationId xmlns:a16="http://schemas.microsoft.com/office/drawing/2014/main" id="{0FE1350B-9F9E-D7C6-E6BA-D6EF42451E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99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7" name="Line 451">
              <a:extLst>
                <a:ext uri="{FF2B5EF4-FFF2-40B4-BE49-F238E27FC236}">
                  <a16:creationId xmlns:a16="http://schemas.microsoft.com/office/drawing/2014/main" id="{DF47AAD0-E33C-691C-C124-C2389784DD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13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8" name="Line 452">
              <a:extLst>
                <a:ext uri="{FF2B5EF4-FFF2-40B4-BE49-F238E27FC236}">
                  <a16:creationId xmlns:a16="http://schemas.microsoft.com/office/drawing/2014/main" id="{B1F10AC1-75E5-773E-E199-6F8ABC4AC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0" y="2940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29" name="Line 453">
              <a:extLst>
                <a:ext uri="{FF2B5EF4-FFF2-40B4-BE49-F238E27FC236}">
                  <a16:creationId xmlns:a16="http://schemas.microsoft.com/office/drawing/2014/main" id="{F4DC05C2-B59F-DB6C-5511-8B88F101D5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24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0" name="Line 454">
              <a:extLst>
                <a:ext uri="{FF2B5EF4-FFF2-40B4-BE49-F238E27FC236}">
                  <a16:creationId xmlns:a16="http://schemas.microsoft.com/office/drawing/2014/main" id="{77CBB7F1-6F3E-2154-EE52-1EBBB96D5C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7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1" name="Line 455">
              <a:extLst>
                <a:ext uri="{FF2B5EF4-FFF2-40B4-BE49-F238E27FC236}">
                  <a16:creationId xmlns:a16="http://schemas.microsoft.com/office/drawing/2014/main" id="{FA185AC7-384A-57B3-8F14-78BCE9AC33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62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2" name="Line 456">
              <a:extLst>
                <a:ext uri="{FF2B5EF4-FFF2-40B4-BE49-F238E27FC236}">
                  <a16:creationId xmlns:a16="http://schemas.microsoft.com/office/drawing/2014/main" id="{06D04780-AC32-51F1-89D0-903CD5331A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0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3" name="Line 457">
              <a:extLst>
                <a:ext uri="{FF2B5EF4-FFF2-40B4-BE49-F238E27FC236}">
                  <a16:creationId xmlns:a16="http://schemas.microsoft.com/office/drawing/2014/main" id="{61A679FE-1A50-F201-8D4E-CA5CAF4061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65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4" name="Line 458">
              <a:extLst>
                <a:ext uri="{FF2B5EF4-FFF2-40B4-BE49-F238E27FC236}">
                  <a16:creationId xmlns:a16="http://schemas.microsoft.com/office/drawing/2014/main" id="{33754D8A-5597-12D3-EF0B-B9866A301E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6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5" name="Line 459">
              <a:extLst>
                <a:ext uri="{FF2B5EF4-FFF2-40B4-BE49-F238E27FC236}">
                  <a16:creationId xmlns:a16="http://schemas.microsoft.com/office/drawing/2014/main" id="{6816EE91-3B43-7A93-B168-501EF13A21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1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6" name="Line 460">
              <a:extLst>
                <a:ext uri="{FF2B5EF4-FFF2-40B4-BE49-F238E27FC236}">
                  <a16:creationId xmlns:a16="http://schemas.microsoft.com/office/drawing/2014/main" id="{F93F3A80-ECA4-803E-4154-914185E26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2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7" name="Line 461">
              <a:extLst>
                <a:ext uri="{FF2B5EF4-FFF2-40B4-BE49-F238E27FC236}">
                  <a16:creationId xmlns:a16="http://schemas.microsoft.com/office/drawing/2014/main" id="{964F2F58-1D05-C552-5C10-A47F628635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66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8" name="Line 462">
              <a:extLst>
                <a:ext uri="{FF2B5EF4-FFF2-40B4-BE49-F238E27FC236}">
                  <a16:creationId xmlns:a16="http://schemas.microsoft.com/office/drawing/2014/main" id="{B297DD67-C42B-45D6-0AA4-73E31152DD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8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39" name="Line 463">
              <a:extLst>
                <a:ext uri="{FF2B5EF4-FFF2-40B4-BE49-F238E27FC236}">
                  <a16:creationId xmlns:a16="http://schemas.microsoft.com/office/drawing/2014/main" id="{9E43C101-658D-CBC9-4D1E-D68854C1BD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72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0" name="Line 464">
              <a:extLst>
                <a:ext uri="{FF2B5EF4-FFF2-40B4-BE49-F238E27FC236}">
                  <a16:creationId xmlns:a16="http://schemas.microsoft.com/office/drawing/2014/main" id="{CD740285-B2D4-EA15-2AF0-61820B9C72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1" name="Line 465">
              <a:extLst>
                <a:ext uri="{FF2B5EF4-FFF2-40B4-BE49-F238E27FC236}">
                  <a16:creationId xmlns:a16="http://schemas.microsoft.com/office/drawing/2014/main" id="{46F08108-86B5-623F-D788-4180023CB2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57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2" name="Line 466">
              <a:extLst>
                <a:ext uri="{FF2B5EF4-FFF2-40B4-BE49-F238E27FC236}">
                  <a16:creationId xmlns:a16="http://schemas.microsoft.com/office/drawing/2014/main" id="{741FD8E8-A658-E633-3443-AF137D27D7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7" y="2940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3" name="Line 467">
              <a:extLst>
                <a:ext uri="{FF2B5EF4-FFF2-40B4-BE49-F238E27FC236}">
                  <a16:creationId xmlns:a16="http://schemas.microsoft.com/office/drawing/2014/main" id="{FEC1BA47-56CC-B35F-CBB1-DEB91EC417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71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4" name="Line 468">
              <a:extLst>
                <a:ext uri="{FF2B5EF4-FFF2-40B4-BE49-F238E27FC236}">
                  <a16:creationId xmlns:a16="http://schemas.microsoft.com/office/drawing/2014/main" id="{0329D29D-4295-3EAF-0E9D-61DA6B32E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23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5" name="Line 469">
              <a:extLst>
                <a:ext uri="{FF2B5EF4-FFF2-40B4-BE49-F238E27FC236}">
                  <a16:creationId xmlns:a16="http://schemas.microsoft.com/office/drawing/2014/main" id="{79D471B6-6415-20FB-09C3-4F5638F440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38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6" name="Line 470">
              <a:extLst>
                <a:ext uri="{FF2B5EF4-FFF2-40B4-BE49-F238E27FC236}">
                  <a16:creationId xmlns:a16="http://schemas.microsoft.com/office/drawing/2014/main" id="{E06DD16A-5433-E58A-5B55-5063BCFEA6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03" y="2940"/>
              <a:ext cx="30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7" name="Line 471">
              <a:extLst>
                <a:ext uri="{FF2B5EF4-FFF2-40B4-BE49-F238E27FC236}">
                  <a16:creationId xmlns:a16="http://schemas.microsoft.com/office/drawing/2014/main" id="{D65C7A18-C0B9-93AE-2C97-F82D7BE411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18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8" name="Line 472">
              <a:extLst>
                <a:ext uri="{FF2B5EF4-FFF2-40B4-BE49-F238E27FC236}">
                  <a16:creationId xmlns:a16="http://schemas.microsoft.com/office/drawing/2014/main" id="{895C8843-5748-CD7C-FC1D-6743B0899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9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49" name="Line 473">
              <a:extLst>
                <a:ext uri="{FF2B5EF4-FFF2-40B4-BE49-F238E27FC236}">
                  <a16:creationId xmlns:a16="http://schemas.microsoft.com/office/drawing/2014/main" id="{177F1CEC-C2F2-C15D-21AF-B37EDF7D47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94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50" name="Line 474">
              <a:extLst>
                <a:ext uri="{FF2B5EF4-FFF2-40B4-BE49-F238E27FC236}">
                  <a16:creationId xmlns:a16="http://schemas.microsoft.com/office/drawing/2014/main" id="{1F3CDD55-011F-5835-E884-2897848813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36" y="294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51" name="Line 475">
              <a:extLst>
                <a:ext uri="{FF2B5EF4-FFF2-40B4-BE49-F238E27FC236}">
                  <a16:creationId xmlns:a16="http://schemas.microsoft.com/office/drawing/2014/main" id="{053A1B3A-A888-FE5C-B4FF-62038D7F5B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51" y="292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3357" name="Group 483">
            <a:extLst>
              <a:ext uri="{FF2B5EF4-FFF2-40B4-BE49-F238E27FC236}">
                <a16:creationId xmlns:a16="http://schemas.microsoft.com/office/drawing/2014/main" id="{677501BF-CAEF-54E5-104E-C3D545C1BD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52813" y="3719513"/>
            <a:ext cx="3097212" cy="3098800"/>
            <a:chOff x="2175" y="2343"/>
            <a:chExt cx="1951" cy="1952"/>
          </a:xfrm>
        </p:grpSpPr>
        <p:sp>
          <p:nvSpPr>
            <p:cNvPr id="13358" name="AutoShape 482">
              <a:extLst>
                <a:ext uri="{FF2B5EF4-FFF2-40B4-BE49-F238E27FC236}">
                  <a16:creationId xmlns:a16="http://schemas.microsoft.com/office/drawing/2014/main" id="{B136E627-CF29-4365-552E-546705852B2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75" y="2343"/>
              <a:ext cx="1951" cy="1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59" name="Line 484">
              <a:extLst>
                <a:ext uri="{FF2B5EF4-FFF2-40B4-BE49-F238E27FC236}">
                  <a16:creationId xmlns:a16="http://schemas.microsoft.com/office/drawing/2014/main" id="{33BEB350-8D34-F7EA-024D-370D28480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2" y="4013"/>
              <a:ext cx="149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0" name="Line 485">
              <a:extLst>
                <a:ext uri="{FF2B5EF4-FFF2-40B4-BE49-F238E27FC236}">
                  <a16:creationId xmlns:a16="http://schemas.microsoft.com/office/drawing/2014/main" id="{4D6CB2E8-AAEA-04CA-7C93-EC8491D9FC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2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1" name="Line 486">
              <a:extLst>
                <a:ext uri="{FF2B5EF4-FFF2-40B4-BE49-F238E27FC236}">
                  <a16:creationId xmlns:a16="http://schemas.microsoft.com/office/drawing/2014/main" id="{F1188C95-0F65-3D28-7D18-195978E11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2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2" name="Line 487">
              <a:extLst>
                <a:ext uri="{FF2B5EF4-FFF2-40B4-BE49-F238E27FC236}">
                  <a16:creationId xmlns:a16="http://schemas.microsoft.com/office/drawing/2014/main" id="{033004FB-4E6D-566E-A8F0-73C41ECAD0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2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3" name="Line 488">
              <a:extLst>
                <a:ext uri="{FF2B5EF4-FFF2-40B4-BE49-F238E27FC236}">
                  <a16:creationId xmlns:a16="http://schemas.microsoft.com/office/drawing/2014/main" id="{6D75BDC2-8FA7-862B-33EF-C53436B2CE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2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4" name="Line 489">
              <a:extLst>
                <a:ext uri="{FF2B5EF4-FFF2-40B4-BE49-F238E27FC236}">
                  <a16:creationId xmlns:a16="http://schemas.microsoft.com/office/drawing/2014/main" id="{301FE649-2A17-2E1A-C66E-A5D2CE232D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5" name="Line 490">
              <a:extLst>
                <a:ext uri="{FF2B5EF4-FFF2-40B4-BE49-F238E27FC236}">
                  <a16:creationId xmlns:a16="http://schemas.microsoft.com/office/drawing/2014/main" id="{FE8B238D-CBA8-981A-6AB6-83068BC3C7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6" name="Line 491">
              <a:extLst>
                <a:ext uri="{FF2B5EF4-FFF2-40B4-BE49-F238E27FC236}">
                  <a16:creationId xmlns:a16="http://schemas.microsoft.com/office/drawing/2014/main" id="{B529C8B7-6615-BBDB-BAD3-6AE2E0D306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8" y="4013"/>
              <a:ext cx="0" cy="27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67" name="Rectangle 492">
              <a:extLst>
                <a:ext uri="{FF2B5EF4-FFF2-40B4-BE49-F238E27FC236}">
                  <a16:creationId xmlns:a16="http://schemas.microsoft.com/office/drawing/2014/main" id="{BEDA20DB-8BB8-E924-6B16-673222B63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" y="4074"/>
              <a:ext cx="4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68" name="Rectangle 493">
              <a:extLst>
                <a:ext uri="{FF2B5EF4-FFF2-40B4-BE49-F238E27FC236}">
                  <a16:creationId xmlns:a16="http://schemas.microsoft.com/office/drawing/2014/main" id="{86548B3D-FA4B-0D46-5CD7-B62A72297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" y="4074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69" name="Rectangle 494">
              <a:extLst>
                <a:ext uri="{FF2B5EF4-FFF2-40B4-BE49-F238E27FC236}">
                  <a16:creationId xmlns:a16="http://schemas.microsoft.com/office/drawing/2014/main" id="{144A5B1C-C904-E3F8-7626-12A56C48C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4" y="4074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70" name="Rectangle 495">
              <a:extLst>
                <a:ext uri="{FF2B5EF4-FFF2-40B4-BE49-F238E27FC236}">
                  <a16:creationId xmlns:a16="http://schemas.microsoft.com/office/drawing/2014/main" id="{52B3B7C3-2F4C-08C6-3B1B-349E4EE9B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4" y="4074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71" name="Rectangle 496">
              <a:extLst>
                <a:ext uri="{FF2B5EF4-FFF2-40B4-BE49-F238E27FC236}">
                  <a16:creationId xmlns:a16="http://schemas.microsoft.com/office/drawing/2014/main" id="{FBDE0FEA-AB70-0571-C575-C522A584B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0" y="4074"/>
              <a:ext cx="76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72" name="Rectangle 497">
              <a:extLst>
                <a:ext uri="{FF2B5EF4-FFF2-40B4-BE49-F238E27FC236}">
                  <a16:creationId xmlns:a16="http://schemas.microsoft.com/office/drawing/2014/main" id="{5EEE249F-0F53-1DC4-369A-E88918DC1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" y="4074"/>
              <a:ext cx="102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73" name="Rectangle 498">
              <a:extLst>
                <a:ext uri="{FF2B5EF4-FFF2-40B4-BE49-F238E27FC236}">
                  <a16:creationId xmlns:a16="http://schemas.microsoft.com/office/drawing/2014/main" id="{00C3A863-BBB5-8DDE-B5ED-B0E0DAEC4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7" y="4074"/>
              <a:ext cx="102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74" name="Line 499">
              <a:extLst>
                <a:ext uri="{FF2B5EF4-FFF2-40B4-BE49-F238E27FC236}">
                  <a16:creationId xmlns:a16="http://schemas.microsoft.com/office/drawing/2014/main" id="{88DE72AF-C655-DE15-D93B-260593E8E9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1" y="2625"/>
              <a:ext cx="0" cy="133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75" name="Line 500">
              <a:extLst>
                <a:ext uri="{FF2B5EF4-FFF2-40B4-BE49-F238E27FC236}">
                  <a16:creationId xmlns:a16="http://schemas.microsoft.com/office/drawing/2014/main" id="{0B06B8BE-29FC-918D-6B68-B183A129D0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5" y="3958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76" name="Line 501">
              <a:extLst>
                <a:ext uri="{FF2B5EF4-FFF2-40B4-BE49-F238E27FC236}">
                  <a16:creationId xmlns:a16="http://schemas.microsoft.com/office/drawing/2014/main" id="{0C19935D-154B-E26A-F308-DB7FDE22FE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5" y="3691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77" name="Line 502">
              <a:extLst>
                <a:ext uri="{FF2B5EF4-FFF2-40B4-BE49-F238E27FC236}">
                  <a16:creationId xmlns:a16="http://schemas.microsoft.com/office/drawing/2014/main" id="{A9A1184C-DAD2-92F5-2E3E-4B578F267F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5" y="3424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78" name="Line 503">
              <a:extLst>
                <a:ext uri="{FF2B5EF4-FFF2-40B4-BE49-F238E27FC236}">
                  <a16:creationId xmlns:a16="http://schemas.microsoft.com/office/drawing/2014/main" id="{B85D52C3-81C7-3311-EAE7-38C4E874C6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5" y="3156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79" name="Line 504">
              <a:extLst>
                <a:ext uri="{FF2B5EF4-FFF2-40B4-BE49-F238E27FC236}">
                  <a16:creationId xmlns:a16="http://schemas.microsoft.com/office/drawing/2014/main" id="{065DA4B9-4554-0F98-F3FC-E9A9A76145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5" y="2892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80" name="Line 505">
              <a:extLst>
                <a:ext uri="{FF2B5EF4-FFF2-40B4-BE49-F238E27FC236}">
                  <a16:creationId xmlns:a16="http://schemas.microsoft.com/office/drawing/2014/main" id="{6C8687A0-A67D-D6CF-D572-45C2D79EA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5" y="2625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81" name="Rectangle 506">
              <a:extLst>
                <a:ext uri="{FF2B5EF4-FFF2-40B4-BE49-F238E27FC236}">
                  <a16:creationId xmlns:a16="http://schemas.microsoft.com/office/drawing/2014/main" id="{EF4E20FD-37B8-EEC3-96F1-DD1320105F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3940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2" name="Rectangle 507">
              <a:extLst>
                <a:ext uri="{FF2B5EF4-FFF2-40B4-BE49-F238E27FC236}">
                  <a16:creationId xmlns:a16="http://schemas.microsoft.com/office/drawing/2014/main" id="{C1C86C5C-751B-43E4-B0E5-E95BB637A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3673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3" name="Rectangle 508">
              <a:extLst>
                <a:ext uri="{FF2B5EF4-FFF2-40B4-BE49-F238E27FC236}">
                  <a16:creationId xmlns:a16="http://schemas.microsoft.com/office/drawing/2014/main" id="{5170497C-1CB9-03E6-B8EA-D8DB90993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3406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4" name="Rectangle 509">
              <a:extLst>
                <a:ext uri="{FF2B5EF4-FFF2-40B4-BE49-F238E27FC236}">
                  <a16:creationId xmlns:a16="http://schemas.microsoft.com/office/drawing/2014/main" id="{3428E80D-7CCB-49DE-7000-F7306A1400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3139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5" name="Rectangle 510">
              <a:extLst>
                <a:ext uri="{FF2B5EF4-FFF2-40B4-BE49-F238E27FC236}">
                  <a16:creationId xmlns:a16="http://schemas.microsoft.com/office/drawing/2014/main" id="{DA821F66-1D2B-D401-F43A-2D2BF4C8B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2871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6" name="Rectangle 511">
              <a:extLst>
                <a:ext uri="{FF2B5EF4-FFF2-40B4-BE49-F238E27FC236}">
                  <a16:creationId xmlns:a16="http://schemas.microsoft.com/office/drawing/2014/main" id="{AC082BEE-773E-F12B-5F20-9CDEF2910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2604"/>
              <a:ext cx="87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7" name="Freeform 512">
              <a:extLst>
                <a:ext uri="{FF2B5EF4-FFF2-40B4-BE49-F238E27FC236}">
                  <a16:creationId xmlns:a16="http://schemas.microsoft.com/office/drawing/2014/main" id="{CD55FBA4-7E0A-0B77-04A4-79DEF6281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" y="2570"/>
              <a:ext cx="1609" cy="1443"/>
            </a:xfrm>
            <a:custGeom>
              <a:avLst/>
              <a:gdLst>
                <a:gd name="T0" fmla="*/ 0 w 554"/>
                <a:gd name="T1" fmla="*/ 0 h 497"/>
                <a:gd name="T2" fmla="*/ 0 w 554"/>
                <a:gd name="T3" fmla="*/ 497 h 497"/>
                <a:gd name="T4" fmla="*/ 554 w 554"/>
                <a:gd name="T5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497">
                  <a:moveTo>
                    <a:pt x="0" y="0"/>
                  </a:moveTo>
                  <a:lnTo>
                    <a:pt x="0" y="497"/>
                  </a:lnTo>
                  <a:lnTo>
                    <a:pt x="554" y="49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88" name="Rectangle 513">
              <a:extLst>
                <a:ext uri="{FF2B5EF4-FFF2-40B4-BE49-F238E27FC236}">
                  <a16:creationId xmlns:a16="http://schemas.microsoft.com/office/drawing/2014/main" id="{4EC87071-6999-BCAA-D2A2-7B0A9D8CE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9" y="4158"/>
              <a:ext cx="23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Months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9" name="Rectangle 514">
              <a:extLst>
                <a:ext uri="{FF2B5EF4-FFF2-40B4-BE49-F238E27FC236}">
                  <a16:creationId xmlns:a16="http://schemas.microsoft.com/office/drawing/2014/main" id="{0A063232-C812-54A5-4B5E-E530D833C1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73" y="3250"/>
              <a:ext cx="884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800" dirty="0">
                  <a:solidFill>
                    <a:srgbClr val="000000"/>
                  </a:solidFill>
                </a:rPr>
                <a:t>Local recurrence free survival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90" name="Freeform 515">
              <a:extLst>
                <a:ext uri="{FF2B5EF4-FFF2-40B4-BE49-F238E27FC236}">
                  <a16:creationId xmlns:a16="http://schemas.microsoft.com/office/drawing/2014/main" id="{6BCE2292-3B9C-783A-9928-D7DC298A0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" y="2625"/>
              <a:ext cx="1112" cy="491"/>
            </a:xfrm>
            <a:custGeom>
              <a:avLst/>
              <a:gdLst>
                <a:gd name="T0" fmla="*/ 0 w 383"/>
                <a:gd name="T1" fmla="*/ 0 h 169"/>
                <a:gd name="T2" fmla="*/ 3 w 383"/>
                <a:gd name="T3" fmla="*/ 0 h 169"/>
                <a:gd name="T4" fmla="*/ 3 w 383"/>
                <a:gd name="T5" fmla="*/ 24 h 169"/>
                <a:gd name="T6" fmla="*/ 3 w 383"/>
                <a:gd name="T7" fmla="*/ 24 h 169"/>
                <a:gd name="T8" fmla="*/ 3 w 383"/>
                <a:gd name="T9" fmla="*/ 48 h 169"/>
                <a:gd name="T10" fmla="*/ 3 w 383"/>
                <a:gd name="T11" fmla="*/ 48 h 169"/>
                <a:gd name="T12" fmla="*/ 3 w 383"/>
                <a:gd name="T13" fmla="*/ 72 h 169"/>
                <a:gd name="T14" fmla="*/ 13 w 383"/>
                <a:gd name="T15" fmla="*/ 72 h 169"/>
                <a:gd name="T16" fmla="*/ 13 w 383"/>
                <a:gd name="T17" fmla="*/ 96 h 169"/>
                <a:gd name="T18" fmla="*/ 22 w 383"/>
                <a:gd name="T19" fmla="*/ 96 h 169"/>
                <a:gd name="T20" fmla="*/ 22 w 383"/>
                <a:gd name="T21" fmla="*/ 121 h 169"/>
                <a:gd name="T22" fmla="*/ 22 w 383"/>
                <a:gd name="T23" fmla="*/ 121 h 169"/>
                <a:gd name="T24" fmla="*/ 22 w 383"/>
                <a:gd name="T25" fmla="*/ 145 h 169"/>
                <a:gd name="T26" fmla="*/ 28 w 383"/>
                <a:gd name="T27" fmla="*/ 145 h 169"/>
                <a:gd name="T28" fmla="*/ 28 w 383"/>
                <a:gd name="T29" fmla="*/ 169 h 169"/>
                <a:gd name="T30" fmla="*/ 383 w 383"/>
                <a:gd name="T31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169">
                  <a:moveTo>
                    <a:pt x="0" y="0"/>
                  </a:moveTo>
                  <a:lnTo>
                    <a:pt x="3" y="0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72"/>
                  </a:lnTo>
                  <a:lnTo>
                    <a:pt x="13" y="72"/>
                  </a:lnTo>
                  <a:lnTo>
                    <a:pt x="13" y="96"/>
                  </a:lnTo>
                  <a:lnTo>
                    <a:pt x="22" y="96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2" y="145"/>
                  </a:lnTo>
                  <a:lnTo>
                    <a:pt x="28" y="145"/>
                  </a:lnTo>
                  <a:lnTo>
                    <a:pt x="28" y="169"/>
                  </a:lnTo>
                  <a:lnTo>
                    <a:pt x="383" y="169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1" name="Line 516">
              <a:extLst>
                <a:ext uri="{FF2B5EF4-FFF2-40B4-BE49-F238E27FC236}">
                  <a16:creationId xmlns:a16="http://schemas.microsoft.com/office/drawing/2014/main" id="{43D71207-A1F1-F1BC-6C9D-F9ACBEA62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8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2" name="Line 517">
              <a:extLst>
                <a:ext uri="{FF2B5EF4-FFF2-40B4-BE49-F238E27FC236}">
                  <a16:creationId xmlns:a16="http://schemas.microsoft.com/office/drawing/2014/main" id="{EB35929A-8F64-138F-BEA1-CC5A47A65B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3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3" name="Line 518">
              <a:extLst>
                <a:ext uri="{FF2B5EF4-FFF2-40B4-BE49-F238E27FC236}">
                  <a16:creationId xmlns:a16="http://schemas.microsoft.com/office/drawing/2014/main" id="{55809A77-2F93-D9F7-EDEB-62CF45CF49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1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4" name="Line 519">
              <a:extLst>
                <a:ext uri="{FF2B5EF4-FFF2-40B4-BE49-F238E27FC236}">
                  <a16:creationId xmlns:a16="http://schemas.microsoft.com/office/drawing/2014/main" id="{E0CDF039-08BA-EA7F-8A1F-C73862E433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5" name="Line 520">
              <a:extLst>
                <a:ext uri="{FF2B5EF4-FFF2-40B4-BE49-F238E27FC236}">
                  <a16:creationId xmlns:a16="http://schemas.microsoft.com/office/drawing/2014/main" id="{5EF7A350-67D3-B372-A8E7-1426D73AFF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8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6" name="Line 521">
              <a:extLst>
                <a:ext uri="{FF2B5EF4-FFF2-40B4-BE49-F238E27FC236}">
                  <a16:creationId xmlns:a16="http://schemas.microsoft.com/office/drawing/2014/main" id="{484D6452-B094-ED00-7C52-C1B61F68AC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2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7" name="Line 522">
              <a:extLst>
                <a:ext uri="{FF2B5EF4-FFF2-40B4-BE49-F238E27FC236}">
                  <a16:creationId xmlns:a16="http://schemas.microsoft.com/office/drawing/2014/main" id="{887607BC-F43B-3379-E340-868618B30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5" y="3116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8" name="Line 523">
              <a:extLst>
                <a:ext uri="{FF2B5EF4-FFF2-40B4-BE49-F238E27FC236}">
                  <a16:creationId xmlns:a16="http://schemas.microsoft.com/office/drawing/2014/main" id="{95035F08-50F4-C225-11C4-3DE79C73F6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33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399" name="Line 524">
              <a:extLst>
                <a:ext uri="{FF2B5EF4-FFF2-40B4-BE49-F238E27FC236}">
                  <a16:creationId xmlns:a16="http://schemas.microsoft.com/office/drawing/2014/main" id="{27F27A1F-688E-2584-C949-036663D5D1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1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0" name="Line 525">
              <a:extLst>
                <a:ext uri="{FF2B5EF4-FFF2-40B4-BE49-F238E27FC236}">
                  <a16:creationId xmlns:a16="http://schemas.microsoft.com/office/drawing/2014/main" id="{850368B6-3E01-849A-A4F1-2E71EDB845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16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1" name="Line 526">
              <a:extLst>
                <a:ext uri="{FF2B5EF4-FFF2-40B4-BE49-F238E27FC236}">
                  <a16:creationId xmlns:a16="http://schemas.microsoft.com/office/drawing/2014/main" id="{2713FDE4-4754-5073-ADEC-5887F80309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3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2" name="Line 527">
              <a:extLst>
                <a:ext uri="{FF2B5EF4-FFF2-40B4-BE49-F238E27FC236}">
                  <a16:creationId xmlns:a16="http://schemas.microsoft.com/office/drawing/2014/main" id="{4DCB0846-4329-B920-186A-2FCA8ABFF9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7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3" name="Line 528">
              <a:extLst>
                <a:ext uri="{FF2B5EF4-FFF2-40B4-BE49-F238E27FC236}">
                  <a16:creationId xmlns:a16="http://schemas.microsoft.com/office/drawing/2014/main" id="{638F46AE-B254-2E81-B056-06AB248374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9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4" name="Line 529">
              <a:extLst>
                <a:ext uri="{FF2B5EF4-FFF2-40B4-BE49-F238E27FC236}">
                  <a16:creationId xmlns:a16="http://schemas.microsoft.com/office/drawing/2014/main" id="{C9CC6BBF-4FA7-DBC0-4176-10C8A85AD0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3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5" name="Line 530">
              <a:extLst>
                <a:ext uri="{FF2B5EF4-FFF2-40B4-BE49-F238E27FC236}">
                  <a16:creationId xmlns:a16="http://schemas.microsoft.com/office/drawing/2014/main" id="{9C9A0BD0-7644-9E16-95A6-FB73A99F4B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1" y="3116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6" name="Line 531">
              <a:extLst>
                <a:ext uri="{FF2B5EF4-FFF2-40B4-BE49-F238E27FC236}">
                  <a16:creationId xmlns:a16="http://schemas.microsoft.com/office/drawing/2014/main" id="{C100F88E-3161-A563-BE8C-3C1ABB10B7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5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7" name="Line 532">
              <a:extLst>
                <a:ext uri="{FF2B5EF4-FFF2-40B4-BE49-F238E27FC236}">
                  <a16:creationId xmlns:a16="http://schemas.microsoft.com/office/drawing/2014/main" id="{F9E2E74F-FD3E-B871-1D4F-B6DCFD1E2D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116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8" name="Line 533">
              <a:extLst>
                <a:ext uri="{FF2B5EF4-FFF2-40B4-BE49-F238E27FC236}">
                  <a16:creationId xmlns:a16="http://schemas.microsoft.com/office/drawing/2014/main" id="{BE5DB0D0-2E0C-8C76-8636-EAB0923DFB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1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09" name="Line 534">
              <a:extLst>
                <a:ext uri="{FF2B5EF4-FFF2-40B4-BE49-F238E27FC236}">
                  <a16:creationId xmlns:a16="http://schemas.microsoft.com/office/drawing/2014/main" id="{98815157-2B57-7121-4E1B-3AED724310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5" y="3116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0" name="Line 535">
              <a:extLst>
                <a:ext uri="{FF2B5EF4-FFF2-40B4-BE49-F238E27FC236}">
                  <a16:creationId xmlns:a16="http://schemas.microsoft.com/office/drawing/2014/main" id="{BD484AED-653B-2E38-8BA5-9470935AA6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90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1" name="Line 536">
              <a:extLst>
                <a:ext uri="{FF2B5EF4-FFF2-40B4-BE49-F238E27FC236}">
                  <a16:creationId xmlns:a16="http://schemas.microsoft.com/office/drawing/2014/main" id="{20F0B172-7500-517B-FA4D-F80E0AEC0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5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2" name="Line 537">
              <a:extLst>
                <a:ext uri="{FF2B5EF4-FFF2-40B4-BE49-F238E27FC236}">
                  <a16:creationId xmlns:a16="http://schemas.microsoft.com/office/drawing/2014/main" id="{3F73A5F4-DE85-CBC0-ECD0-35ACC77A39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19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3" name="Line 538">
              <a:extLst>
                <a:ext uri="{FF2B5EF4-FFF2-40B4-BE49-F238E27FC236}">
                  <a16:creationId xmlns:a16="http://schemas.microsoft.com/office/drawing/2014/main" id="{8DA3E126-1977-5BAF-D4E5-26FC54208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0" y="311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4" name="Line 539">
              <a:extLst>
                <a:ext uri="{FF2B5EF4-FFF2-40B4-BE49-F238E27FC236}">
                  <a16:creationId xmlns:a16="http://schemas.microsoft.com/office/drawing/2014/main" id="{551AFDD9-299E-5410-0388-7A8D2FE49B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4" y="3101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5" name="Freeform 540">
              <a:extLst>
                <a:ext uri="{FF2B5EF4-FFF2-40B4-BE49-F238E27FC236}">
                  <a16:creationId xmlns:a16="http://schemas.microsoft.com/office/drawing/2014/main" id="{D84EAE95-8DDA-FFBC-C407-679A0FE239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4" y="2625"/>
              <a:ext cx="1478" cy="250"/>
            </a:xfrm>
            <a:custGeom>
              <a:avLst/>
              <a:gdLst>
                <a:gd name="T0" fmla="*/ 5 w 509"/>
                <a:gd name="T1" fmla="*/ 0 h 86"/>
                <a:gd name="T2" fmla="*/ 5 w 509"/>
                <a:gd name="T3" fmla="*/ 11 h 86"/>
                <a:gd name="T4" fmla="*/ 8 w 509"/>
                <a:gd name="T5" fmla="*/ 20 h 86"/>
                <a:gd name="T6" fmla="*/ 20 w 509"/>
                <a:gd name="T7" fmla="*/ 20 h 86"/>
                <a:gd name="T8" fmla="*/ 22 w 509"/>
                <a:gd name="T9" fmla="*/ 30 h 86"/>
                <a:gd name="T10" fmla="*/ 22 w 509"/>
                <a:gd name="T11" fmla="*/ 42 h 86"/>
                <a:gd name="T12" fmla="*/ 30 w 509"/>
                <a:gd name="T13" fmla="*/ 42 h 86"/>
                <a:gd name="T14" fmla="*/ 31 w 509"/>
                <a:gd name="T15" fmla="*/ 53 h 86"/>
                <a:gd name="T16" fmla="*/ 31 w 509"/>
                <a:gd name="T17" fmla="*/ 64 h 86"/>
                <a:gd name="T18" fmla="*/ 40 w 509"/>
                <a:gd name="T19" fmla="*/ 64 h 86"/>
                <a:gd name="T20" fmla="*/ 52 w 509"/>
                <a:gd name="T21" fmla="*/ 64 h 86"/>
                <a:gd name="T22" fmla="*/ 62 w 509"/>
                <a:gd name="T23" fmla="*/ 64 h 86"/>
                <a:gd name="T24" fmla="*/ 62 w 509"/>
                <a:gd name="T25" fmla="*/ 74 h 86"/>
                <a:gd name="T26" fmla="*/ 62 w 509"/>
                <a:gd name="T27" fmla="*/ 86 h 86"/>
                <a:gd name="T28" fmla="*/ 74 w 509"/>
                <a:gd name="T29" fmla="*/ 86 h 86"/>
                <a:gd name="T30" fmla="*/ 86 w 509"/>
                <a:gd name="T31" fmla="*/ 86 h 86"/>
                <a:gd name="T32" fmla="*/ 98 w 509"/>
                <a:gd name="T33" fmla="*/ 86 h 86"/>
                <a:gd name="T34" fmla="*/ 110 w 509"/>
                <a:gd name="T35" fmla="*/ 86 h 86"/>
                <a:gd name="T36" fmla="*/ 122 w 509"/>
                <a:gd name="T37" fmla="*/ 86 h 86"/>
                <a:gd name="T38" fmla="*/ 134 w 509"/>
                <a:gd name="T39" fmla="*/ 86 h 86"/>
                <a:gd name="T40" fmla="*/ 146 w 509"/>
                <a:gd name="T41" fmla="*/ 86 h 86"/>
                <a:gd name="T42" fmla="*/ 158 w 509"/>
                <a:gd name="T43" fmla="*/ 86 h 86"/>
                <a:gd name="T44" fmla="*/ 170 w 509"/>
                <a:gd name="T45" fmla="*/ 86 h 86"/>
                <a:gd name="T46" fmla="*/ 182 w 509"/>
                <a:gd name="T47" fmla="*/ 86 h 86"/>
                <a:gd name="T48" fmla="*/ 194 w 509"/>
                <a:gd name="T49" fmla="*/ 86 h 86"/>
                <a:gd name="T50" fmla="*/ 206 w 509"/>
                <a:gd name="T51" fmla="*/ 86 h 86"/>
                <a:gd name="T52" fmla="*/ 218 w 509"/>
                <a:gd name="T53" fmla="*/ 86 h 86"/>
                <a:gd name="T54" fmla="*/ 230 w 509"/>
                <a:gd name="T55" fmla="*/ 86 h 86"/>
                <a:gd name="T56" fmla="*/ 242 w 509"/>
                <a:gd name="T57" fmla="*/ 86 h 86"/>
                <a:gd name="T58" fmla="*/ 254 w 509"/>
                <a:gd name="T59" fmla="*/ 86 h 86"/>
                <a:gd name="T60" fmla="*/ 266 w 509"/>
                <a:gd name="T61" fmla="*/ 86 h 86"/>
                <a:gd name="T62" fmla="*/ 278 w 509"/>
                <a:gd name="T63" fmla="*/ 86 h 86"/>
                <a:gd name="T64" fmla="*/ 290 w 509"/>
                <a:gd name="T65" fmla="*/ 86 h 86"/>
                <a:gd name="T66" fmla="*/ 302 w 509"/>
                <a:gd name="T67" fmla="*/ 86 h 86"/>
                <a:gd name="T68" fmla="*/ 314 w 509"/>
                <a:gd name="T69" fmla="*/ 86 h 86"/>
                <a:gd name="T70" fmla="*/ 326 w 509"/>
                <a:gd name="T71" fmla="*/ 86 h 86"/>
                <a:gd name="T72" fmla="*/ 338 w 509"/>
                <a:gd name="T73" fmla="*/ 86 h 86"/>
                <a:gd name="T74" fmla="*/ 350 w 509"/>
                <a:gd name="T75" fmla="*/ 86 h 86"/>
                <a:gd name="T76" fmla="*/ 362 w 509"/>
                <a:gd name="T77" fmla="*/ 86 h 86"/>
                <a:gd name="T78" fmla="*/ 374 w 509"/>
                <a:gd name="T79" fmla="*/ 86 h 86"/>
                <a:gd name="T80" fmla="*/ 386 w 509"/>
                <a:gd name="T81" fmla="*/ 86 h 86"/>
                <a:gd name="T82" fmla="*/ 398 w 509"/>
                <a:gd name="T83" fmla="*/ 86 h 86"/>
                <a:gd name="T84" fmla="*/ 410 w 509"/>
                <a:gd name="T85" fmla="*/ 86 h 86"/>
                <a:gd name="T86" fmla="*/ 422 w 509"/>
                <a:gd name="T87" fmla="*/ 86 h 86"/>
                <a:gd name="T88" fmla="*/ 434 w 509"/>
                <a:gd name="T89" fmla="*/ 86 h 86"/>
                <a:gd name="T90" fmla="*/ 446 w 509"/>
                <a:gd name="T91" fmla="*/ 86 h 86"/>
                <a:gd name="T92" fmla="*/ 458 w 509"/>
                <a:gd name="T93" fmla="*/ 86 h 86"/>
                <a:gd name="T94" fmla="*/ 470 w 509"/>
                <a:gd name="T95" fmla="*/ 86 h 86"/>
                <a:gd name="T96" fmla="*/ 482 w 509"/>
                <a:gd name="T97" fmla="*/ 86 h 86"/>
                <a:gd name="T98" fmla="*/ 494 w 509"/>
                <a:gd name="T99" fmla="*/ 86 h 86"/>
                <a:gd name="T100" fmla="*/ 506 w 509"/>
                <a:gd name="T101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9" h="86">
                  <a:moveTo>
                    <a:pt x="4" y="0"/>
                  </a:moveTo>
                  <a:lnTo>
                    <a:pt x="5" y="0"/>
                  </a:lnTo>
                  <a:lnTo>
                    <a:pt x="5" y="3"/>
                  </a:lnTo>
                  <a:moveTo>
                    <a:pt x="5" y="7"/>
                  </a:moveTo>
                  <a:lnTo>
                    <a:pt x="5" y="11"/>
                  </a:lnTo>
                  <a:moveTo>
                    <a:pt x="5" y="15"/>
                  </a:moveTo>
                  <a:lnTo>
                    <a:pt x="5" y="19"/>
                  </a:lnTo>
                  <a:moveTo>
                    <a:pt x="8" y="20"/>
                  </a:moveTo>
                  <a:lnTo>
                    <a:pt x="12" y="20"/>
                  </a:lnTo>
                  <a:moveTo>
                    <a:pt x="16" y="20"/>
                  </a:moveTo>
                  <a:lnTo>
                    <a:pt x="20" y="20"/>
                  </a:lnTo>
                  <a:moveTo>
                    <a:pt x="22" y="22"/>
                  </a:moveTo>
                  <a:lnTo>
                    <a:pt x="22" y="26"/>
                  </a:lnTo>
                  <a:moveTo>
                    <a:pt x="22" y="30"/>
                  </a:moveTo>
                  <a:lnTo>
                    <a:pt x="22" y="34"/>
                  </a:lnTo>
                  <a:moveTo>
                    <a:pt x="22" y="38"/>
                  </a:moveTo>
                  <a:lnTo>
                    <a:pt x="22" y="42"/>
                  </a:lnTo>
                  <a:lnTo>
                    <a:pt x="22" y="42"/>
                  </a:lnTo>
                  <a:moveTo>
                    <a:pt x="26" y="42"/>
                  </a:moveTo>
                  <a:lnTo>
                    <a:pt x="30" y="42"/>
                  </a:lnTo>
                  <a:moveTo>
                    <a:pt x="31" y="45"/>
                  </a:moveTo>
                  <a:lnTo>
                    <a:pt x="31" y="49"/>
                  </a:lnTo>
                  <a:moveTo>
                    <a:pt x="31" y="53"/>
                  </a:moveTo>
                  <a:lnTo>
                    <a:pt x="31" y="57"/>
                  </a:lnTo>
                  <a:moveTo>
                    <a:pt x="31" y="61"/>
                  </a:moveTo>
                  <a:lnTo>
                    <a:pt x="31" y="64"/>
                  </a:lnTo>
                  <a:lnTo>
                    <a:pt x="32" y="64"/>
                  </a:lnTo>
                  <a:moveTo>
                    <a:pt x="36" y="64"/>
                  </a:moveTo>
                  <a:lnTo>
                    <a:pt x="40" y="64"/>
                  </a:lnTo>
                  <a:moveTo>
                    <a:pt x="44" y="64"/>
                  </a:moveTo>
                  <a:lnTo>
                    <a:pt x="48" y="64"/>
                  </a:lnTo>
                  <a:moveTo>
                    <a:pt x="52" y="64"/>
                  </a:moveTo>
                  <a:lnTo>
                    <a:pt x="56" y="64"/>
                  </a:lnTo>
                  <a:moveTo>
                    <a:pt x="60" y="64"/>
                  </a:moveTo>
                  <a:lnTo>
                    <a:pt x="62" y="64"/>
                  </a:lnTo>
                  <a:lnTo>
                    <a:pt x="62" y="66"/>
                  </a:lnTo>
                  <a:moveTo>
                    <a:pt x="62" y="70"/>
                  </a:moveTo>
                  <a:lnTo>
                    <a:pt x="62" y="74"/>
                  </a:lnTo>
                  <a:moveTo>
                    <a:pt x="62" y="78"/>
                  </a:moveTo>
                  <a:lnTo>
                    <a:pt x="62" y="82"/>
                  </a:lnTo>
                  <a:moveTo>
                    <a:pt x="62" y="86"/>
                  </a:moveTo>
                  <a:lnTo>
                    <a:pt x="66" y="86"/>
                  </a:lnTo>
                  <a:moveTo>
                    <a:pt x="70" y="86"/>
                  </a:moveTo>
                  <a:lnTo>
                    <a:pt x="74" y="86"/>
                  </a:lnTo>
                  <a:moveTo>
                    <a:pt x="78" y="86"/>
                  </a:moveTo>
                  <a:lnTo>
                    <a:pt x="82" y="86"/>
                  </a:lnTo>
                  <a:moveTo>
                    <a:pt x="86" y="86"/>
                  </a:moveTo>
                  <a:lnTo>
                    <a:pt x="90" y="86"/>
                  </a:lnTo>
                  <a:moveTo>
                    <a:pt x="94" y="86"/>
                  </a:moveTo>
                  <a:lnTo>
                    <a:pt x="98" y="86"/>
                  </a:lnTo>
                  <a:moveTo>
                    <a:pt x="102" y="86"/>
                  </a:moveTo>
                  <a:lnTo>
                    <a:pt x="106" y="86"/>
                  </a:lnTo>
                  <a:moveTo>
                    <a:pt x="110" y="86"/>
                  </a:moveTo>
                  <a:lnTo>
                    <a:pt x="114" y="86"/>
                  </a:lnTo>
                  <a:moveTo>
                    <a:pt x="118" y="86"/>
                  </a:moveTo>
                  <a:lnTo>
                    <a:pt x="122" y="86"/>
                  </a:lnTo>
                  <a:moveTo>
                    <a:pt x="126" y="86"/>
                  </a:moveTo>
                  <a:lnTo>
                    <a:pt x="130" y="86"/>
                  </a:lnTo>
                  <a:moveTo>
                    <a:pt x="134" y="86"/>
                  </a:moveTo>
                  <a:lnTo>
                    <a:pt x="138" y="86"/>
                  </a:lnTo>
                  <a:moveTo>
                    <a:pt x="142" y="86"/>
                  </a:moveTo>
                  <a:lnTo>
                    <a:pt x="146" y="86"/>
                  </a:lnTo>
                  <a:moveTo>
                    <a:pt x="150" y="86"/>
                  </a:moveTo>
                  <a:lnTo>
                    <a:pt x="154" y="86"/>
                  </a:lnTo>
                  <a:moveTo>
                    <a:pt x="158" y="86"/>
                  </a:moveTo>
                  <a:lnTo>
                    <a:pt x="162" y="86"/>
                  </a:lnTo>
                  <a:moveTo>
                    <a:pt x="166" y="86"/>
                  </a:moveTo>
                  <a:lnTo>
                    <a:pt x="170" y="86"/>
                  </a:lnTo>
                  <a:moveTo>
                    <a:pt x="174" y="86"/>
                  </a:moveTo>
                  <a:lnTo>
                    <a:pt x="178" y="86"/>
                  </a:lnTo>
                  <a:moveTo>
                    <a:pt x="182" y="86"/>
                  </a:moveTo>
                  <a:lnTo>
                    <a:pt x="186" y="86"/>
                  </a:lnTo>
                  <a:moveTo>
                    <a:pt x="190" y="86"/>
                  </a:moveTo>
                  <a:lnTo>
                    <a:pt x="194" y="86"/>
                  </a:lnTo>
                  <a:moveTo>
                    <a:pt x="198" y="86"/>
                  </a:moveTo>
                  <a:lnTo>
                    <a:pt x="202" y="86"/>
                  </a:lnTo>
                  <a:moveTo>
                    <a:pt x="206" y="86"/>
                  </a:moveTo>
                  <a:lnTo>
                    <a:pt x="210" y="86"/>
                  </a:lnTo>
                  <a:moveTo>
                    <a:pt x="214" y="86"/>
                  </a:moveTo>
                  <a:lnTo>
                    <a:pt x="218" y="86"/>
                  </a:lnTo>
                  <a:moveTo>
                    <a:pt x="222" y="86"/>
                  </a:moveTo>
                  <a:lnTo>
                    <a:pt x="226" y="86"/>
                  </a:lnTo>
                  <a:moveTo>
                    <a:pt x="230" y="86"/>
                  </a:moveTo>
                  <a:lnTo>
                    <a:pt x="234" y="86"/>
                  </a:lnTo>
                  <a:moveTo>
                    <a:pt x="238" y="86"/>
                  </a:moveTo>
                  <a:lnTo>
                    <a:pt x="242" y="86"/>
                  </a:lnTo>
                  <a:moveTo>
                    <a:pt x="246" y="86"/>
                  </a:moveTo>
                  <a:lnTo>
                    <a:pt x="250" y="86"/>
                  </a:lnTo>
                  <a:moveTo>
                    <a:pt x="254" y="86"/>
                  </a:moveTo>
                  <a:lnTo>
                    <a:pt x="258" y="86"/>
                  </a:lnTo>
                  <a:moveTo>
                    <a:pt x="262" y="86"/>
                  </a:moveTo>
                  <a:lnTo>
                    <a:pt x="266" y="86"/>
                  </a:lnTo>
                  <a:moveTo>
                    <a:pt x="270" y="86"/>
                  </a:moveTo>
                  <a:lnTo>
                    <a:pt x="274" y="86"/>
                  </a:lnTo>
                  <a:moveTo>
                    <a:pt x="278" y="86"/>
                  </a:moveTo>
                  <a:lnTo>
                    <a:pt x="282" y="86"/>
                  </a:lnTo>
                  <a:moveTo>
                    <a:pt x="286" y="86"/>
                  </a:moveTo>
                  <a:lnTo>
                    <a:pt x="290" y="86"/>
                  </a:lnTo>
                  <a:moveTo>
                    <a:pt x="294" y="86"/>
                  </a:moveTo>
                  <a:lnTo>
                    <a:pt x="298" y="86"/>
                  </a:lnTo>
                  <a:moveTo>
                    <a:pt x="302" y="86"/>
                  </a:moveTo>
                  <a:lnTo>
                    <a:pt x="306" y="86"/>
                  </a:lnTo>
                  <a:moveTo>
                    <a:pt x="310" y="86"/>
                  </a:moveTo>
                  <a:lnTo>
                    <a:pt x="314" y="86"/>
                  </a:lnTo>
                  <a:moveTo>
                    <a:pt x="318" y="86"/>
                  </a:moveTo>
                  <a:lnTo>
                    <a:pt x="322" y="86"/>
                  </a:lnTo>
                  <a:moveTo>
                    <a:pt x="326" y="86"/>
                  </a:moveTo>
                  <a:lnTo>
                    <a:pt x="330" y="86"/>
                  </a:lnTo>
                  <a:moveTo>
                    <a:pt x="334" y="86"/>
                  </a:moveTo>
                  <a:lnTo>
                    <a:pt x="338" y="86"/>
                  </a:lnTo>
                  <a:moveTo>
                    <a:pt x="342" y="86"/>
                  </a:moveTo>
                  <a:lnTo>
                    <a:pt x="346" y="86"/>
                  </a:lnTo>
                  <a:moveTo>
                    <a:pt x="350" y="86"/>
                  </a:moveTo>
                  <a:lnTo>
                    <a:pt x="354" y="86"/>
                  </a:lnTo>
                  <a:moveTo>
                    <a:pt x="358" y="86"/>
                  </a:moveTo>
                  <a:lnTo>
                    <a:pt x="362" y="86"/>
                  </a:lnTo>
                  <a:moveTo>
                    <a:pt x="366" y="86"/>
                  </a:moveTo>
                  <a:lnTo>
                    <a:pt x="370" y="86"/>
                  </a:lnTo>
                  <a:moveTo>
                    <a:pt x="374" y="86"/>
                  </a:moveTo>
                  <a:lnTo>
                    <a:pt x="378" y="86"/>
                  </a:lnTo>
                  <a:moveTo>
                    <a:pt x="382" y="86"/>
                  </a:moveTo>
                  <a:lnTo>
                    <a:pt x="386" y="86"/>
                  </a:lnTo>
                  <a:moveTo>
                    <a:pt x="390" y="86"/>
                  </a:moveTo>
                  <a:lnTo>
                    <a:pt x="394" y="86"/>
                  </a:lnTo>
                  <a:moveTo>
                    <a:pt x="398" y="86"/>
                  </a:moveTo>
                  <a:lnTo>
                    <a:pt x="402" y="86"/>
                  </a:lnTo>
                  <a:moveTo>
                    <a:pt x="406" y="86"/>
                  </a:moveTo>
                  <a:lnTo>
                    <a:pt x="410" y="86"/>
                  </a:lnTo>
                  <a:moveTo>
                    <a:pt x="414" y="86"/>
                  </a:moveTo>
                  <a:lnTo>
                    <a:pt x="418" y="86"/>
                  </a:lnTo>
                  <a:moveTo>
                    <a:pt x="422" y="86"/>
                  </a:moveTo>
                  <a:lnTo>
                    <a:pt x="426" y="86"/>
                  </a:lnTo>
                  <a:moveTo>
                    <a:pt x="430" y="86"/>
                  </a:moveTo>
                  <a:lnTo>
                    <a:pt x="434" y="86"/>
                  </a:lnTo>
                  <a:moveTo>
                    <a:pt x="438" y="86"/>
                  </a:moveTo>
                  <a:lnTo>
                    <a:pt x="442" y="86"/>
                  </a:lnTo>
                  <a:moveTo>
                    <a:pt x="446" y="86"/>
                  </a:moveTo>
                  <a:lnTo>
                    <a:pt x="450" y="86"/>
                  </a:lnTo>
                  <a:moveTo>
                    <a:pt x="454" y="86"/>
                  </a:moveTo>
                  <a:lnTo>
                    <a:pt x="458" y="86"/>
                  </a:lnTo>
                  <a:moveTo>
                    <a:pt x="462" y="86"/>
                  </a:moveTo>
                  <a:lnTo>
                    <a:pt x="466" y="86"/>
                  </a:lnTo>
                  <a:moveTo>
                    <a:pt x="470" y="86"/>
                  </a:moveTo>
                  <a:lnTo>
                    <a:pt x="474" y="86"/>
                  </a:lnTo>
                  <a:moveTo>
                    <a:pt x="478" y="86"/>
                  </a:moveTo>
                  <a:lnTo>
                    <a:pt x="482" y="86"/>
                  </a:lnTo>
                  <a:moveTo>
                    <a:pt x="486" y="86"/>
                  </a:moveTo>
                  <a:lnTo>
                    <a:pt x="490" y="86"/>
                  </a:lnTo>
                  <a:moveTo>
                    <a:pt x="494" y="86"/>
                  </a:moveTo>
                  <a:lnTo>
                    <a:pt x="498" y="86"/>
                  </a:lnTo>
                  <a:moveTo>
                    <a:pt x="502" y="86"/>
                  </a:moveTo>
                  <a:lnTo>
                    <a:pt x="506" y="86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6" name="Line 541">
              <a:extLst>
                <a:ext uri="{FF2B5EF4-FFF2-40B4-BE49-F238E27FC236}">
                  <a16:creationId xmlns:a16="http://schemas.microsoft.com/office/drawing/2014/main" id="{0876C484-3E6A-B463-3EAB-7A8AB696AF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1" y="262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7" name="Line 542">
              <a:extLst>
                <a:ext uri="{FF2B5EF4-FFF2-40B4-BE49-F238E27FC236}">
                  <a16:creationId xmlns:a16="http://schemas.microsoft.com/office/drawing/2014/main" id="{94007235-FC10-2949-F46A-76104EF635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65" y="261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8" name="Line 543">
              <a:extLst>
                <a:ext uri="{FF2B5EF4-FFF2-40B4-BE49-F238E27FC236}">
                  <a16:creationId xmlns:a16="http://schemas.microsoft.com/office/drawing/2014/main" id="{01BDCD09-91DA-89C3-D829-4501A61947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0" y="262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19" name="Line 544">
              <a:extLst>
                <a:ext uri="{FF2B5EF4-FFF2-40B4-BE49-F238E27FC236}">
                  <a16:creationId xmlns:a16="http://schemas.microsoft.com/office/drawing/2014/main" id="{A6610C05-4E5B-F6CD-C917-88B5B277CE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4" y="261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0" name="Line 545">
              <a:extLst>
                <a:ext uri="{FF2B5EF4-FFF2-40B4-BE49-F238E27FC236}">
                  <a16:creationId xmlns:a16="http://schemas.microsoft.com/office/drawing/2014/main" id="{8C7923EF-DA8E-9B01-4FDE-FE52724E6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2" y="2625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1" name="Line 546">
              <a:extLst>
                <a:ext uri="{FF2B5EF4-FFF2-40B4-BE49-F238E27FC236}">
                  <a16:creationId xmlns:a16="http://schemas.microsoft.com/office/drawing/2014/main" id="{32137AAD-DE32-9389-88E3-7680517638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80" y="261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2" name="Line 547">
              <a:extLst>
                <a:ext uri="{FF2B5EF4-FFF2-40B4-BE49-F238E27FC236}">
                  <a16:creationId xmlns:a16="http://schemas.microsoft.com/office/drawing/2014/main" id="{DA8E71A7-EFDE-C0AA-9DD8-7DBD102A31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" y="268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3" name="Line 548">
              <a:extLst>
                <a:ext uri="{FF2B5EF4-FFF2-40B4-BE49-F238E27FC236}">
                  <a16:creationId xmlns:a16="http://schemas.microsoft.com/office/drawing/2014/main" id="{0F188BE6-9950-6FC6-D62F-76C137B550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2" y="2668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4" name="Line 549">
              <a:extLst>
                <a:ext uri="{FF2B5EF4-FFF2-40B4-BE49-F238E27FC236}">
                  <a16:creationId xmlns:a16="http://schemas.microsoft.com/office/drawing/2014/main" id="{6A41FED7-D8C5-5A07-1E17-5C19060F2E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2" y="2875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5" name="Line 550">
              <a:extLst>
                <a:ext uri="{FF2B5EF4-FFF2-40B4-BE49-F238E27FC236}">
                  <a16:creationId xmlns:a16="http://schemas.microsoft.com/office/drawing/2014/main" id="{4553633A-1D75-8055-4EB5-B929009A91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9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6" name="Line 551">
              <a:extLst>
                <a:ext uri="{FF2B5EF4-FFF2-40B4-BE49-F238E27FC236}">
                  <a16:creationId xmlns:a16="http://schemas.microsoft.com/office/drawing/2014/main" id="{5508DE86-A104-E7D4-77F7-C2D29EAF79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1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7" name="Line 552">
              <a:extLst>
                <a:ext uri="{FF2B5EF4-FFF2-40B4-BE49-F238E27FC236}">
                  <a16:creationId xmlns:a16="http://schemas.microsoft.com/office/drawing/2014/main" id="{B9721CFD-F6DD-023E-3EC6-6E196D51BF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5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8" name="Line 553">
              <a:extLst>
                <a:ext uri="{FF2B5EF4-FFF2-40B4-BE49-F238E27FC236}">
                  <a16:creationId xmlns:a16="http://schemas.microsoft.com/office/drawing/2014/main" id="{4A618C4A-ADA2-859A-B397-186E4F0E8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2875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29" name="Line 554">
              <a:extLst>
                <a:ext uri="{FF2B5EF4-FFF2-40B4-BE49-F238E27FC236}">
                  <a16:creationId xmlns:a16="http://schemas.microsoft.com/office/drawing/2014/main" id="{320A8AC0-3A9A-E8CA-1EBE-DD5CC9EF6E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7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0" name="Line 555">
              <a:extLst>
                <a:ext uri="{FF2B5EF4-FFF2-40B4-BE49-F238E27FC236}">
                  <a16:creationId xmlns:a16="http://schemas.microsoft.com/office/drawing/2014/main" id="{5878341B-8A93-1329-9FEC-BDBB272E05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1" y="2875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1" name="Line 556">
              <a:extLst>
                <a:ext uri="{FF2B5EF4-FFF2-40B4-BE49-F238E27FC236}">
                  <a16:creationId xmlns:a16="http://schemas.microsoft.com/office/drawing/2014/main" id="{8DE943E8-A8C2-F0A1-FF43-D00BDFEB88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6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2" name="Line 557">
              <a:extLst>
                <a:ext uri="{FF2B5EF4-FFF2-40B4-BE49-F238E27FC236}">
                  <a16:creationId xmlns:a16="http://schemas.microsoft.com/office/drawing/2014/main" id="{BD441C3B-3E4A-5F88-F8A5-827A126DD4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9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3" name="Line 558">
              <a:extLst>
                <a:ext uri="{FF2B5EF4-FFF2-40B4-BE49-F238E27FC236}">
                  <a16:creationId xmlns:a16="http://schemas.microsoft.com/office/drawing/2014/main" id="{AAC42D84-00F4-D126-9151-FAC14A8A46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3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4" name="Line 559">
              <a:extLst>
                <a:ext uri="{FF2B5EF4-FFF2-40B4-BE49-F238E27FC236}">
                  <a16:creationId xmlns:a16="http://schemas.microsoft.com/office/drawing/2014/main" id="{243730BD-993C-574D-17FB-FC5EA73238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2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5" name="Line 560">
              <a:extLst>
                <a:ext uri="{FF2B5EF4-FFF2-40B4-BE49-F238E27FC236}">
                  <a16:creationId xmlns:a16="http://schemas.microsoft.com/office/drawing/2014/main" id="{7A769E75-B5A0-4846-7B6F-C443BCBB21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6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6" name="Line 561">
              <a:extLst>
                <a:ext uri="{FF2B5EF4-FFF2-40B4-BE49-F238E27FC236}">
                  <a16:creationId xmlns:a16="http://schemas.microsoft.com/office/drawing/2014/main" id="{BC1FF830-09DE-1029-BC07-77B276D0AF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8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7" name="Line 562">
              <a:extLst>
                <a:ext uri="{FF2B5EF4-FFF2-40B4-BE49-F238E27FC236}">
                  <a16:creationId xmlns:a16="http://schemas.microsoft.com/office/drawing/2014/main" id="{F3FCF433-D0CE-E4B1-CD91-4A4682001D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2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8" name="Line 563">
              <a:extLst>
                <a:ext uri="{FF2B5EF4-FFF2-40B4-BE49-F238E27FC236}">
                  <a16:creationId xmlns:a16="http://schemas.microsoft.com/office/drawing/2014/main" id="{108531F7-C976-EC80-479D-D1268DBBC1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3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39" name="Line 564">
              <a:extLst>
                <a:ext uri="{FF2B5EF4-FFF2-40B4-BE49-F238E27FC236}">
                  <a16:creationId xmlns:a16="http://schemas.microsoft.com/office/drawing/2014/main" id="{79FEBF46-161A-8643-547F-E59C2164BF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8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0" name="Line 565">
              <a:extLst>
                <a:ext uri="{FF2B5EF4-FFF2-40B4-BE49-F238E27FC236}">
                  <a16:creationId xmlns:a16="http://schemas.microsoft.com/office/drawing/2014/main" id="{1B8E1929-5C05-B64F-6E6C-0BB17AE4CB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7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1" name="Line 566">
              <a:extLst>
                <a:ext uri="{FF2B5EF4-FFF2-40B4-BE49-F238E27FC236}">
                  <a16:creationId xmlns:a16="http://schemas.microsoft.com/office/drawing/2014/main" id="{06068E14-988C-93D5-1B1C-7CC3FC4A08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42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2" name="Line 567">
              <a:extLst>
                <a:ext uri="{FF2B5EF4-FFF2-40B4-BE49-F238E27FC236}">
                  <a16:creationId xmlns:a16="http://schemas.microsoft.com/office/drawing/2014/main" id="{ED338174-7510-157B-FAC3-86A5C9567B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3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3" name="Line 568">
              <a:extLst>
                <a:ext uri="{FF2B5EF4-FFF2-40B4-BE49-F238E27FC236}">
                  <a16:creationId xmlns:a16="http://schemas.microsoft.com/office/drawing/2014/main" id="{C19F9A12-4FA4-F436-F792-D21793AFF9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4" name="Line 569">
              <a:extLst>
                <a:ext uri="{FF2B5EF4-FFF2-40B4-BE49-F238E27FC236}">
                  <a16:creationId xmlns:a16="http://schemas.microsoft.com/office/drawing/2014/main" id="{1440D740-AD43-8439-96A3-FDEF240367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9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5" name="Line 570">
              <a:extLst>
                <a:ext uri="{FF2B5EF4-FFF2-40B4-BE49-F238E27FC236}">
                  <a16:creationId xmlns:a16="http://schemas.microsoft.com/office/drawing/2014/main" id="{329368BD-B121-408F-7338-1A6FD38ACD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4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6" name="Line 571">
              <a:extLst>
                <a:ext uri="{FF2B5EF4-FFF2-40B4-BE49-F238E27FC236}">
                  <a16:creationId xmlns:a16="http://schemas.microsoft.com/office/drawing/2014/main" id="{31A77358-BDE1-3DB3-111B-287DBAB571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9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7" name="Line 572">
              <a:extLst>
                <a:ext uri="{FF2B5EF4-FFF2-40B4-BE49-F238E27FC236}">
                  <a16:creationId xmlns:a16="http://schemas.microsoft.com/office/drawing/2014/main" id="{FE52A278-09A7-CFF6-A1A9-F68F958D7B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4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8" name="Line 573">
              <a:extLst>
                <a:ext uri="{FF2B5EF4-FFF2-40B4-BE49-F238E27FC236}">
                  <a16:creationId xmlns:a16="http://schemas.microsoft.com/office/drawing/2014/main" id="{0CFFA938-174F-9A08-382D-B168862EC8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875"/>
              <a:ext cx="30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49" name="Line 574">
              <a:extLst>
                <a:ext uri="{FF2B5EF4-FFF2-40B4-BE49-F238E27FC236}">
                  <a16:creationId xmlns:a16="http://schemas.microsoft.com/office/drawing/2014/main" id="{5261EFAA-4D70-3D32-D8BB-A0D0455C75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58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0" name="Line 575">
              <a:extLst>
                <a:ext uri="{FF2B5EF4-FFF2-40B4-BE49-F238E27FC236}">
                  <a16:creationId xmlns:a16="http://schemas.microsoft.com/office/drawing/2014/main" id="{CAEA1508-0A8F-5032-D37A-99D9383815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8" y="2875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1" name="Line 576">
              <a:extLst>
                <a:ext uri="{FF2B5EF4-FFF2-40B4-BE49-F238E27FC236}">
                  <a16:creationId xmlns:a16="http://schemas.microsoft.com/office/drawing/2014/main" id="{C6647D07-0055-0D6D-E197-24D39B042B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3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2" name="Line 577">
              <a:extLst>
                <a:ext uri="{FF2B5EF4-FFF2-40B4-BE49-F238E27FC236}">
                  <a16:creationId xmlns:a16="http://schemas.microsoft.com/office/drawing/2014/main" id="{F73380C1-68AD-AD80-3FE9-F85B5DE50C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5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3" name="Line 578">
              <a:extLst>
                <a:ext uri="{FF2B5EF4-FFF2-40B4-BE49-F238E27FC236}">
                  <a16:creationId xmlns:a16="http://schemas.microsoft.com/office/drawing/2014/main" id="{603E1709-E345-EC86-4EC5-22EFB25999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4" name="Line 579">
              <a:extLst>
                <a:ext uri="{FF2B5EF4-FFF2-40B4-BE49-F238E27FC236}">
                  <a16:creationId xmlns:a16="http://schemas.microsoft.com/office/drawing/2014/main" id="{2DF10042-8544-0EC8-D412-A785812E51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1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5" name="Line 580">
              <a:extLst>
                <a:ext uri="{FF2B5EF4-FFF2-40B4-BE49-F238E27FC236}">
                  <a16:creationId xmlns:a16="http://schemas.microsoft.com/office/drawing/2014/main" id="{222DA737-5B2E-D5FA-9341-8514A22E28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5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6" name="Line 581">
              <a:extLst>
                <a:ext uri="{FF2B5EF4-FFF2-40B4-BE49-F238E27FC236}">
                  <a16:creationId xmlns:a16="http://schemas.microsoft.com/office/drawing/2014/main" id="{0774E0DE-C0D5-F289-91CC-774A39C84C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7" y="287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57" name="Line 582">
              <a:extLst>
                <a:ext uri="{FF2B5EF4-FFF2-40B4-BE49-F238E27FC236}">
                  <a16:creationId xmlns:a16="http://schemas.microsoft.com/office/drawing/2014/main" id="{174FFC98-DB84-6924-85C9-9D61C99802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52" y="286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3463" name="Group 590">
            <a:extLst>
              <a:ext uri="{FF2B5EF4-FFF2-40B4-BE49-F238E27FC236}">
                <a16:creationId xmlns:a16="http://schemas.microsoft.com/office/drawing/2014/main" id="{9CDCAEDF-462A-7187-B11F-DA3B1F6B2C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7338" y="3721100"/>
            <a:ext cx="3087687" cy="3087688"/>
            <a:chOff x="181" y="2344"/>
            <a:chExt cx="1945" cy="1945"/>
          </a:xfrm>
        </p:grpSpPr>
        <p:sp>
          <p:nvSpPr>
            <p:cNvPr id="13464" name="AutoShape 589">
              <a:extLst>
                <a:ext uri="{FF2B5EF4-FFF2-40B4-BE49-F238E27FC236}">
                  <a16:creationId xmlns:a16="http://schemas.microsoft.com/office/drawing/2014/main" id="{3790868D-4450-6A99-279E-4CB4FB3C8AD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1" y="2344"/>
              <a:ext cx="1945" cy="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65" name="Line 591">
              <a:extLst>
                <a:ext uri="{FF2B5EF4-FFF2-40B4-BE49-F238E27FC236}">
                  <a16:creationId xmlns:a16="http://schemas.microsoft.com/office/drawing/2014/main" id="{34EA6AFC-465D-2CCB-08A2-5AAFAE18E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" y="4008"/>
              <a:ext cx="1490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66" name="Line 592">
              <a:extLst>
                <a:ext uri="{FF2B5EF4-FFF2-40B4-BE49-F238E27FC236}">
                  <a16:creationId xmlns:a16="http://schemas.microsoft.com/office/drawing/2014/main" id="{72FAC041-B234-E58B-1258-87CE030FF8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67" name="Line 593">
              <a:extLst>
                <a:ext uri="{FF2B5EF4-FFF2-40B4-BE49-F238E27FC236}">
                  <a16:creationId xmlns:a16="http://schemas.microsoft.com/office/drawing/2014/main" id="{8B82248E-CDC6-06C7-C6B9-B944AB3083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68" name="Line 594">
              <a:extLst>
                <a:ext uri="{FF2B5EF4-FFF2-40B4-BE49-F238E27FC236}">
                  <a16:creationId xmlns:a16="http://schemas.microsoft.com/office/drawing/2014/main" id="{EC99EB79-1506-403F-E585-B7ADD3A9FB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5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69" name="Line 595">
              <a:extLst>
                <a:ext uri="{FF2B5EF4-FFF2-40B4-BE49-F238E27FC236}">
                  <a16:creationId xmlns:a16="http://schemas.microsoft.com/office/drawing/2014/main" id="{71272648-1043-8AE6-EE7E-74314CA97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4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70" name="Line 596">
              <a:extLst>
                <a:ext uri="{FF2B5EF4-FFF2-40B4-BE49-F238E27FC236}">
                  <a16:creationId xmlns:a16="http://schemas.microsoft.com/office/drawing/2014/main" id="{0F5D362C-48DC-4DE1-63C0-6EE5A5D811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0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71" name="Line 597">
              <a:extLst>
                <a:ext uri="{FF2B5EF4-FFF2-40B4-BE49-F238E27FC236}">
                  <a16:creationId xmlns:a16="http://schemas.microsoft.com/office/drawing/2014/main" id="{89EF3697-DAEC-DBA6-FF8E-6429D96103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9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72" name="Line 598">
              <a:extLst>
                <a:ext uri="{FF2B5EF4-FFF2-40B4-BE49-F238E27FC236}">
                  <a16:creationId xmlns:a16="http://schemas.microsoft.com/office/drawing/2014/main" id="{1D14DDB2-A064-194F-7F69-79F89E11D4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8" y="4008"/>
              <a:ext cx="0" cy="2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73" name="Rectangle 599">
              <a:extLst>
                <a:ext uri="{FF2B5EF4-FFF2-40B4-BE49-F238E27FC236}">
                  <a16:creationId xmlns:a16="http://schemas.microsoft.com/office/drawing/2014/main" id="{F1B88D16-451E-DE11-2BB0-EEDC5CC28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4067"/>
              <a:ext cx="46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4" name="Rectangle 600">
              <a:extLst>
                <a:ext uri="{FF2B5EF4-FFF2-40B4-BE49-F238E27FC236}">
                  <a16:creationId xmlns:a16="http://schemas.microsoft.com/office/drawing/2014/main" id="{A011D59C-2503-FC59-B9FC-1069A43C0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406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5" name="Rectangle 601">
              <a:extLst>
                <a:ext uri="{FF2B5EF4-FFF2-40B4-BE49-F238E27FC236}">
                  <a16:creationId xmlns:a16="http://schemas.microsoft.com/office/drawing/2014/main" id="{B3CC3975-3921-4E5D-3EE8-919C58E9E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" y="406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6" name="Rectangle 602">
              <a:extLst>
                <a:ext uri="{FF2B5EF4-FFF2-40B4-BE49-F238E27FC236}">
                  <a16:creationId xmlns:a16="http://schemas.microsoft.com/office/drawing/2014/main" id="{7A7D23FE-090F-D4F2-F003-781926229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" y="406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7" name="Rectangle 603">
              <a:extLst>
                <a:ext uri="{FF2B5EF4-FFF2-40B4-BE49-F238E27FC236}">
                  <a16:creationId xmlns:a16="http://schemas.microsoft.com/office/drawing/2014/main" id="{1A07EDDA-F2FC-71B2-F223-9517C2A2C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3" y="4067"/>
              <a:ext cx="74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8" name="Rectangle 604">
              <a:extLst>
                <a:ext uri="{FF2B5EF4-FFF2-40B4-BE49-F238E27FC236}">
                  <a16:creationId xmlns:a16="http://schemas.microsoft.com/office/drawing/2014/main" id="{02D7E51F-8471-1140-1A43-EC7C13C79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" y="4067"/>
              <a:ext cx="100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9" name="Rectangle 605">
              <a:extLst>
                <a:ext uri="{FF2B5EF4-FFF2-40B4-BE49-F238E27FC236}">
                  <a16:creationId xmlns:a16="http://schemas.microsoft.com/office/drawing/2014/main" id="{289DC6AA-AD7B-DD72-4AAB-A918795FF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8" y="4067"/>
              <a:ext cx="100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80" name="Line 606">
              <a:extLst>
                <a:ext uri="{FF2B5EF4-FFF2-40B4-BE49-F238E27FC236}">
                  <a16:creationId xmlns:a16="http://schemas.microsoft.com/office/drawing/2014/main" id="{0AE08493-C3D0-949E-D0A3-3EDE3DDEFD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7" y="2625"/>
              <a:ext cx="0" cy="132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1" name="Line 607">
              <a:extLst>
                <a:ext uri="{FF2B5EF4-FFF2-40B4-BE49-F238E27FC236}">
                  <a16:creationId xmlns:a16="http://schemas.microsoft.com/office/drawing/2014/main" id="{B201E71B-C575-96AF-4B7D-C42F5D91A0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" y="3953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2" name="Line 608">
              <a:extLst>
                <a:ext uri="{FF2B5EF4-FFF2-40B4-BE49-F238E27FC236}">
                  <a16:creationId xmlns:a16="http://schemas.microsoft.com/office/drawing/2014/main" id="{540B1967-3B8E-0022-16E6-C9582B8D7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" y="3687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3" name="Line 609">
              <a:extLst>
                <a:ext uri="{FF2B5EF4-FFF2-40B4-BE49-F238E27FC236}">
                  <a16:creationId xmlns:a16="http://schemas.microsoft.com/office/drawing/2014/main" id="{D3220004-7BB8-2FDE-4CC3-50DFE88998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" y="3421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4" name="Line 610">
              <a:extLst>
                <a:ext uri="{FF2B5EF4-FFF2-40B4-BE49-F238E27FC236}">
                  <a16:creationId xmlns:a16="http://schemas.microsoft.com/office/drawing/2014/main" id="{B5878B45-786E-335B-9EB9-6632518464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" y="3154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5" name="Line 611">
              <a:extLst>
                <a:ext uri="{FF2B5EF4-FFF2-40B4-BE49-F238E27FC236}">
                  <a16:creationId xmlns:a16="http://schemas.microsoft.com/office/drawing/2014/main" id="{A78A1A91-267D-7F95-5660-E51EDFFB45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" y="2891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6" name="Line 612">
              <a:extLst>
                <a:ext uri="{FF2B5EF4-FFF2-40B4-BE49-F238E27FC236}">
                  <a16:creationId xmlns:a16="http://schemas.microsoft.com/office/drawing/2014/main" id="{E7AEC343-9F4B-FBEE-DB2A-945F686C33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" y="2625"/>
              <a:ext cx="26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87" name="Rectangle 613">
              <a:extLst>
                <a:ext uri="{FF2B5EF4-FFF2-40B4-BE49-F238E27FC236}">
                  <a16:creationId xmlns:a16="http://schemas.microsoft.com/office/drawing/2014/main" id="{B55F6FF3-9DDB-A3DE-A46E-DF27CDB6E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934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88" name="Rectangle 614">
              <a:extLst>
                <a:ext uri="{FF2B5EF4-FFF2-40B4-BE49-F238E27FC236}">
                  <a16:creationId xmlns:a16="http://schemas.microsoft.com/office/drawing/2014/main" id="{60E7C34E-58CD-5035-6EEF-BA64DB1EA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667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89" name="Rectangle 615">
              <a:extLst>
                <a:ext uri="{FF2B5EF4-FFF2-40B4-BE49-F238E27FC236}">
                  <a16:creationId xmlns:a16="http://schemas.microsoft.com/office/drawing/2014/main" id="{5942479C-542E-D497-4F3E-A90EE993B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401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90" name="Rectangle 616">
              <a:extLst>
                <a:ext uri="{FF2B5EF4-FFF2-40B4-BE49-F238E27FC236}">
                  <a16:creationId xmlns:a16="http://schemas.microsoft.com/office/drawing/2014/main" id="{094EBE08-EA91-209A-A2EA-4B35A88D2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135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91" name="Rectangle 617">
              <a:extLst>
                <a:ext uri="{FF2B5EF4-FFF2-40B4-BE49-F238E27FC236}">
                  <a16:creationId xmlns:a16="http://schemas.microsoft.com/office/drawing/2014/main" id="{F81191FF-87AF-9A28-5A3D-9DAB7A66A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2868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92" name="Rectangle 618">
              <a:extLst>
                <a:ext uri="{FF2B5EF4-FFF2-40B4-BE49-F238E27FC236}">
                  <a16:creationId xmlns:a16="http://schemas.microsoft.com/office/drawing/2014/main" id="{3FE1C22E-A574-0211-C179-7F23110DD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2602"/>
              <a:ext cx="8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93" name="Freeform 619">
              <a:extLst>
                <a:ext uri="{FF2B5EF4-FFF2-40B4-BE49-F238E27FC236}">
                  <a16:creationId xmlns:a16="http://schemas.microsoft.com/office/drawing/2014/main" id="{7F948F92-2AD1-BA36-F3CD-DA13300ED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" y="2570"/>
              <a:ext cx="1603" cy="1438"/>
            </a:xfrm>
            <a:custGeom>
              <a:avLst/>
              <a:gdLst>
                <a:gd name="T0" fmla="*/ 0 w 554"/>
                <a:gd name="T1" fmla="*/ 0 h 497"/>
                <a:gd name="T2" fmla="*/ 0 w 554"/>
                <a:gd name="T3" fmla="*/ 497 h 497"/>
                <a:gd name="T4" fmla="*/ 554 w 554"/>
                <a:gd name="T5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497">
                  <a:moveTo>
                    <a:pt x="0" y="0"/>
                  </a:moveTo>
                  <a:lnTo>
                    <a:pt x="0" y="497"/>
                  </a:lnTo>
                  <a:lnTo>
                    <a:pt x="554" y="49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94" name="Rectangle 620">
              <a:extLst>
                <a:ext uri="{FF2B5EF4-FFF2-40B4-BE49-F238E27FC236}">
                  <a16:creationId xmlns:a16="http://schemas.microsoft.com/office/drawing/2014/main" id="{82A32765-A8F2-675E-2C58-31E0CD2B0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" y="4151"/>
              <a:ext cx="23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Months</a:t>
              </a:r>
              <a:endParaRPr kumimoji="0" lang="ja-JP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95" name="Rectangle 621">
              <a:extLst>
                <a:ext uri="{FF2B5EF4-FFF2-40B4-BE49-F238E27FC236}">
                  <a16:creationId xmlns:a16="http://schemas.microsoft.com/office/drawing/2014/main" id="{95E90401-10BA-40BD-1DEC-A86BBF20F4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204" y="3249"/>
              <a:ext cx="85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800" dirty="0">
                  <a:solidFill>
                    <a:srgbClr val="000000"/>
                  </a:solidFill>
                </a:rPr>
                <a:t>Loca</a:t>
              </a:r>
              <a:r>
                <a:rPr kumimoji="0" lang="en-US" altLang="ja-JP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 recurrence free survival</a:t>
              </a: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96" name="Freeform 622">
              <a:extLst>
                <a:ext uri="{FF2B5EF4-FFF2-40B4-BE49-F238E27FC236}">
                  <a16:creationId xmlns:a16="http://schemas.microsoft.com/office/drawing/2014/main" id="{B1F04453-AF10-D6CF-19C3-F6B320B6C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" y="2625"/>
              <a:ext cx="1108" cy="370"/>
            </a:xfrm>
            <a:custGeom>
              <a:avLst/>
              <a:gdLst>
                <a:gd name="T0" fmla="*/ 0 w 383"/>
                <a:gd name="T1" fmla="*/ 0 h 128"/>
                <a:gd name="T2" fmla="*/ 3 w 383"/>
                <a:gd name="T3" fmla="*/ 0 h 128"/>
                <a:gd name="T4" fmla="*/ 3 w 383"/>
                <a:gd name="T5" fmla="*/ 20 h 128"/>
                <a:gd name="T6" fmla="*/ 3 w 383"/>
                <a:gd name="T7" fmla="*/ 20 h 128"/>
                <a:gd name="T8" fmla="*/ 3 w 383"/>
                <a:gd name="T9" fmla="*/ 41 h 128"/>
                <a:gd name="T10" fmla="*/ 3 w 383"/>
                <a:gd name="T11" fmla="*/ 41 h 128"/>
                <a:gd name="T12" fmla="*/ 3 w 383"/>
                <a:gd name="T13" fmla="*/ 62 h 128"/>
                <a:gd name="T14" fmla="*/ 22 w 383"/>
                <a:gd name="T15" fmla="*/ 62 h 128"/>
                <a:gd name="T16" fmla="*/ 22 w 383"/>
                <a:gd name="T17" fmla="*/ 84 h 128"/>
                <a:gd name="T18" fmla="*/ 22 w 383"/>
                <a:gd name="T19" fmla="*/ 84 h 128"/>
                <a:gd name="T20" fmla="*/ 22 w 383"/>
                <a:gd name="T21" fmla="*/ 106 h 128"/>
                <a:gd name="T22" fmla="*/ 28 w 383"/>
                <a:gd name="T23" fmla="*/ 106 h 128"/>
                <a:gd name="T24" fmla="*/ 28 w 383"/>
                <a:gd name="T25" fmla="*/ 128 h 128"/>
                <a:gd name="T26" fmla="*/ 383 w 383"/>
                <a:gd name="T27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3" h="128">
                  <a:moveTo>
                    <a:pt x="0" y="0"/>
                  </a:moveTo>
                  <a:lnTo>
                    <a:pt x="3" y="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3" y="62"/>
                  </a:lnTo>
                  <a:lnTo>
                    <a:pt x="22" y="62"/>
                  </a:lnTo>
                  <a:lnTo>
                    <a:pt x="22" y="84"/>
                  </a:lnTo>
                  <a:lnTo>
                    <a:pt x="22" y="84"/>
                  </a:lnTo>
                  <a:lnTo>
                    <a:pt x="22" y="106"/>
                  </a:lnTo>
                  <a:lnTo>
                    <a:pt x="28" y="106"/>
                  </a:lnTo>
                  <a:lnTo>
                    <a:pt x="28" y="128"/>
                  </a:lnTo>
                  <a:lnTo>
                    <a:pt x="383" y="128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97" name="Line 623">
              <a:extLst>
                <a:ext uri="{FF2B5EF4-FFF2-40B4-BE49-F238E27FC236}">
                  <a16:creationId xmlns:a16="http://schemas.microsoft.com/office/drawing/2014/main" id="{6EAC75F0-17CE-1F7D-3F37-D51342CC05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" y="2804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98" name="Line 624">
              <a:extLst>
                <a:ext uri="{FF2B5EF4-FFF2-40B4-BE49-F238E27FC236}">
                  <a16:creationId xmlns:a16="http://schemas.microsoft.com/office/drawing/2014/main" id="{D8714F0F-5B47-5AFC-51E7-5EF4C14C9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5" y="279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499" name="Line 625">
              <a:extLst>
                <a:ext uri="{FF2B5EF4-FFF2-40B4-BE49-F238E27FC236}">
                  <a16:creationId xmlns:a16="http://schemas.microsoft.com/office/drawing/2014/main" id="{BA99A875-BA70-D662-76A2-01813ED7DA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0" name="Line 626">
              <a:extLst>
                <a:ext uri="{FF2B5EF4-FFF2-40B4-BE49-F238E27FC236}">
                  <a16:creationId xmlns:a16="http://schemas.microsoft.com/office/drawing/2014/main" id="{FBB1ED8B-6E73-E34C-2769-21227DA0EC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8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1" name="Line 627">
              <a:extLst>
                <a:ext uri="{FF2B5EF4-FFF2-40B4-BE49-F238E27FC236}">
                  <a16:creationId xmlns:a16="http://schemas.microsoft.com/office/drawing/2014/main" id="{89F11A7D-91F3-7E20-8345-56E630BF2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2" name="Line 628">
              <a:extLst>
                <a:ext uri="{FF2B5EF4-FFF2-40B4-BE49-F238E27FC236}">
                  <a16:creationId xmlns:a16="http://schemas.microsoft.com/office/drawing/2014/main" id="{6A1EA41F-398E-927C-FB08-6E9FEEFD39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0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3" name="Line 629">
              <a:extLst>
                <a:ext uri="{FF2B5EF4-FFF2-40B4-BE49-F238E27FC236}">
                  <a16:creationId xmlns:a16="http://schemas.microsoft.com/office/drawing/2014/main" id="{19D71700-FE26-4144-4F92-F7DED7F0F3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" y="2995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4" name="Line 630">
              <a:extLst>
                <a:ext uri="{FF2B5EF4-FFF2-40B4-BE49-F238E27FC236}">
                  <a16:creationId xmlns:a16="http://schemas.microsoft.com/office/drawing/2014/main" id="{91DA1AC2-471E-AD12-F506-4A87CA4CA3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1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5" name="Line 631">
              <a:extLst>
                <a:ext uri="{FF2B5EF4-FFF2-40B4-BE49-F238E27FC236}">
                  <a16:creationId xmlns:a16="http://schemas.microsoft.com/office/drawing/2014/main" id="{D7D52E72-F58E-B8CE-1E32-1ABA035488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2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6" name="Line 632">
              <a:extLst>
                <a:ext uri="{FF2B5EF4-FFF2-40B4-BE49-F238E27FC236}">
                  <a16:creationId xmlns:a16="http://schemas.microsoft.com/office/drawing/2014/main" id="{F1FF995A-AFC8-967F-7B83-BB9D323EA8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6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7" name="Line 633">
              <a:extLst>
                <a:ext uri="{FF2B5EF4-FFF2-40B4-BE49-F238E27FC236}">
                  <a16:creationId xmlns:a16="http://schemas.microsoft.com/office/drawing/2014/main" id="{6B419725-CB1F-E830-878D-9F3AF66580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5" y="2995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8" name="Line 634">
              <a:extLst>
                <a:ext uri="{FF2B5EF4-FFF2-40B4-BE49-F238E27FC236}">
                  <a16:creationId xmlns:a16="http://schemas.microsoft.com/office/drawing/2014/main" id="{D69A644E-54E3-7081-149A-270A41665F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9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09" name="Line 635">
              <a:extLst>
                <a:ext uri="{FF2B5EF4-FFF2-40B4-BE49-F238E27FC236}">
                  <a16:creationId xmlns:a16="http://schemas.microsoft.com/office/drawing/2014/main" id="{107CDC78-429A-0905-7F5E-F818CC82EB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7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0" name="Line 636">
              <a:extLst>
                <a:ext uri="{FF2B5EF4-FFF2-40B4-BE49-F238E27FC236}">
                  <a16:creationId xmlns:a16="http://schemas.microsoft.com/office/drawing/2014/main" id="{467EB8B1-5190-E495-CCEA-1D60CE39DC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81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1" name="Line 637">
              <a:extLst>
                <a:ext uri="{FF2B5EF4-FFF2-40B4-BE49-F238E27FC236}">
                  <a16:creationId xmlns:a16="http://schemas.microsoft.com/office/drawing/2014/main" id="{B78FDE0A-BB9E-46EF-BBC0-60D726F024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2" name="Line 638">
              <a:extLst>
                <a:ext uri="{FF2B5EF4-FFF2-40B4-BE49-F238E27FC236}">
                  <a16:creationId xmlns:a16="http://schemas.microsoft.com/office/drawing/2014/main" id="{B4B6ED54-A9B0-6340-A18F-8839411DB7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9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3" name="Line 639">
              <a:extLst>
                <a:ext uri="{FF2B5EF4-FFF2-40B4-BE49-F238E27FC236}">
                  <a16:creationId xmlns:a16="http://schemas.microsoft.com/office/drawing/2014/main" id="{BB5CC179-B944-6F7E-DA3D-3E1F97A6A6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6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4" name="Line 640">
              <a:extLst>
                <a:ext uri="{FF2B5EF4-FFF2-40B4-BE49-F238E27FC236}">
                  <a16:creationId xmlns:a16="http://schemas.microsoft.com/office/drawing/2014/main" id="{B69085A7-9C90-EDFE-7F61-AF304BFAF7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30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5" name="Line 641">
              <a:extLst>
                <a:ext uri="{FF2B5EF4-FFF2-40B4-BE49-F238E27FC236}">
                  <a16:creationId xmlns:a16="http://schemas.microsoft.com/office/drawing/2014/main" id="{EB095102-4587-BC59-7572-CC249649C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2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6" name="Line 642">
              <a:extLst>
                <a:ext uri="{FF2B5EF4-FFF2-40B4-BE49-F238E27FC236}">
                  <a16:creationId xmlns:a16="http://schemas.microsoft.com/office/drawing/2014/main" id="{6CAC31C8-491B-5F63-49C9-BB2C940BE2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36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7" name="Line 643">
              <a:extLst>
                <a:ext uri="{FF2B5EF4-FFF2-40B4-BE49-F238E27FC236}">
                  <a16:creationId xmlns:a16="http://schemas.microsoft.com/office/drawing/2014/main" id="{29B793A8-86C7-6085-89DE-694320C956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4" y="2995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8" name="Line 644">
              <a:extLst>
                <a:ext uri="{FF2B5EF4-FFF2-40B4-BE49-F238E27FC236}">
                  <a16:creationId xmlns:a16="http://schemas.microsoft.com/office/drawing/2014/main" id="{A18FD630-F26E-AE12-BCE2-A88C6D381F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68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19" name="Line 645">
              <a:extLst>
                <a:ext uri="{FF2B5EF4-FFF2-40B4-BE49-F238E27FC236}">
                  <a16:creationId xmlns:a16="http://schemas.microsoft.com/office/drawing/2014/main" id="{6E7F3067-4B46-A121-878A-2FD7511383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2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0" name="Line 646">
              <a:extLst>
                <a:ext uri="{FF2B5EF4-FFF2-40B4-BE49-F238E27FC236}">
                  <a16:creationId xmlns:a16="http://schemas.microsoft.com/office/drawing/2014/main" id="{BC013836-E891-9E15-6E43-22963326B9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77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1" name="Line 647">
              <a:extLst>
                <a:ext uri="{FF2B5EF4-FFF2-40B4-BE49-F238E27FC236}">
                  <a16:creationId xmlns:a16="http://schemas.microsoft.com/office/drawing/2014/main" id="{1EBBBE48-8379-BCCC-8FCC-6F5BD3481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6" y="2995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2" name="Line 648">
              <a:extLst>
                <a:ext uri="{FF2B5EF4-FFF2-40B4-BE49-F238E27FC236}">
                  <a16:creationId xmlns:a16="http://schemas.microsoft.com/office/drawing/2014/main" id="{2ADC9E73-7C44-9C07-1BC4-07B71E5A4A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84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3" name="Line 649">
              <a:extLst>
                <a:ext uri="{FF2B5EF4-FFF2-40B4-BE49-F238E27FC236}">
                  <a16:creationId xmlns:a16="http://schemas.microsoft.com/office/drawing/2014/main" id="{BC578F7F-A004-0E0C-FDCF-7BD343317C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8" y="2995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4" name="Line 650">
              <a:extLst>
                <a:ext uri="{FF2B5EF4-FFF2-40B4-BE49-F238E27FC236}">
                  <a16:creationId xmlns:a16="http://schemas.microsoft.com/office/drawing/2014/main" id="{72926EA9-0054-883C-09AB-216AD6DD54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2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5" name="Line 651">
              <a:extLst>
                <a:ext uri="{FF2B5EF4-FFF2-40B4-BE49-F238E27FC236}">
                  <a16:creationId xmlns:a16="http://schemas.microsoft.com/office/drawing/2014/main" id="{39DE5241-E42C-A387-8CEC-93945AC79D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7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6" name="Line 652">
              <a:extLst>
                <a:ext uri="{FF2B5EF4-FFF2-40B4-BE49-F238E27FC236}">
                  <a16:creationId xmlns:a16="http://schemas.microsoft.com/office/drawing/2014/main" id="{5CCEB05E-67F7-3FF7-8B82-675F90E3FA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2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7" name="Line 653">
              <a:extLst>
                <a:ext uri="{FF2B5EF4-FFF2-40B4-BE49-F238E27FC236}">
                  <a16:creationId xmlns:a16="http://schemas.microsoft.com/office/drawing/2014/main" id="{DAD58CC6-27BC-5B5B-D3BE-2EF889D845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2" y="299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8" name="Line 654">
              <a:extLst>
                <a:ext uri="{FF2B5EF4-FFF2-40B4-BE49-F238E27FC236}">
                  <a16:creationId xmlns:a16="http://schemas.microsoft.com/office/drawing/2014/main" id="{759DF919-7E02-E084-CC7A-7862BD2CB1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76" y="2981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29" name="Freeform 655">
              <a:extLst>
                <a:ext uri="{FF2B5EF4-FFF2-40B4-BE49-F238E27FC236}">
                  <a16:creationId xmlns:a16="http://schemas.microsoft.com/office/drawing/2014/main" id="{6343D423-532F-9A88-95BA-2EF047C38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" y="2625"/>
              <a:ext cx="1473" cy="344"/>
            </a:xfrm>
            <a:custGeom>
              <a:avLst/>
              <a:gdLst>
                <a:gd name="T0" fmla="*/ 5 w 509"/>
                <a:gd name="T1" fmla="*/ 0 h 119"/>
                <a:gd name="T2" fmla="*/ 5 w 509"/>
                <a:gd name="T3" fmla="*/ 11 h 119"/>
                <a:gd name="T4" fmla="*/ 5 w 509"/>
                <a:gd name="T5" fmla="*/ 23 h 119"/>
                <a:gd name="T6" fmla="*/ 9 w 509"/>
                <a:gd name="T7" fmla="*/ 27 h 119"/>
                <a:gd name="T8" fmla="*/ 9 w 509"/>
                <a:gd name="T9" fmla="*/ 39 h 119"/>
                <a:gd name="T10" fmla="*/ 10 w 509"/>
                <a:gd name="T11" fmla="*/ 46 h 119"/>
                <a:gd name="T12" fmla="*/ 22 w 509"/>
                <a:gd name="T13" fmla="*/ 46 h 119"/>
                <a:gd name="T14" fmla="*/ 22 w 509"/>
                <a:gd name="T15" fmla="*/ 58 h 119"/>
                <a:gd name="T16" fmla="*/ 22 w 509"/>
                <a:gd name="T17" fmla="*/ 70 h 119"/>
                <a:gd name="T18" fmla="*/ 31 w 509"/>
                <a:gd name="T19" fmla="*/ 70 h 119"/>
                <a:gd name="T20" fmla="*/ 31 w 509"/>
                <a:gd name="T21" fmla="*/ 81 h 119"/>
                <a:gd name="T22" fmla="*/ 31 w 509"/>
                <a:gd name="T23" fmla="*/ 93 h 119"/>
                <a:gd name="T24" fmla="*/ 38 w 509"/>
                <a:gd name="T25" fmla="*/ 94 h 119"/>
                <a:gd name="T26" fmla="*/ 50 w 509"/>
                <a:gd name="T27" fmla="*/ 94 h 119"/>
                <a:gd name="T28" fmla="*/ 62 w 509"/>
                <a:gd name="T29" fmla="*/ 94 h 119"/>
                <a:gd name="T30" fmla="*/ 62 w 509"/>
                <a:gd name="T31" fmla="*/ 106 h 119"/>
                <a:gd name="T32" fmla="*/ 62 w 509"/>
                <a:gd name="T33" fmla="*/ 118 h 119"/>
                <a:gd name="T34" fmla="*/ 69 w 509"/>
                <a:gd name="T35" fmla="*/ 119 h 119"/>
                <a:gd name="T36" fmla="*/ 81 w 509"/>
                <a:gd name="T37" fmla="*/ 119 h 119"/>
                <a:gd name="T38" fmla="*/ 93 w 509"/>
                <a:gd name="T39" fmla="*/ 119 h 119"/>
                <a:gd name="T40" fmla="*/ 105 w 509"/>
                <a:gd name="T41" fmla="*/ 119 h 119"/>
                <a:gd name="T42" fmla="*/ 117 w 509"/>
                <a:gd name="T43" fmla="*/ 119 h 119"/>
                <a:gd name="T44" fmla="*/ 129 w 509"/>
                <a:gd name="T45" fmla="*/ 119 h 119"/>
                <a:gd name="T46" fmla="*/ 141 w 509"/>
                <a:gd name="T47" fmla="*/ 119 h 119"/>
                <a:gd name="T48" fmla="*/ 153 w 509"/>
                <a:gd name="T49" fmla="*/ 119 h 119"/>
                <a:gd name="T50" fmla="*/ 165 w 509"/>
                <a:gd name="T51" fmla="*/ 119 h 119"/>
                <a:gd name="T52" fmla="*/ 177 w 509"/>
                <a:gd name="T53" fmla="*/ 119 h 119"/>
                <a:gd name="T54" fmla="*/ 189 w 509"/>
                <a:gd name="T55" fmla="*/ 119 h 119"/>
                <a:gd name="T56" fmla="*/ 201 w 509"/>
                <a:gd name="T57" fmla="*/ 119 h 119"/>
                <a:gd name="T58" fmla="*/ 213 w 509"/>
                <a:gd name="T59" fmla="*/ 119 h 119"/>
                <a:gd name="T60" fmla="*/ 225 w 509"/>
                <a:gd name="T61" fmla="*/ 119 h 119"/>
                <a:gd name="T62" fmla="*/ 237 w 509"/>
                <a:gd name="T63" fmla="*/ 119 h 119"/>
                <a:gd name="T64" fmla="*/ 249 w 509"/>
                <a:gd name="T65" fmla="*/ 119 h 119"/>
                <a:gd name="T66" fmla="*/ 261 w 509"/>
                <a:gd name="T67" fmla="*/ 119 h 119"/>
                <a:gd name="T68" fmla="*/ 273 w 509"/>
                <a:gd name="T69" fmla="*/ 119 h 119"/>
                <a:gd name="T70" fmla="*/ 285 w 509"/>
                <a:gd name="T71" fmla="*/ 119 h 119"/>
                <a:gd name="T72" fmla="*/ 297 w 509"/>
                <a:gd name="T73" fmla="*/ 119 h 119"/>
                <a:gd name="T74" fmla="*/ 309 w 509"/>
                <a:gd name="T75" fmla="*/ 119 h 119"/>
                <a:gd name="T76" fmla="*/ 321 w 509"/>
                <a:gd name="T77" fmla="*/ 119 h 119"/>
                <a:gd name="T78" fmla="*/ 333 w 509"/>
                <a:gd name="T79" fmla="*/ 119 h 119"/>
                <a:gd name="T80" fmla="*/ 345 w 509"/>
                <a:gd name="T81" fmla="*/ 119 h 119"/>
                <a:gd name="T82" fmla="*/ 357 w 509"/>
                <a:gd name="T83" fmla="*/ 119 h 119"/>
                <a:gd name="T84" fmla="*/ 369 w 509"/>
                <a:gd name="T85" fmla="*/ 119 h 119"/>
                <a:gd name="T86" fmla="*/ 381 w 509"/>
                <a:gd name="T87" fmla="*/ 119 h 119"/>
                <a:gd name="T88" fmla="*/ 393 w 509"/>
                <a:gd name="T89" fmla="*/ 119 h 119"/>
                <a:gd name="T90" fmla="*/ 405 w 509"/>
                <a:gd name="T91" fmla="*/ 119 h 119"/>
                <a:gd name="T92" fmla="*/ 417 w 509"/>
                <a:gd name="T93" fmla="*/ 119 h 119"/>
                <a:gd name="T94" fmla="*/ 429 w 509"/>
                <a:gd name="T95" fmla="*/ 119 h 119"/>
                <a:gd name="T96" fmla="*/ 441 w 509"/>
                <a:gd name="T97" fmla="*/ 119 h 119"/>
                <a:gd name="T98" fmla="*/ 453 w 509"/>
                <a:gd name="T99" fmla="*/ 119 h 119"/>
                <a:gd name="T100" fmla="*/ 465 w 509"/>
                <a:gd name="T101" fmla="*/ 119 h 119"/>
                <a:gd name="T102" fmla="*/ 477 w 509"/>
                <a:gd name="T103" fmla="*/ 119 h 119"/>
                <a:gd name="T104" fmla="*/ 489 w 509"/>
                <a:gd name="T105" fmla="*/ 119 h 119"/>
                <a:gd name="T106" fmla="*/ 501 w 509"/>
                <a:gd name="T107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09" h="119">
                  <a:moveTo>
                    <a:pt x="4" y="0"/>
                  </a:moveTo>
                  <a:lnTo>
                    <a:pt x="5" y="0"/>
                  </a:lnTo>
                  <a:lnTo>
                    <a:pt x="5" y="3"/>
                  </a:lnTo>
                  <a:moveTo>
                    <a:pt x="5" y="7"/>
                  </a:moveTo>
                  <a:lnTo>
                    <a:pt x="5" y="11"/>
                  </a:lnTo>
                  <a:moveTo>
                    <a:pt x="5" y="15"/>
                  </a:moveTo>
                  <a:lnTo>
                    <a:pt x="5" y="19"/>
                  </a:lnTo>
                  <a:moveTo>
                    <a:pt x="5" y="23"/>
                  </a:moveTo>
                  <a:lnTo>
                    <a:pt x="9" y="23"/>
                  </a:lnTo>
                  <a:lnTo>
                    <a:pt x="9" y="23"/>
                  </a:lnTo>
                  <a:moveTo>
                    <a:pt x="9" y="27"/>
                  </a:moveTo>
                  <a:lnTo>
                    <a:pt x="9" y="31"/>
                  </a:lnTo>
                  <a:moveTo>
                    <a:pt x="9" y="35"/>
                  </a:moveTo>
                  <a:lnTo>
                    <a:pt x="9" y="39"/>
                  </a:lnTo>
                  <a:moveTo>
                    <a:pt x="9" y="43"/>
                  </a:moveTo>
                  <a:lnTo>
                    <a:pt x="9" y="46"/>
                  </a:lnTo>
                  <a:lnTo>
                    <a:pt x="10" y="46"/>
                  </a:lnTo>
                  <a:moveTo>
                    <a:pt x="14" y="46"/>
                  </a:moveTo>
                  <a:lnTo>
                    <a:pt x="18" y="46"/>
                  </a:lnTo>
                  <a:moveTo>
                    <a:pt x="22" y="46"/>
                  </a:moveTo>
                  <a:lnTo>
                    <a:pt x="22" y="50"/>
                  </a:lnTo>
                  <a:moveTo>
                    <a:pt x="22" y="54"/>
                  </a:moveTo>
                  <a:lnTo>
                    <a:pt x="22" y="58"/>
                  </a:lnTo>
                  <a:moveTo>
                    <a:pt x="22" y="62"/>
                  </a:moveTo>
                  <a:lnTo>
                    <a:pt x="22" y="66"/>
                  </a:lnTo>
                  <a:moveTo>
                    <a:pt x="22" y="70"/>
                  </a:moveTo>
                  <a:lnTo>
                    <a:pt x="26" y="70"/>
                  </a:lnTo>
                  <a:moveTo>
                    <a:pt x="30" y="70"/>
                  </a:moveTo>
                  <a:lnTo>
                    <a:pt x="31" y="70"/>
                  </a:lnTo>
                  <a:lnTo>
                    <a:pt x="31" y="73"/>
                  </a:lnTo>
                  <a:moveTo>
                    <a:pt x="31" y="77"/>
                  </a:moveTo>
                  <a:lnTo>
                    <a:pt x="31" y="81"/>
                  </a:lnTo>
                  <a:moveTo>
                    <a:pt x="31" y="85"/>
                  </a:moveTo>
                  <a:lnTo>
                    <a:pt x="31" y="89"/>
                  </a:lnTo>
                  <a:moveTo>
                    <a:pt x="31" y="93"/>
                  </a:moveTo>
                  <a:lnTo>
                    <a:pt x="31" y="94"/>
                  </a:lnTo>
                  <a:lnTo>
                    <a:pt x="34" y="94"/>
                  </a:lnTo>
                  <a:moveTo>
                    <a:pt x="38" y="94"/>
                  </a:moveTo>
                  <a:lnTo>
                    <a:pt x="42" y="94"/>
                  </a:lnTo>
                  <a:moveTo>
                    <a:pt x="46" y="94"/>
                  </a:moveTo>
                  <a:lnTo>
                    <a:pt x="50" y="94"/>
                  </a:lnTo>
                  <a:moveTo>
                    <a:pt x="54" y="94"/>
                  </a:moveTo>
                  <a:lnTo>
                    <a:pt x="58" y="94"/>
                  </a:lnTo>
                  <a:moveTo>
                    <a:pt x="62" y="94"/>
                  </a:moveTo>
                  <a:lnTo>
                    <a:pt x="62" y="98"/>
                  </a:lnTo>
                  <a:moveTo>
                    <a:pt x="62" y="102"/>
                  </a:moveTo>
                  <a:lnTo>
                    <a:pt x="62" y="106"/>
                  </a:lnTo>
                  <a:moveTo>
                    <a:pt x="62" y="110"/>
                  </a:moveTo>
                  <a:lnTo>
                    <a:pt x="62" y="114"/>
                  </a:lnTo>
                  <a:moveTo>
                    <a:pt x="62" y="118"/>
                  </a:moveTo>
                  <a:lnTo>
                    <a:pt x="62" y="119"/>
                  </a:lnTo>
                  <a:lnTo>
                    <a:pt x="65" y="119"/>
                  </a:lnTo>
                  <a:moveTo>
                    <a:pt x="69" y="119"/>
                  </a:moveTo>
                  <a:lnTo>
                    <a:pt x="73" y="119"/>
                  </a:lnTo>
                  <a:moveTo>
                    <a:pt x="77" y="119"/>
                  </a:moveTo>
                  <a:lnTo>
                    <a:pt x="81" y="119"/>
                  </a:lnTo>
                  <a:moveTo>
                    <a:pt x="85" y="119"/>
                  </a:moveTo>
                  <a:lnTo>
                    <a:pt x="89" y="119"/>
                  </a:lnTo>
                  <a:moveTo>
                    <a:pt x="93" y="119"/>
                  </a:moveTo>
                  <a:lnTo>
                    <a:pt x="97" y="119"/>
                  </a:lnTo>
                  <a:moveTo>
                    <a:pt x="101" y="119"/>
                  </a:moveTo>
                  <a:lnTo>
                    <a:pt x="105" y="119"/>
                  </a:lnTo>
                  <a:moveTo>
                    <a:pt x="109" y="119"/>
                  </a:moveTo>
                  <a:lnTo>
                    <a:pt x="113" y="119"/>
                  </a:lnTo>
                  <a:moveTo>
                    <a:pt x="117" y="119"/>
                  </a:moveTo>
                  <a:lnTo>
                    <a:pt x="121" y="119"/>
                  </a:lnTo>
                  <a:moveTo>
                    <a:pt x="125" y="119"/>
                  </a:moveTo>
                  <a:lnTo>
                    <a:pt x="129" y="119"/>
                  </a:lnTo>
                  <a:moveTo>
                    <a:pt x="133" y="119"/>
                  </a:moveTo>
                  <a:lnTo>
                    <a:pt x="137" y="119"/>
                  </a:lnTo>
                  <a:moveTo>
                    <a:pt x="141" y="119"/>
                  </a:moveTo>
                  <a:lnTo>
                    <a:pt x="145" y="119"/>
                  </a:lnTo>
                  <a:moveTo>
                    <a:pt x="149" y="119"/>
                  </a:moveTo>
                  <a:lnTo>
                    <a:pt x="153" y="119"/>
                  </a:lnTo>
                  <a:moveTo>
                    <a:pt x="157" y="119"/>
                  </a:moveTo>
                  <a:lnTo>
                    <a:pt x="161" y="119"/>
                  </a:lnTo>
                  <a:moveTo>
                    <a:pt x="165" y="119"/>
                  </a:moveTo>
                  <a:lnTo>
                    <a:pt x="169" y="119"/>
                  </a:lnTo>
                  <a:moveTo>
                    <a:pt x="173" y="119"/>
                  </a:moveTo>
                  <a:lnTo>
                    <a:pt x="177" y="119"/>
                  </a:lnTo>
                  <a:moveTo>
                    <a:pt x="181" y="119"/>
                  </a:moveTo>
                  <a:lnTo>
                    <a:pt x="185" y="119"/>
                  </a:lnTo>
                  <a:moveTo>
                    <a:pt x="189" y="119"/>
                  </a:moveTo>
                  <a:lnTo>
                    <a:pt x="193" y="119"/>
                  </a:lnTo>
                  <a:moveTo>
                    <a:pt x="197" y="119"/>
                  </a:moveTo>
                  <a:lnTo>
                    <a:pt x="201" y="119"/>
                  </a:lnTo>
                  <a:moveTo>
                    <a:pt x="205" y="119"/>
                  </a:moveTo>
                  <a:lnTo>
                    <a:pt x="209" y="119"/>
                  </a:lnTo>
                  <a:moveTo>
                    <a:pt x="213" y="119"/>
                  </a:moveTo>
                  <a:lnTo>
                    <a:pt x="217" y="119"/>
                  </a:lnTo>
                  <a:moveTo>
                    <a:pt x="221" y="119"/>
                  </a:moveTo>
                  <a:lnTo>
                    <a:pt x="225" y="119"/>
                  </a:lnTo>
                  <a:moveTo>
                    <a:pt x="229" y="119"/>
                  </a:moveTo>
                  <a:lnTo>
                    <a:pt x="233" y="119"/>
                  </a:lnTo>
                  <a:moveTo>
                    <a:pt x="237" y="119"/>
                  </a:moveTo>
                  <a:lnTo>
                    <a:pt x="241" y="119"/>
                  </a:lnTo>
                  <a:moveTo>
                    <a:pt x="245" y="119"/>
                  </a:moveTo>
                  <a:lnTo>
                    <a:pt x="249" y="119"/>
                  </a:lnTo>
                  <a:moveTo>
                    <a:pt x="253" y="119"/>
                  </a:moveTo>
                  <a:lnTo>
                    <a:pt x="257" y="119"/>
                  </a:lnTo>
                  <a:moveTo>
                    <a:pt x="261" y="119"/>
                  </a:moveTo>
                  <a:lnTo>
                    <a:pt x="265" y="119"/>
                  </a:lnTo>
                  <a:moveTo>
                    <a:pt x="269" y="119"/>
                  </a:moveTo>
                  <a:lnTo>
                    <a:pt x="273" y="119"/>
                  </a:lnTo>
                  <a:moveTo>
                    <a:pt x="277" y="119"/>
                  </a:moveTo>
                  <a:lnTo>
                    <a:pt x="281" y="119"/>
                  </a:lnTo>
                  <a:moveTo>
                    <a:pt x="285" y="119"/>
                  </a:moveTo>
                  <a:lnTo>
                    <a:pt x="289" y="119"/>
                  </a:lnTo>
                  <a:moveTo>
                    <a:pt x="293" y="119"/>
                  </a:moveTo>
                  <a:lnTo>
                    <a:pt x="297" y="119"/>
                  </a:lnTo>
                  <a:moveTo>
                    <a:pt x="301" y="119"/>
                  </a:moveTo>
                  <a:lnTo>
                    <a:pt x="305" y="119"/>
                  </a:lnTo>
                  <a:moveTo>
                    <a:pt x="309" y="119"/>
                  </a:moveTo>
                  <a:lnTo>
                    <a:pt x="313" y="119"/>
                  </a:lnTo>
                  <a:moveTo>
                    <a:pt x="317" y="119"/>
                  </a:moveTo>
                  <a:lnTo>
                    <a:pt x="321" y="119"/>
                  </a:lnTo>
                  <a:moveTo>
                    <a:pt x="325" y="119"/>
                  </a:moveTo>
                  <a:lnTo>
                    <a:pt x="329" y="119"/>
                  </a:lnTo>
                  <a:moveTo>
                    <a:pt x="333" y="119"/>
                  </a:moveTo>
                  <a:lnTo>
                    <a:pt x="337" y="119"/>
                  </a:lnTo>
                  <a:moveTo>
                    <a:pt x="341" y="119"/>
                  </a:moveTo>
                  <a:lnTo>
                    <a:pt x="345" y="119"/>
                  </a:lnTo>
                  <a:moveTo>
                    <a:pt x="349" y="119"/>
                  </a:moveTo>
                  <a:lnTo>
                    <a:pt x="353" y="119"/>
                  </a:lnTo>
                  <a:moveTo>
                    <a:pt x="357" y="119"/>
                  </a:moveTo>
                  <a:lnTo>
                    <a:pt x="361" y="119"/>
                  </a:lnTo>
                  <a:moveTo>
                    <a:pt x="365" y="119"/>
                  </a:moveTo>
                  <a:lnTo>
                    <a:pt x="369" y="119"/>
                  </a:lnTo>
                  <a:moveTo>
                    <a:pt x="373" y="119"/>
                  </a:moveTo>
                  <a:lnTo>
                    <a:pt x="377" y="119"/>
                  </a:lnTo>
                  <a:moveTo>
                    <a:pt x="381" y="119"/>
                  </a:moveTo>
                  <a:lnTo>
                    <a:pt x="385" y="119"/>
                  </a:lnTo>
                  <a:moveTo>
                    <a:pt x="389" y="119"/>
                  </a:moveTo>
                  <a:lnTo>
                    <a:pt x="393" y="119"/>
                  </a:lnTo>
                  <a:moveTo>
                    <a:pt x="397" y="119"/>
                  </a:moveTo>
                  <a:lnTo>
                    <a:pt x="401" y="119"/>
                  </a:lnTo>
                  <a:moveTo>
                    <a:pt x="405" y="119"/>
                  </a:moveTo>
                  <a:lnTo>
                    <a:pt x="409" y="119"/>
                  </a:lnTo>
                  <a:moveTo>
                    <a:pt x="413" y="119"/>
                  </a:moveTo>
                  <a:lnTo>
                    <a:pt x="417" y="119"/>
                  </a:lnTo>
                  <a:moveTo>
                    <a:pt x="421" y="119"/>
                  </a:moveTo>
                  <a:lnTo>
                    <a:pt x="425" y="119"/>
                  </a:lnTo>
                  <a:moveTo>
                    <a:pt x="429" y="119"/>
                  </a:moveTo>
                  <a:lnTo>
                    <a:pt x="433" y="119"/>
                  </a:lnTo>
                  <a:moveTo>
                    <a:pt x="437" y="119"/>
                  </a:moveTo>
                  <a:lnTo>
                    <a:pt x="441" y="119"/>
                  </a:lnTo>
                  <a:moveTo>
                    <a:pt x="445" y="119"/>
                  </a:moveTo>
                  <a:lnTo>
                    <a:pt x="449" y="119"/>
                  </a:lnTo>
                  <a:moveTo>
                    <a:pt x="453" y="119"/>
                  </a:moveTo>
                  <a:lnTo>
                    <a:pt x="457" y="119"/>
                  </a:lnTo>
                  <a:moveTo>
                    <a:pt x="461" y="119"/>
                  </a:moveTo>
                  <a:lnTo>
                    <a:pt x="465" y="119"/>
                  </a:lnTo>
                  <a:moveTo>
                    <a:pt x="469" y="119"/>
                  </a:moveTo>
                  <a:lnTo>
                    <a:pt x="473" y="119"/>
                  </a:lnTo>
                  <a:moveTo>
                    <a:pt x="477" y="119"/>
                  </a:moveTo>
                  <a:lnTo>
                    <a:pt x="481" y="119"/>
                  </a:lnTo>
                  <a:moveTo>
                    <a:pt x="485" y="119"/>
                  </a:moveTo>
                  <a:lnTo>
                    <a:pt x="489" y="119"/>
                  </a:lnTo>
                  <a:moveTo>
                    <a:pt x="493" y="119"/>
                  </a:moveTo>
                  <a:lnTo>
                    <a:pt x="497" y="119"/>
                  </a:lnTo>
                  <a:moveTo>
                    <a:pt x="501" y="119"/>
                  </a:moveTo>
                  <a:lnTo>
                    <a:pt x="505" y="119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0" name="Line 656">
              <a:extLst>
                <a:ext uri="{FF2B5EF4-FFF2-40B4-BE49-F238E27FC236}">
                  <a16:creationId xmlns:a16="http://schemas.microsoft.com/office/drawing/2014/main" id="{F7E06AE5-F344-99AF-93E8-2DF2762225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" y="262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1" name="Line 657">
              <a:extLst>
                <a:ext uri="{FF2B5EF4-FFF2-40B4-BE49-F238E27FC236}">
                  <a16:creationId xmlns:a16="http://schemas.microsoft.com/office/drawing/2014/main" id="{D05653E9-23BC-E5D2-86B2-C9BC60567C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" y="261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2" name="Line 658">
              <a:extLst>
                <a:ext uri="{FF2B5EF4-FFF2-40B4-BE49-F238E27FC236}">
                  <a16:creationId xmlns:a16="http://schemas.microsoft.com/office/drawing/2014/main" id="{10C3118F-30D1-EB52-096D-A75C2EE66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" y="2625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3" name="Line 659">
              <a:extLst>
                <a:ext uri="{FF2B5EF4-FFF2-40B4-BE49-F238E27FC236}">
                  <a16:creationId xmlns:a16="http://schemas.microsoft.com/office/drawing/2014/main" id="{21E58431-677C-F015-A328-A2BE11D709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9" y="2610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4" name="Line 660">
              <a:extLst>
                <a:ext uri="{FF2B5EF4-FFF2-40B4-BE49-F238E27FC236}">
                  <a16:creationId xmlns:a16="http://schemas.microsoft.com/office/drawing/2014/main" id="{9B317C41-E714-AAD9-F699-F57B4DEFBF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" y="275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5" name="Line 661">
              <a:extLst>
                <a:ext uri="{FF2B5EF4-FFF2-40B4-BE49-F238E27FC236}">
                  <a16:creationId xmlns:a16="http://schemas.microsoft.com/office/drawing/2014/main" id="{366CC11C-67BA-D76F-5BC3-3AF1EC7569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7" y="2741"/>
              <a:ext cx="0" cy="31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6" name="Line 662">
              <a:extLst>
                <a:ext uri="{FF2B5EF4-FFF2-40B4-BE49-F238E27FC236}">
                  <a16:creationId xmlns:a16="http://schemas.microsoft.com/office/drawing/2014/main" id="{94B84756-F180-83AB-742F-1F2A476AE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" y="2969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7" name="Line 663">
              <a:extLst>
                <a:ext uri="{FF2B5EF4-FFF2-40B4-BE49-F238E27FC236}">
                  <a16:creationId xmlns:a16="http://schemas.microsoft.com/office/drawing/2014/main" id="{B8ACB83F-CCA5-BFCD-CCA3-BC71A48159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3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8" name="Line 664">
              <a:extLst>
                <a:ext uri="{FF2B5EF4-FFF2-40B4-BE49-F238E27FC236}">
                  <a16:creationId xmlns:a16="http://schemas.microsoft.com/office/drawing/2014/main" id="{F6D59B25-E79B-D600-C65E-C5A5C3512D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39" name="Line 665">
              <a:extLst>
                <a:ext uri="{FF2B5EF4-FFF2-40B4-BE49-F238E27FC236}">
                  <a16:creationId xmlns:a16="http://schemas.microsoft.com/office/drawing/2014/main" id="{77756DEF-C582-D2E6-37D7-8D6ACD4182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9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0" name="Line 666">
              <a:extLst>
                <a:ext uri="{FF2B5EF4-FFF2-40B4-BE49-F238E27FC236}">
                  <a16:creationId xmlns:a16="http://schemas.microsoft.com/office/drawing/2014/main" id="{976AE5F2-9B2E-A159-56F5-74A7234B43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" y="2969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1" name="Line 667">
              <a:extLst>
                <a:ext uri="{FF2B5EF4-FFF2-40B4-BE49-F238E27FC236}">
                  <a16:creationId xmlns:a16="http://schemas.microsoft.com/office/drawing/2014/main" id="{7588F308-A46E-299B-73A9-D50C18D660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6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2" name="Line 668">
              <a:extLst>
                <a:ext uri="{FF2B5EF4-FFF2-40B4-BE49-F238E27FC236}">
                  <a16:creationId xmlns:a16="http://schemas.microsoft.com/office/drawing/2014/main" id="{F35CAC88-E53B-D8EF-0D30-308338961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2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3" name="Line 669">
              <a:extLst>
                <a:ext uri="{FF2B5EF4-FFF2-40B4-BE49-F238E27FC236}">
                  <a16:creationId xmlns:a16="http://schemas.microsoft.com/office/drawing/2014/main" id="{2537AE2A-27EA-71A8-BAF0-2D24EB8E68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67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4" name="Line 670">
              <a:extLst>
                <a:ext uri="{FF2B5EF4-FFF2-40B4-BE49-F238E27FC236}">
                  <a16:creationId xmlns:a16="http://schemas.microsoft.com/office/drawing/2014/main" id="{71D3D195-7E7A-4FEC-8498-981204CAE2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5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5" name="Line 671">
              <a:extLst>
                <a:ext uri="{FF2B5EF4-FFF2-40B4-BE49-F238E27FC236}">
                  <a16:creationId xmlns:a16="http://schemas.microsoft.com/office/drawing/2014/main" id="{23704F19-7C7B-3871-A778-F2CFB95620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0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6" name="Line 672">
              <a:extLst>
                <a:ext uri="{FF2B5EF4-FFF2-40B4-BE49-F238E27FC236}">
                  <a16:creationId xmlns:a16="http://schemas.microsoft.com/office/drawing/2014/main" id="{C7B98020-90AF-317D-52F7-6A90503507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1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7" name="Line 673">
              <a:extLst>
                <a:ext uri="{FF2B5EF4-FFF2-40B4-BE49-F238E27FC236}">
                  <a16:creationId xmlns:a16="http://schemas.microsoft.com/office/drawing/2014/main" id="{A88EBBD2-37FF-DAC1-5E83-C8F1F73D1B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5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8" name="Line 674">
              <a:extLst>
                <a:ext uri="{FF2B5EF4-FFF2-40B4-BE49-F238E27FC236}">
                  <a16:creationId xmlns:a16="http://schemas.microsoft.com/office/drawing/2014/main" id="{5161E17C-09CF-0714-554C-E1C253B9C1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0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49" name="Line 675">
              <a:extLst>
                <a:ext uri="{FF2B5EF4-FFF2-40B4-BE49-F238E27FC236}">
                  <a16:creationId xmlns:a16="http://schemas.microsoft.com/office/drawing/2014/main" id="{A089FD9C-9462-1887-FA8B-462A474F8C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45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0" name="Line 676">
              <a:extLst>
                <a:ext uri="{FF2B5EF4-FFF2-40B4-BE49-F238E27FC236}">
                  <a16:creationId xmlns:a16="http://schemas.microsoft.com/office/drawing/2014/main" id="{3506A31A-D7D5-FFAD-CE6C-2351B82AD1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1" name="Line 677">
              <a:extLst>
                <a:ext uri="{FF2B5EF4-FFF2-40B4-BE49-F238E27FC236}">
                  <a16:creationId xmlns:a16="http://schemas.microsoft.com/office/drawing/2014/main" id="{9FB80581-2345-B857-8F21-4B744ACCEF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71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2" name="Line 678">
              <a:extLst>
                <a:ext uri="{FF2B5EF4-FFF2-40B4-BE49-F238E27FC236}">
                  <a16:creationId xmlns:a16="http://schemas.microsoft.com/office/drawing/2014/main" id="{A2BADF64-4ADC-2474-D809-B2DF2D6E92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2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3" name="Line 679">
              <a:extLst>
                <a:ext uri="{FF2B5EF4-FFF2-40B4-BE49-F238E27FC236}">
                  <a16:creationId xmlns:a16="http://schemas.microsoft.com/office/drawing/2014/main" id="{06E58721-0944-A0DC-A0FA-82BD99BC9B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77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4" name="Line 680">
              <a:extLst>
                <a:ext uri="{FF2B5EF4-FFF2-40B4-BE49-F238E27FC236}">
                  <a16:creationId xmlns:a16="http://schemas.microsoft.com/office/drawing/2014/main" id="{772AF7F6-0684-C331-AAF9-38519ECED8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6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5" name="Line 681">
              <a:extLst>
                <a:ext uri="{FF2B5EF4-FFF2-40B4-BE49-F238E27FC236}">
                  <a16:creationId xmlns:a16="http://schemas.microsoft.com/office/drawing/2014/main" id="{7BBBDE17-2D37-00D5-7FBA-156675023D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61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6" name="Line 682">
              <a:extLst>
                <a:ext uri="{FF2B5EF4-FFF2-40B4-BE49-F238E27FC236}">
                  <a16:creationId xmlns:a16="http://schemas.microsoft.com/office/drawing/2014/main" id="{1D4694C3-161E-89C4-2B90-055AA93B92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1" y="2969"/>
              <a:ext cx="31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7" name="Line 683">
              <a:extLst>
                <a:ext uri="{FF2B5EF4-FFF2-40B4-BE49-F238E27FC236}">
                  <a16:creationId xmlns:a16="http://schemas.microsoft.com/office/drawing/2014/main" id="{F59EB503-3439-9C09-7EBE-CD40095FE6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75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8" name="Line 684">
              <a:extLst>
                <a:ext uri="{FF2B5EF4-FFF2-40B4-BE49-F238E27FC236}">
                  <a16:creationId xmlns:a16="http://schemas.microsoft.com/office/drawing/2014/main" id="{9F6BFE11-7DEC-E4F5-02BA-07F4E2FB5B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59" name="Line 685">
              <a:extLst>
                <a:ext uri="{FF2B5EF4-FFF2-40B4-BE49-F238E27FC236}">
                  <a16:creationId xmlns:a16="http://schemas.microsoft.com/office/drawing/2014/main" id="{BE1EE793-2961-A5DB-A2E7-FFD4220F51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1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60" name="Line 686">
              <a:extLst>
                <a:ext uri="{FF2B5EF4-FFF2-40B4-BE49-F238E27FC236}">
                  <a16:creationId xmlns:a16="http://schemas.microsoft.com/office/drawing/2014/main" id="{6FBCEF58-A02B-2B16-0577-87882BA893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2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61" name="Line 687">
              <a:extLst>
                <a:ext uri="{FF2B5EF4-FFF2-40B4-BE49-F238E27FC236}">
                  <a16:creationId xmlns:a16="http://schemas.microsoft.com/office/drawing/2014/main" id="{5CE161C4-AABD-2857-8C31-3BF2B3C041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6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62" name="Line 688">
              <a:extLst>
                <a:ext uri="{FF2B5EF4-FFF2-40B4-BE49-F238E27FC236}">
                  <a16:creationId xmlns:a16="http://schemas.microsoft.com/office/drawing/2014/main" id="{0262128B-4FDF-BE86-FBFE-31A8740F38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8" y="296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563" name="Line 689">
              <a:extLst>
                <a:ext uri="{FF2B5EF4-FFF2-40B4-BE49-F238E27FC236}">
                  <a16:creationId xmlns:a16="http://schemas.microsoft.com/office/drawing/2014/main" id="{A73126C7-E7C8-05E7-60E7-7E47855A21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2" y="2952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3569" name="Line 245">
            <a:extLst>
              <a:ext uri="{FF2B5EF4-FFF2-40B4-BE49-F238E27FC236}">
                <a16:creationId xmlns:a16="http://schemas.microsoft.com/office/drawing/2014/main" id="{13810C19-4AC7-95B4-80E6-2D1E2A8B9B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90677" y="4339351"/>
            <a:ext cx="179388" cy="0"/>
          </a:xfrm>
          <a:prstGeom prst="line">
            <a:avLst/>
          </a:pr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570" name="Freeform 246">
            <a:extLst>
              <a:ext uri="{FF2B5EF4-FFF2-40B4-BE49-F238E27FC236}">
                <a16:creationId xmlns:a16="http://schemas.microsoft.com/office/drawing/2014/main" id="{91587EE3-E8B9-C881-5079-EEF4FF472020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1574802" y="4404439"/>
            <a:ext cx="182563" cy="46038"/>
          </a:xfrm>
          <a:custGeom>
            <a:avLst/>
            <a:gdLst>
              <a:gd name="T0" fmla="*/ 0 w 25"/>
              <a:gd name="T1" fmla="*/ 4 w 25"/>
              <a:gd name="T2" fmla="*/ 8 w 25"/>
              <a:gd name="T3" fmla="*/ 12 w 25"/>
              <a:gd name="T4" fmla="*/ 16 w 25"/>
              <a:gd name="T5" fmla="*/ 20 w 25"/>
              <a:gd name="T6" fmla="*/ 24 w 2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25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571" name="Rectangle 247">
            <a:extLst>
              <a:ext uri="{FF2B5EF4-FFF2-40B4-BE49-F238E27FC236}">
                <a16:creationId xmlns:a16="http://schemas.microsoft.com/office/drawing/2014/main" id="{56B711E9-572F-5719-7CEC-3BE5C6D00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9" y="4163139"/>
            <a:ext cx="180498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Marginal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_CD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68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_positive_macrophages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72" name="Rectangle 248">
            <a:extLst>
              <a:ext uri="{FF2B5EF4-FFF2-40B4-BE49-F238E27FC236}">
                <a16:creationId xmlns:a16="http://schemas.microsoft.com/office/drawing/2014/main" id="{38EA21C6-228D-9549-05C9-D25DF5551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452" y="4283789"/>
            <a:ext cx="4472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 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1-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73" name="Rectangle 249">
            <a:extLst>
              <a:ext uri="{FF2B5EF4-FFF2-40B4-BE49-F238E27FC236}">
                <a16:creationId xmlns:a16="http://schemas.microsoft.com/office/drawing/2014/main" id="{8B791F8D-E8D0-7C8A-9D77-B2FEBBB27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452" y="4371101"/>
            <a:ext cx="4825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 0-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74" name="Line 245">
            <a:extLst>
              <a:ext uri="{FF2B5EF4-FFF2-40B4-BE49-F238E27FC236}">
                <a16:creationId xmlns:a16="http://schemas.microsoft.com/office/drawing/2014/main" id="{9D7A06F1-305F-A00F-771C-433B6394BD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15820" y="4338639"/>
            <a:ext cx="179388" cy="0"/>
          </a:xfrm>
          <a:prstGeom prst="line">
            <a:avLst/>
          </a:pr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575" name="Freeform 246">
            <a:extLst>
              <a:ext uri="{FF2B5EF4-FFF2-40B4-BE49-F238E27FC236}">
                <a16:creationId xmlns:a16="http://schemas.microsoft.com/office/drawing/2014/main" id="{A0A2A4BF-558F-BD5A-8B9D-E08B590932B2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8099945" y="4403727"/>
            <a:ext cx="182563" cy="46038"/>
          </a:xfrm>
          <a:custGeom>
            <a:avLst/>
            <a:gdLst>
              <a:gd name="T0" fmla="*/ 0 w 25"/>
              <a:gd name="T1" fmla="*/ 4 w 25"/>
              <a:gd name="T2" fmla="*/ 8 w 25"/>
              <a:gd name="T3" fmla="*/ 12 w 25"/>
              <a:gd name="T4" fmla="*/ 16 w 25"/>
              <a:gd name="T5" fmla="*/ 20 w 25"/>
              <a:gd name="T6" fmla="*/ 24 w 2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25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576" name="Rectangle 247">
            <a:extLst>
              <a:ext uri="{FF2B5EF4-FFF2-40B4-BE49-F238E27FC236}">
                <a16:creationId xmlns:a16="http://schemas.microsoft.com/office/drawing/2014/main" id="{1E1B09BA-51F5-2794-6352-CEE0CE8C3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1632" y="4162427"/>
            <a:ext cx="186268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Marginal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_CD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204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_positive_macrophages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77" name="Rectangle 248">
            <a:extLst>
              <a:ext uri="{FF2B5EF4-FFF2-40B4-BE49-F238E27FC236}">
                <a16:creationId xmlns:a16="http://schemas.microsoft.com/office/drawing/2014/main" id="{6614E66D-7EFC-91D2-B184-2E5007E18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7595" y="4283077"/>
            <a:ext cx="4472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 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1-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78" name="Rectangle 249">
            <a:extLst>
              <a:ext uri="{FF2B5EF4-FFF2-40B4-BE49-F238E27FC236}">
                <a16:creationId xmlns:a16="http://schemas.microsoft.com/office/drawing/2014/main" id="{D4AEAC47-B11C-00EB-176A-FDAD43C50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7595" y="4370389"/>
            <a:ext cx="4825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 0-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79" name="Line 245">
            <a:extLst>
              <a:ext uri="{FF2B5EF4-FFF2-40B4-BE49-F238E27FC236}">
                <a16:creationId xmlns:a16="http://schemas.microsoft.com/office/drawing/2014/main" id="{FF7A1FD8-1639-DC0B-3B20-B829153996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58501" y="4347279"/>
            <a:ext cx="179388" cy="0"/>
          </a:xfrm>
          <a:prstGeom prst="line">
            <a:avLst/>
          </a:pr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580" name="Freeform 246">
            <a:extLst>
              <a:ext uri="{FF2B5EF4-FFF2-40B4-BE49-F238E27FC236}">
                <a16:creationId xmlns:a16="http://schemas.microsoft.com/office/drawing/2014/main" id="{E9129BFB-B90A-5011-B331-6E8BE85C2C2D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4742626" y="4412367"/>
            <a:ext cx="182563" cy="46038"/>
          </a:xfrm>
          <a:custGeom>
            <a:avLst/>
            <a:gdLst>
              <a:gd name="T0" fmla="*/ 0 w 25"/>
              <a:gd name="T1" fmla="*/ 4 w 25"/>
              <a:gd name="T2" fmla="*/ 8 w 25"/>
              <a:gd name="T3" fmla="*/ 12 w 25"/>
              <a:gd name="T4" fmla="*/ 16 w 25"/>
              <a:gd name="T5" fmla="*/ 20 w 25"/>
              <a:gd name="T6" fmla="*/ 24 w 2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25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 dirty="0"/>
          </a:p>
        </p:txBody>
      </p:sp>
      <p:sp>
        <p:nvSpPr>
          <p:cNvPr id="13581" name="Rectangle 247">
            <a:extLst>
              <a:ext uri="{FF2B5EF4-FFF2-40B4-BE49-F238E27FC236}">
                <a16:creationId xmlns:a16="http://schemas.microsoft.com/office/drawing/2014/main" id="{4391B25F-9BAC-433C-7CBA-BFDEA67E9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4313" y="4171067"/>
            <a:ext cx="186268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Marginal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_CD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163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_positive_macrophages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82" name="Rectangle 248">
            <a:extLst>
              <a:ext uri="{FF2B5EF4-FFF2-40B4-BE49-F238E27FC236}">
                <a16:creationId xmlns:a16="http://schemas.microsoft.com/office/drawing/2014/main" id="{B8035807-69D3-CE3C-C586-E7189E5DE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0276" y="4291717"/>
            <a:ext cx="4472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 </a:t>
            </a: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1-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83" name="Rectangle 249">
            <a:extLst>
              <a:ext uri="{FF2B5EF4-FFF2-40B4-BE49-F238E27FC236}">
                <a16:creationId xmlns:a16="http://schemas.microsoft.com/office/drawing/2014/main" id="{F62EDBF3-321E-E208-55AD-DDFCBD925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0276" y="4379029"/>
            <a:ext cx="4825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 0-</a:t>
            </a:r>
            <a:r>
              <a:rPr lang="en-US" altLang="ja-JP" sz="800" dirty="0">
                <a:solidFill>
                  <a:srgbClr val="000000"/>
                </a:solidFill>
              </a:rPr>
              <a:t>20</a:t>
            </a:r>
            <a:r>
              <a:rPr kumimoji="0" lang="ja-JP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3538</TotalTime>
  <Words>191</Words>
  <Application>Microsoft Office PowerPoint</Application>
  <PresentationFormat>A4 210 x 297 mm</PresentationFormat>
  <Paragraphs>119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通信</cp:lastModifiedBy>
  <cp:revision>122</cp:revision>
  <dcterms:created xsi:type="dcterms:W3CDTF">2021-06-15T04:56:29Z</dcterms:created>
  <dcterms:modified xsi:type="dcterms:W3CDTF">2022-12-04T12:46:00Z</dcterms:modified>
</cp:coreProperties>
</file>