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A74E-08E8-7CE6-4C95-0E39DC149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3B74E3-1672-763C-F430-72F19ABF0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00DF3-6E5A-096A-4788-EF730D38D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46FB2-651E-A2B8-36A6-DB08E71EE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F8287-6F67-0B06-D783-689EC852A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06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82266-92F2-D474-72FF-6A014D24B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CAF2F3-4C8C-BE6D-150F-F605F6758D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CF2A5-785D-55CE-46C9-DF4785FA0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3D983-2C0D-E82F-DB30-891F8743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2C34C-FD81-75F3-5D42-5ED51A994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05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D17FE1-8589-0FE0-2488-4C040C529C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4FB342-DAD3-9F9C-2EE2-B91953595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5BB02-6AF9-FD9A-6566-9B9A86743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50476-33B4-F14B-05C2-48FBADD94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BA987-9BE4-E298-A7D1-C27EB02A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717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5ECB-A964-5003-05AD-634CE865A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39EC4-0E33-D473-ABDB-66B77F3C2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440FB-B6B5-D694-3772-57DD875AA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389ED-848C-0F34-CD0B-CDCA10DF5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8A28B-6905-1521-4A95-8AD22F73A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68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FE98B-B19D-322E-F084-3A5EE6E2C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3A1CB-30EB-A0A5-7295-96093DFB6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25D95-0C75-C65C-2662-1366844CD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88132-AF20-C189-B9DF-428DF5E6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D4FC5-F76C-897E-4CAE-B30839D88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EC727-65A5-0062-B4DA-80C87B658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57BAB-B22D-C838-B331-F793EC6307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AF833A-322C-CEC5-1018-220910F0A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F1F73-527D-0038-CEA3-BD32A5CF0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2D03A-B8E9-C7DE-59FE-60CEEB1D4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ABF5D-9568-13A9-F9A3-2FCE0FFFC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9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0E729-2241-E90E-02BE-62AAF0D25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722F2-E56A-2443-A912-B36A0D1E4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04B65E-518B-806C-654A-C7E39AE06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90DE00-004A-9B5D-241E-6D2BFDDC6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DE3F5D-C5D8-5A1B-976C-14CD1D4F42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89E3F3-1874-BA93-26A5-4FB46B5A9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D68A30-3EB7-45F0-9435-4EF6CF454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F26FE9-FFA0-E4B9-F4F1-B7EC10526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269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ABA06-44B7-0A14-A937-01A71D5A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8166BF-A6CA-3EA3-11D7-0CADAA8BE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360A6F-AC02-FDA3-B199-1D1B47C5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9693CA-F15B-96BD-EBCB-9F8B23C3A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70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8A2C79-9745-4342-6215-A59E2AF26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28EE9-ECE5-A4C0-39D9-EB95C8D33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4FB17-FB10-2F43-46F2-98E87ED75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74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E560F-D78D-E66D-471B-CAFA02EB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954A-0780-E6BE-FEE6-29DCF15F7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BDD2D-D8BD-95FB-49A6-B78BFD7A3D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20B86-C5B1-EFE1-9C18-04FD0BAE9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18BA67-2C96-C571-ADFB-1DABE9F7F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3EE1E-5F08-3C69-25E3-357461534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7C922-616B-B1E2-9BAB-09A66B6E4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D2A69F-B433-8DB2-07F1-E3E0F7BF63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303D32-7656-E718-2CD0-62B72055A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68E1EA-B5A8-2F14-F3AD-3B9628354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A72841-FD89-2550-5404-D03C123DA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D6B010-4674-A094-B96B-76ABEC2B8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21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83DFE6-11BD-7517-1235-25A498D90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F11B5-69D3-A626-EC8F-DDB49C9F5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D0C07-9E11-DB12-267A-C219AB238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4F8F6-EAB6-40C7-95FA-3FDF9F694BF9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2AB9C-6038-B7AF-D8C5-19EC1CFF2C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1102D-B77B-1039-426E-AEC4BD0639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F635F-46BB-4332-9FAA-6F3E9CD85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03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61C5B-93E4-4A22-29FB-BBEB248AEE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717" y="1214438"/>
            <a:ext cx="11357810" cy="2387600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Aspergillus </a:t>
            </a:r>
            <a:r>
              <a:rPr lang="en-US" sz="28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Carneus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Metabolite </a:t>
            </a: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Averufanin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induced cell cycle arrest and apoptotic cell death on cancer cell lines via inducing DNA Damage </a:t>
            </a:r>
            <a:br>
              <a:rPr lang="en-US" b="0" dirty="0">
                <a:effectLst/>
              </a:rPr>
            </a:br>
            <a:br>
              <a:rPr lang="en-US" b="0" dirty="0">
                <a:effectLst/>
              </a:rPr>
            </a:b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Deren </a:t>
            </a:r>
            <a:r>
              <a:rPr lang="en-US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Demirel</a:t>
            </a:r>
            <a:r>
              <a:rPr lang="en-US" sz="1800" b="1" i="0" u="none" strike="noStrike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Ferhat Can </a:t>
            </a:r>
            <a:r>
              <a:rPr lang="en-US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Ozkaya</a:t>
            </a:r>
            <a:r>
              <a:rPr lang="en-US" sz="1800" b="1" i="0" u="none" strike="noStrike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Weaam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Ebrahim</a:t>
            </a:r>
            <a:r>
              <a:rPr lang="en-US" sz="1800" b="1" i="0" u="none" strike="noStrike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Emel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Sokullu</a:t>
            </a:r>
            <a:r>
              <a:rPr lang="en-US" sz="1800" b="1" i="0" u="none" strike="noStrike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a,d</a:t>
            </a:r>
            <a:r>
              <a:rPr lang="en-US" sz="1800" b="1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*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Irem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Durmaz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Şahin</a:t>
            </a:r>
            <a:r>
              <a:rPr lang="en-US" sz="1800" b="1" i="0" u="none" strike="noStrike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a,d</a:t>
            </a:r>
            <a:r>
              <a:rPr lang="en-US" sz="1800" b="1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,*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904C10-F827-C434-307D-EEF7E03F80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20185"/>
            <a:ext cx="9144000" cy="1655762"/>
          </a:xfrm>
        </p:spPr>
        <p:txBody>
          <a:bodyPr/>
          <a:lstStyle/>
          <a:p>
            <a:r>
              <a:rPr lang="en-US" dirty="0"/>
              <a:t>Supplementary Data and Figures</a:t>
            </a:r>
          </a:p>
        </p:txBody>
      </p:sp>
    </p:spTree>
    <p:extLst>
      <p:ext uri="{BB962C8B-B14F-4D97-AF65-F5344CB8AC3E}">
        <p14:creationId xmlns:p14="http://schemas.microsoft.com/office/powerpoint/2010/main" val="2698367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EF9F3A-664B-31E2-EA59-75815A9E3D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2" t="18321" r="22165" b="24995"/>
          <a:stretch/>
        </p:blipFill>
        <p:spPr>
          <a:xfrm>
            <a:off x="79511" y="0"/>
            <a:ext cx="3829621" cy="3167270"/>
          </a:xfrm>
          <a:prstGeom prst="rect">
            <a:avLst/>
          </a:prstGeom>
        </p:spPr>
      </p:pic>
      <p:pic>
        <p:nvPicPr>
          <p:cNvPr id="7" name="Picture 6" descr="A picture containing text, cloudy&#10;&#10;Description automatically generated">
            <a:extLst>
              <a:ext uri="{FF2B5EF4-FFF2-40B4-BE49-F238E27FC236}">
                <a16:creationId xmlns:a16="http://schemas.microsoft.com/office/drawing/2014/main" id="{D1A15920-2AA3-0E24-EAE1-319875568D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7" t="24685" r="22022" b="23944"/>
          <a:stretch/>
        </p:blipFill>
        <p:spPr>
          <a:xfrm>
            <a:off x="172274" y="3337223"/>
            <a:ext cx="3758973" cy="35207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579C0F-0E50-3486-4362-5CDED8B679A3}"/>
              </a:ext>
            </a:extLst>
          </p:cNvPr>
          <p:cNvSpPr txBox="1"/>
          <p:nvPr/>
        </p:nvSpPr>
        <p:spPr>
          <a:xfrm>
            <a:off x="993047" y="2721709"/>
            <a:ext cx="2130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CDK2 from Figure 7F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5F4E6F-20C9-9C74-D65E-39F7CE13A281}"/>
              </a:ext>
            </a:extLst>
          </p:cNvPr>
          <p:cNvSpPr txBox="1"/>
          <p:nvPr/>
        </p:nvSpPr>
        <p:spPr>
          <a:xfrm>
            <a:off x="595478" y="6336553"/>
            <a:ext cx="3204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Vinculin of CDK2 from Figure 7F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3F8120-FB66-9D8E-3CF7-106D8AA3A20E}"/>
              </a:ext>
            </a:extLst>
          </p:cNvPr>
          <p:cNvSpPr txBox="1"/>
          <p:nvPr/>
        </p:nvSpPr>
        <p:spPr>
          <a:xfrm rot="16200000">
            <a:off x="1465880" y="403427"/>
            <a:ext cx="7312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DMSO</a:t>
            </a:r>
          </a:p>
          <a:p>
            <a:r>
              <a:rPr lang="en-US" sz="1600" b="1" dirty="0"/>
              <a:t>IC50</a:t>
            </a:r>
          </a:p>
          <a:p>
            <a:r>
              <a:rPr lang="en-US" sz="1600" b="1" dirty="0"/>
              <a:t>IC75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BEB107-A840-B3AA-BAAF-2785D9A00DBE}"/>
              </a:ext>
            </a:extLst>
          </p:cNvPr>
          <p:cNvSpPr txBox="1"/>
          <p:nvPr/>
        </p:nvSpPr>
        <p:spPr>
          <a:xfrm rot="16200000">
            <a:off x="1422341" y="3954154"/>
            <a:ext cx="7312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DMSO</a:t>
            </a:r>
          </a:p>
          <a:p>
            <a:r>
              <a:rPr lang="en-US" sz="1600" b="1" dirty="0"/>
              <a:t>IC50</a:t>
            </a:r>
          </a:p>
          <a:p>
            <a:r>
              <a:rPr lang="en-US" sz="1600" b="1" dirty="0"/>
              <a:t>IC75</a:t>
            </a:r>
          </a:p>
        </p:txBody>
      </p:sp>
      <p:pic>
        <p:nvPicPr>
          <p:cNvPr id="13" name="Picture 12" descr="A picture containing cloudy&#10;&#10;Description automatically generated">
            <a:extLst>
              <a:ext uri="{FF2B5EF4-FFF2-40B4-BE49-F238E27FC236}">
                <a16:creationId xmlns:a16="http://schemas.microsoft.com/office/drawing/2014/main" id="{7635B030-F1D0-7170-BBA1-C4BF3AE104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3" t="18321" r="22389" b="22224"/>
          <a:stretch/>
        </p:blipFill>
        <p:spPr>
          <a:xfrm>
            <a:off x="4030374" y="0"/>
            <a:ext cx="3941697" cy="31672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34CEFD3-A8C7-5BF2-9796-C85E418DC769}"/>
              </a:ext>
            </a:extLst>
          </p:cNvPr>
          <p:cNvSpPr txBox="1"/>
          <p:nvPr/>
        </p:nvSpPr>
        <p:spPr>
          <a:xfrm rot="16200000">
            <a:off x="5704356" y="622652"/>
            <a:ext cx="7312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DMSO</a:t>
            </a:r>
          </a:p>
          <a:p>
            <a:r>
              <a:rPr lang="en-US" sz="1600" b="1" dirty="0"/>
              <a:t>IC50</a:t>
            </a:r>
          </a:p>
          <a:p>
            <a:r>
              <a:rPr lang="en-US" sz="1600" b="1" dirty="0"/>
              <a:t>IC75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62D9CF-B871-9605-6FEE-15705EB3F9C9}"/>
              </a:ext>
            </a:extLst>
          </p:cNvPr>
          <p:cNvSpPr txBox="1"/>
          <p:nvPr/>
        </p:nvSpPr>
        <p:spPr>
          <a:xfrm>
            <a:off x="4894302" y="2717176"/>
            <a:ext cx="2494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Cyclin A2 from Figure 7E</a:t>
            </a:r>
          </a:p>
        </p:txBody>
      </p:sp>
      <p:pic>
        <p:nvPicPr>
          <p:cNvPr id="17" name="Picture 16" descr="A picture containing text, electronics, jack&#10;&#10;Description automatically generated">
            <a:extLst>
              <a:ext uri="{FF2B5EF4-FFF2-40B4-BE49-F238E27FC236}">
                <a16:creationId xmlns:a16="http://schemas.microsoft.com/office/drawing/2014/main" id="{E0C3F594-5ADF-1C60-AB63-D4CD4E252C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16716" r="21144" b="18170"/>
          <a:stretch/>
        </p:blipFill>
        <p:spPr>
          <a:xfrm>
            <a:off x="4116932" y="3337223"/>
            <a:ext cx="3855139" cy="35207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DDC6174-F3B7-A362-CC29-B0FEC8543D7A}"/>
              </a:ext>
            </a:extLst>
          </p:cNvPr>
          <p:cNvSpPr txBox="1"/>
          <p:nvPr/>
        </p:nvSpPr>
        <p:spPr>
          <a:xfrm rot="16200000">
            <a:off x="5955839" y="3757056"/>
            <a:ext cx="7312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DMSO</a:t>
            </a:r>
          </a:p>
          <a:p>
            <a:r>
              <a:rPr lang="en-US" sz="1600" b="1" dirty="0"/>
              <a:t>IC50</a:t>
            </a:r>
          </a:p>
          <a:p>
            <a:r>
              <a:rPr lang="en-US" sz="1600" b="1" dirty="0"/>
              <a:t>IC75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E9D28C-D656-1B3B-0FC2-231D921B59F2}"/>
              </a:ext>
            </a:extLst>
          </p:cNvPr>
          <p:cNvSpPr txBox="1"/>
          <p:nvPr/>
        </p:nvSpPr>
        <p:spPr>
          <a:xfrm>
            <a:off x="4308556" y="6341825"/>
            <a:ext cx="3855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Vinculin of Cyclin A2 from Figure 7E</a:t>
            </a:r>
          </a:p>
        </p:txBody>
      </p:sp>
      <p:pic>
        <p:nvPicPr>
          <p:cNvPr id="21" name="Picture 20" descr="A picture containing jack&#10;&#10;Description automatically generated">
            <a:extLst>
              <a:ext uri="{FF2B5EF4-FFF2-40B4-BE49-F238E27FC236}">
                <a16:creationId xmlns:a16="http://schemas.microsoft.com/office/drawing/2014/main" id="{2CAF192A-82F9-A093-4526-790C069186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2" t="18320" r="22050" b="22224"/>
          <a:stretch/>
        </p:blipFill>
        <p:spPr>
          <a:xfrm>
            <a:off x="8106367" y="-36513"/>
            <a:ext cx="3987135" cy="320378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FBA45E5-8FBB-AEEA-63E0-3E0462C7AC86}"/>
              </a:ext>
            </a:extLst>
          </p:cNvPr>
          <p:cNvSpPr txBox="1"/>
          <p:nvPr/>
        </p:nvSpPr>
        <p:spPr>
          <a:xfrm rot="16200000">
            <a:off x="9848096" y="403427"/>
            <a:ext cx="7312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DMSO</a:t>
            </a:r>
          </a:p>
          <a:p>
            <a:r>
              <a:rPr lang="en-US" sz="1600" b="1" dirty="0"/>
              <a:t>IC50</a:t>
            </a:r>
          </a:p>
          <a:p>
            <a:r>
              <a:rPr lang="en-US" sz="1600" b="1" dirty="0"/>
              <a:t>IC75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A8D670-4F21-832F-442D-4D75203B02EE}"/>
              </a:ext>
            </a:extLst>
          </p:cNvPr>
          <p:cNvSpPr txBox="1"/>
          <p:nvPr/>
        </p:nvSpPr>
        <p:spPr>
          <a:xfrm>
            <a:off x="8563006" y="2721709"/>
            <a:ext cx="2534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Cyclin D1 from Figure 7D</a:t>
            </a:r>
          </a:p>
        </p:txBody>
      </p:sp>
      <p:pic>
        <p:nvPicPr>
          <p:cNvPr id="25" name="Picture 24" descr="A picture containing white&#10;&#10;Description automatically generated">
            <a:extLst>
              <a:ext uri="{FF2B5EF4-FFF2-40B4-BE49-F238E27FC236}">
                <a16:creationId xmlns:a16="http://schemas.microsoft.com/office/drawing/2014/main" id="{18976DEC-67DE-FBEC-9D68-F5710E1E83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1" t="23501" r="26357" b="31152"/>
          <a:stretch/>
        </p:blipFill>
        <p:spPr>
          <a:xfrm>
            <a:off x="8141379" y="3337224"/>
            <a:ext cx="3918098" cy="352930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C05A1E1-D14A-F8DD-4CB2-565C4FCE9CEB}"/>
              </a:ext>
            </a:extLst>
          </p:cNvPr>
          <p:cNvSpPr txBox="1"/>
          <p:nvPr/>
        </p:nvSpPr>
        <p:spPr>
          <a:xfrm rot="16200000">
            <a:off x="9479248" y="3743752"/>
            <a:ext cx="797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DMSO</a:t>
            </a:r>
          </a:p>
          <a:p>
            <a:r>
              <a:rPr lang="en-US" b="1" dirty="0"/>
              <a:t>IC50</a:t>
            </a:r>
          </a:p>
          <a:p>
            <a:r>
              <a:rPr lang="en-US" b="1" dirty="0"/>
              <a:t>IC75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DDE450-2DC5-D11E-5CB1-6C03AF17841E}"/>
              </a:ext>
            </a:extLst>
          </p:cNvPr>
          <p:cNvSpPr txBox="1"/>
          <p:nvPr/>
        </p:nvSpPr>
        <p:spPr>
          <a:xfrm>
            <a:off x="8333003" y="6336553"/>
            <a:ext cx="368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Vinculin of Cyclin D1 from Figure 7D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929833-4682-C076-8C71-4E1B8C4FAEB2}"/>
              </a:ext>
            </a:extLst>
          </p:cNvPr>
          <p:cNvSpPr txBox="1"/>
          <p:nvPr/>
        </p:nvSpPr>
        <p:spPr>
          <a:xfrm>
            <a:off x="2595077" y="4634700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747D40-71D9-4FD7-CEF8-4DF7FCD1C93E}"/>
              </a:ext>
            </a:extLst>
          </p:cNvPr>
          <p:cNvSpPr txBox="1"/>
          <p:nvPr/>
        </p:nvSpPr>
        <p:spPr>
          <a:xfrm>
            <a:off x="2595076" y="505431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F33A2-4AA3-48BC-74F4-1905397B6B3F}"/>
              </a:ext>
            </a:extLst>
          </p:cNvPr>
          <p:cNvSpPr txBox="1"/>
          <p:nvPr/>
        </p:nvSpPr>
        <p:spPr>
          <a:xfrm>
            <a:off x="6831696" y="4594588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F391E6-620B-3B94-E17B-1AFCEE611C46}"/>
              </a:ext>
            </a:extLst>
          </p:cNvPr>
          <p:cNvSpPr txBox="1"/>
          <p:nvPr/>
        </p:nvSpPr>
        <p:spPr>
          <a:xfrm>
            <a:off x="6831695" y="5014203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6138CE-7515-4D28-152F-DC6E46E83BA7}"/>
              </a:ext>
            </a:extLst>
          </p:cNvPr>
          <p:cNvSpPr txBox="1"/>
          <p:nvPr/>
        </p:nvSpPr>
        <p:spPr>
          <a:xfrm>
            <a:off x="6858216" y="5264541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70kDa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B1ACF5-4161-C9E2-269A-14B225976172}"/>
              </a:ext>
            </a:extLst>
          </p:cNvPr>
          <p:cNvSpPr txBox="1"/>
          <p:nvPr/>
        </p:nvSpPr>
        <p:spPr>
          <a:xfrm>
            <a:off x="10627480" y="4715761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E47123-1288-F6C6-7390-51D704A8457D}"/>
              </a:ext>
            </a:extLst>
          </p:cNvPr>
          <p:cNvSpPr txBox="1"/>
          <p:nvPr/>
        </p:nvSpPr>
        <p:spPr>
          <a:xfrm>
            <a:off x="10627479" y="5135376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676326-F09B-D04D-947B-710B9FAF506D}"/>
              </a:ext>
            </a:extLst>
          </p:cNvPr>
          <p:cNvSpPr txBox="1"/>
          <p:nvPr/>
        </p:nvSpPr>
        <p:spPr>
          <a:xfrm>
            <a:off x="10685188" y="1254542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8E7B67-2C54-7B0E-6E01-355016B07310}"/>
              </a:ext>
            </a:extLst>
          </p:cNvPr>
          <p:cNvSpPr txBox="1"/>
          <p:nvPr/>
        </p:nvSpPr>
        <p:spPr>
          <a:xfrm>
            <a:off x="10651111" y="1511966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D01B53-52EF-A998-DE69-1678E88D37D7}"/>
              </a:ext>
            </a:extLst>
          </p:cNvPr>
          <p:cNvSpPr txBox="1"/>
          <p:nvPr/>
        </p:nvSpPr>
        <p:spPr>
          <a:xfrm>
            <a:off x="10603509" y="1864357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ADE3A8-EFE3-6E71-0D5D-31916371CDB7}"/>
              </a:ext>
            </a:extLst>
          </p:cNvPr>
          <p:cNvSpPr txBox="1"/>
          <p:nvPr/>
        </p:nvSpPr>
        <p:spPr>
          <a:xfrm>
            <a:off x="6544039" y="1609912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EBCD27-E744-C57D-32FC-D951B731E277}"/>
              </a:ext>
            </a:extLst>
          </p:cNvPr>
          <p:cNvSpPr txBox="1"/>
          <p:nvPr/>
        </p:nvSpPr>
        <p:spPr>
          <a:xfrm>
            <a:off x="6527000" y="1864166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4265F4-30AC-4D46-9A56-31496891A808}"/>
              </a:ext>
            </a:extLst>
          </p:cNvPr>
          <p:cNvSpPr txBox="1"/>
          <p:nvPr/>
        </p:nvSpPr>
        <p:spPr>
          <a:xfrm>
            <a:off x="6535930" y="1257808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 kDa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D438DA-C6CD-802F-6FC7-BDE2C2107ADF}"/>
              </a:ext>
            </a:extLst>
          </p:cNvPr>
          <p:cNvSpPr txBox="1"/>
          <p:nvPr/>
        </p:nvSpPr>
        <p:spPr>
          <a:xfrm>
            <a:off x="2516803" y="1512697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2827C0-3D4F-48EE-C68B-482CA4AFAEF9}"/>
              </a:ext>
            </a:extLst>
          </p:cNvPr>
          <p:cNvSpPr txBox="1"/>
          <p:nvPr/>
        </p:nvSpPr>
        <p:spPr>
          <a:xfrm>
            <a:off x="2499764" y="189947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ABE84F-4380-BB70-4A77-74CAE281BEA0}"/>
              </a:ext>
            </a:extLst>
          </p:cNvPr>
          <p:cNvSpPr txBox="1"/>
          <p:nvPr/>
        </p:nvSpPr>
        <p:spPr>
          <a:xfrm>
            <a:off x="2508694" y="1226853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 kDa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84159C-F408-9612-8D60-2701F6A79FEB}"/>
              </a:ext>
            </a:extLst>
          </p:cNvPr>
          <p:cNvSpPr txBox="1"/>
          <p:nvPr/>
        </p:nvSpPr>
        <p:spPr>
          <a:xfrm>
            <a:off x="4809463" y="1623462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2D5349-1D41-9199-B1DC-A1CEF2D8EF03}"/>
              </a:ext>
            </a:extLst>
          </p:cNvPr>
          <p:cNvSpPr txBox="1"/>
          <p:nvPr/>
        </p:nvSpPr>
        <p:spPr>
          <a:xfrm>
            <a:off x="4792424" y="1877716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F92CFAD-18DB-C228-6DBA-8D7FBDD717F8}"/>
              </a:ext>
            </a:extLst>
          </p:cNvPr>
          <p:cNvSpPr txBox="1"/>
          <p:nvPr/>
        </p:nvSpPr>
        <p:spPr>
          <a:xfrm>
            <a:off x="4801354" y="1271358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 kDa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1D33664-CAB8-354C-42ED-AE920F1EA749}"/>
              </a:ext>
            </a:extLst>
          </p:cNvPr>
          <p:cNvSpPr txBox="1"/>
          <p:nvPr/>
        </p:nvSpPr>
        <p:spPr>
          <a:xfrm>
            <a:off x="621180" y="1536675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33DD6AF-433B-2A01-0A7B-1CA4AA377376}"/>
              </a:ext>
            </a:extLst>
          </p:cNvPr>
          <p:cNvSpPr txBox="1"/>
          <p:nvPr/>
        </p:nvSpPr>
        <p:spPr>
          <a:xfrm>
            <a:off x="604141" y="179092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46F973-45D7-C8B1-386E-6F7557A07C81}"/>
              </a:ext>
            </a:extLst>
          </p:cNvPr>
          <p:cNvSpPr txBox="1"/>
          <p:nvPr/>
        </p:nvSpPr>
        <p:spPr>
          <a:xfrm>
            <a:off x="613071" y="118457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 kDa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894D26-31F5-AA6E-59B5-99CB44CEB426}"/>
              </a:ext>
            </a:extLst>
          </p:cNvPr>
          <p:cNvSpPr txBox="1"/>
          <p:nvPr/>
        </p:nvSpPr>
        <p:spPr>
          <a:xfrm>
            <a:off x="6851422" y="5473394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50kDa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B4B9181-1C30-0C07-6D26-46964331C7C4}"/>
              </a:ext>
            </a:extLst>
          </p:cNvPr>
          <p:cNvSpPr txBox="1"/>
          <p:nvPr/>
        </p:nvSpPr>
        <p:spPr>
          <a:xfrm>
            <a:off x="388532" y="4651854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CF622CE-44B4-343C-F6D4-86DA3973F2A1}"/>
              </a:ext>
            </a:extLst>
          </p:cNvPr>
          <p:cNvSpPr txBox="1"/>
          <p:nvPr/>
        </p:nvSpPr>
        <p:spPr>
          <a:xfrm>
            <a:off x="388531" y="5071469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0E9EE90-0349-EB0A-36A8-B4873CDB80A4}"/>
              </a:ext>
            </a:extLst>
          </p:cNvPr>
          <p:cNvSpPr txBox="1"/>
          <p:nvPr/>
        </p:nvSpPr>
        <p:spPr>
          <a:xfrm>
            <a:off x="4480633" y="4651854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31A8755-241D-AC20-760D-61DAB5F28B35}"/>
              </a:ext>
            </a:extLst>
          </p:cNvPr>
          <p:cNvSpPr txBox="1"/>
          <p:nvPr/>
        </p:nvSpPr>
        <p:spPr>
          <a:xfrm>
            <a:off x="4480632" y="4991957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B5FBA80-1987-B3C9-C61F-94F3A882E66D}"/>
              </a:ext>
            </a:extLst>
          </p:cNvPr>
          <p:cNvSpPr txBox="1"/>
          <p:nvPr/>
        </p:nvSpPr>
        <p:spPr>
          <a:xfrm>
            <a:off x="4507153" y="5282051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70kDa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BFF50F5-30BB-4F59-B978-4008A83D2D8B}"/>
              </a:ext>
            </a:extLst>
          </p:cNvPr>
          <p:cNvSpPr txBox="1"/>
          <p:nvPr/>
        </p:nvSpPr>
        <p:spPr>
          <a:xfrm>
            <a:off x="4500359" y="5464400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50kDa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9F3A5B9-E5C0-3AC4-E419-624292DE22A6}"/>
              </a:ext>
            </a:extLst>
          </p:cNvPr>
          <p:cNvSpPr txBox="1"/>
          <p:nvPr/>
        </p:nvSpPr>
        <p:spPr>
          <a:xfrm>
            <a:off x="8155684" y="4660092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B5C994E-482C-D4A4-8B04-4E4DD8142801}"/>
              </a:ext>
            </a:extLst>
          </p:cNvPr>
          <p:cNvSpPr txBox="1"/>
          <p:nvPr/>
        </p:nvSpPr>
        <p:spPr>
          <a:xfrm>
            <a:off x="8155683" y="5079707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ED48D5E-E8D4-9FB4-B335-5071265D5F1D}"/>
              </a:ext>
            </a:extLst>
          </p:cNvPr>
          <p:cNvSpPr txBox="1"/>
          <p:nvPr/>
        </p:nvSpPr>
        <p:spPr>
          <a:xfrm>
            <a:off x="8767531" y="1220225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0EB2E1C-79C7-9153-9C7B-FC4506A054A1}"/>
              </a:ext>
            </a:extLst>
          </p:cNvPr>
          <p:cNvSpPr txBox="1"/>
          <p:nvPr/>
        </p:nvSpPr>
        <p:spPr>
          <a:xfrm>
            <a:off x="8733454" y="147764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907D0B1-2CFC-D3D0-77DD-1336C3DE8B33}"/>
              </a:ext>
            </a:extLst>
          </p:cNvPr>
          <p:cNvSpPr txBox="1"/>
          <p:nvPr/>
        </p:nvSpPr>
        <p:spPr>
          <a:xfrm>
            <a:off x="8685852" y="1830040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</p:spTree>
    <p:extLst>
      <p:ext uri="{BB962C8B-B14F-4D97-AF65-F5344CB8AC3E}">
        <p14:creationId xmlns:p14="http://schemas.microsoft.com/office/powerpoint/2010/main" val="1986217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hite&#10;&#10;Description automatically generated">
            <a:extLst>
              <a:ext uri="{FF2B5EF4-FFF2-40B4-BE49-F238E27FC236}">
                <a16:creationId xmlns:a16="http://schemas.microsoft.com/office/drawing/2014/main" id="{DFA153F4-682D-1541-0DC6-D0F0A2687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0" t="26922" r="27299" b="33182"/>
          <a:stretch/>
        </p:blipFill>
        <p:spPr>
          <a:xfrm>
            <a:off x="559755" y="-19270"/>
            <a:ext cx="3684042" cy="3168952"/>
          </a:xfrm>
          <a:prstGeom prst="rect">
            <a:avLst/>
          </a:prstGeom>
        </p:spPr>
      </p:pic>
      <p:pic>
        <p:nvPicPr>
          <p:cNvPr id="7" name="Picture 6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B8274ED2-6218-D5C5-5BBD-94CCC72754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1" t="24307" r="33994" b="39005"/>
          <a:stretch/>
        </p:blipFill>
        <p:spPr>
          <a:xfrm>
            <a:off x="559756" y="3285808"/>
            <a:ext cx="3684042" cy="3561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B13B39-B058-E730-AFB5-78766816EA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0" t="23102" r="26143" b="33739"/>
          <a:stretch/>
        </p:blipFill>
        <p:spPr>
          <a:xfrm>
            <a:off x="4370752" y="0"/>
            <a:ext cx="3802576" cy="3149430"/>
          </a:xfrm>
          <a:prstGeom prst="rect">
            <a:avLst/>
          </a:prstGeom>
        </p:spPr>
      </p:pic>
      <p:pic>
        <p:nvPicPr>
          <p:cNvPr id="11" name="Picture 10" descr="A picture containing electronics, jack&#10;&#10;Description automatically generated">
            <a:extLst>
              <a:ext uri="{FF2B5EF4-FFF2-40B4-BE49-F238E27FC236}">
                <a16:creationId xmlns:a16="http://schemas.microsoft.com/office/drawing/2014/main" id="{3FB39BFD-255F-2741-58B1-2312FDFA3C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1" t="27590" r="32770" b="31262"/>
          <a:stretch/>
        </p:blipFill>
        <p:spPr>
          <a:xfrm>
            <a:off x="4370753" y="3285808"/>
            <a:ext cx="3802576" cy="35721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E94BB4-1AAB-93DF-150C-D29335C90E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1" t="26197" r="30633" b="35413"/>
          <a:stretch/>
        </p:blipFill>
        <p:spPr>
          <a:xfrm>
            <a:off x="8300283" y="-19430"/>
            <a:ext cx="3337178" cy="3167005"/>
          </a:xfrm>
          <a:prstGeom prst="rect">
            <a:avLst/>
          </a:prstGeom>
        </p:spPr>
      </p:pic>
      <p:pic>
        <p:nvPicPr>
          <p:cNvPr id="15" name="Picture 14" descr="A picture containing jack, electronics&#10;&#10;Description automatically generated">
            <a:extLst>
              <a:ext uri="{FF2B5EF4-FFF2-40B4-BE49-F238E27FC236}">
                <a16:creationId xmlns:a16="http://schemas.microsoft.com/office/drawing/2014/main" id="{5B5D6002-A493-08CA-4267-80444C8F698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3" t="27072" r="29080" b="29641"/>
          <a:stretch/>
        </p:blipFill>
        <p:spPr>
          <a:xfrm>
            <a:off x="8300283" y="3285808"/>
            <a:ext cx="3331961" cy="35721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503562A-8F86-476B-EEEC-EDE231946431}"/>
              </a:ext>
            </a:extLst>
          </p:cNvPr>
          <p:cNvSpPr txBox="1"/>
          <p:nvPr/>
        </p:nvSpPr>
        <p:spPr>
          <a:xfrm>
            <a:off x="771505" y="2603751"/>
            <a:ext cx="3074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GSK from Figure 7C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C2672E-4E0A-8DD5-1CF7-E669A3C408F7}"/>
              </a:ext>
            </a:extLst>
          </p:cNvPr>
          <p:cNvSpPr txBox="1"/>
          <p:nvPr/>
        </p:nvSpPr>
        <p:spPr>
          <a:xfrm rot="16200000">
            <a:off x="2005042" y="-35991"/>
            <a:ext cx="9968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DMSO</a:t>
            </a:r>
          </a:p>
          <a:p>
            <a:r>
              <a:rPr lang="en-US" sz="2200" b="1" dirty="0"/>
              <a:t>IC50</a:t>
            </a:r>
          </a:p>
          <a:p>
            <a:r>
              <a:rPr lang="en-US" sz="2200" b="1" dirty="0"/>
              <a:t>IC75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7F1A75-37F6-58EE-76B8-A9CCBCA0D6F4}"/>
              </a:ext>
            </a:extLst>
          </p:cNvPr>
          <p:cNvSpPr txBox="1"/>
          <p:nvPr/>
        </p:nvSpPr>
        <p:spPr>
          <a:xfrm>
            <a:off x="683976" y="6287349"/>
            <a:ext cx="3529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Vinculin of GSK from Figure 7C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7A3882-A9B7-B33F-6185-479CCBCE214A}"/>
              </a:ext>
            </a:extLst>
          </p:cNvPr>
          <p:cNvSpPr txBox="1"/>
          <p:nvPr/>
        </p:nvSpPr>
        <p:spPr>
          <a:xfrm rot="16200000">
            <a:off x="1981866" y="3735720"/>
            <a:ext cx="9332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DMSO</a:t>
            </a:r>
          </a:p>
          <a:p>
            <a:r>
              <a:rPr lang="en-US" sz="2200" b="1" dirty="0"/>
              <a:t>IC50</a:t>
            </a:r>
          </a:p>
          <a:p>
            <a:r>
              <a:rPr lang="en-US" sz="2200" b="1" dirty="0"/>
              <a:t>IC75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67E011-F6C0-D97F-91BF-9838CF0AF759}"/>
              </a:ext>
            </a:extLst>
          </p:cNvPr>
          <p:cNvSpPr txBox="1"/>
          <p:nvPr/>
        </p:nvSpPr>
        <p:spPr>
          <a:xfrm rot="16200000">
            <a:off x="5930497" y="-32326"/>
            <a:ext cx="9332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DMSO</a:t>
            </a:r>
          </a:p>
          <a:p>
            <a:r>
              <a:rPr lang="en-US" sz="2200" b="1" dirty="0"/>
              <a:t>IC50</a:t>
            </a:r>
          </a:p>
          <a:p>
            <a:r>
              <a:rPr lang="en-US" sz="2200" b="1" dirty="0"/>
              <a:t>IC75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BDCCD0-E1DD-9B11-F77B-C9BAAD940A33}"/>
              </a:ext>
            </a:extLst>
          </p:cNvPr>
          <p:cNvSpPr txBox="1"/>
          <p:nvPr/>
        </p:nvSpPr>
        <p:spPr>
          <a:xfrm>
            <a:off x="4977483" y="2605056"/>
            <a:ext cx="23619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/>
              <a:t>pGSK</a:t>
            </a:r>
            <a:r>
              <a:rPr lang="en-US" sz="2000" b="1" dirty="0"/>
              <a:t> from Figure 7C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382631-C36B-B403-74E8-D5702D440D40}"/>
              </a:ext>
            </a:extLst>
          </p:cNvPr>
          <p:cNvSpPr txBox="1"/>
          <p:nvPr/>
        </p:nvSpPr>
        <p:spPr>
          <a:xfrm>
            <a:off x="4615559" y="6287349"/>
            <a:ext cx="3557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Vinculin of </a:t>
            </a:r>
            <a:r>
              <a:rPr lang="en-US" sz="2000" b="1" dirty="0" err="1"/>
              <a:t>pGSK</a:t>
            </a:r>
            <a:r>
              <a:rPr lang="en-US" sz="2000" b="1" dirty="0"/>
              <a:t> from Figure 7C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DFEF95-E399-22A0-B956-29D878FE5EC5}"/>
              </a:ext>
            </a:extLst>
          </p:cNvPr>
          <p:cNvSpPr txBox="1"/>
          <p:nvPr/>
        </p:nvSpPr>
        <p:spPr>
          <a:xfrm rot="16200000">
            <a:off x="6115633" y="2971070"/>
            <a:ext cx="1300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DMSO</a:t>
            </a:r>
          </a:p>
          <a:p>
            <a:r>
              <a:rPr lang="en-US" sz="2200" b="1" dirty="0"/>
              <a:t>IC50</a:t>
            </a:r>
          </a:p>
          <a:p>
            <a:r>
              <a:rPr lang="en-US" sz="2200" b="1" dirty="0"/>
              <a:t>IC75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A6C9FF-99E1-53E3-456D-0CA6749954F7}"/>
              </a:ext>
            </a:extLst>
          </p:cNvPr>
          <p:cNvSpPr txBox="1"/>
          <p:nvPr/>
        </p:nvSpPr>
        <p:spPr>
          <a:xfrm rot="16200000">
            <a:off x="9481275" y="-4190"/>
            <a:ext cx="9332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DMSO</a:t>
            </a:r>
          </a:p>
          <a:p>
            <a:r>
              <a:rPr lang="en-US" sz="2200" b="1" dirty="0"/>
              <a:t>IC50</a:t>
            </a:r>
          </a:p>
          <a:p>
            <a:r>
              <a:rPr lang="en-US" sz="2200" b="1" dirty="0"/>
              <a:t>IC75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BFBA6E-500A-664E-DB2C-54DD830B2B05}"/>
              </a:ext>
            </a:extLst>
          </p:cNvPr>
          <p:cNvSpPr txBox="1"/>
          <p:nvPr/>
        </p:nvSpPr>
        <p:spPr>
          <a:xfrm>
            <a:off x="8642171" y="2605056"/>
            <a:ext cx="23605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PARP from Figure 7B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235FE0D-8103-5B16-C8B5-8C6CAFAD01FC}"/>
              </a:ext>
            </a:extLst>
          </p:cNvPr>
          <p:cNvSpPr txBox="1"/>
          <p:nvPr/>
        </p:nvSpPr>
        <p:spPr>
          <a:xfrm>
            <a:off x="8391877" y="6282898"/>
            <a:ext cx="3562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β</a:t>
            </a:r>
            <a:r>
              <a:rPr lang="en-US" sz="2000" b="1" dirty="0"/>
              <a:t>-actin of PARP from Figure 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8045055-CAC8-DA73-B7C2-5132C5758368}"/>
              </a:ext>
            </a:extLst>
          </p:cNvPr>
          <p:cNvSpPr txBox="1"/>
          <p:nvPr/>
        </p:nvSpPr>
        <p:spPr>
          <a:xfrm rot="16200000">
            <a:off x="9449309" y="3437703"/>
            <a:ext cx="9332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DMSO</a:t>
            </a:r>
          </a:p>
          <a:p>
            <a:r>
              <a:rPr lang="en-US" sz="2200" b="1" dirty="0"/>
              <a:t>IC50</a:t>
            </a:r>
          </a:p>
          <a:p>
            <a:r>
              <a:rPr lang="en-US" sz="2200" b="1" dirty="0"/>
              <a:t>IC75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BB5861-29FF-F058-C452-C434C931F726}"/>
              </a:ext>
            </a:extLst>
          </p:cNvPr>
          <p:cNvSpPr txBox="1"/>
          <p:nvPr/>
        </p:nvSpPr>
        <p:spPr>
          <a:xfrm>
            <a:off x="7485636" y="4610821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D6E44D-74E3-63FF-0F2F-80969BB72B2C}"/>
              </a:ext>
            </a:extLst>
          </p:cNvPr>
          <p:cNvSpPr txBox="1"/>
          <p:nvPr/>
        </p:nvSpPr>
        <p:spPr>
          <a:xfrm>
            <a:off x="7485635" y="5030436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BE365C-DA46-522A-C5FB-69DDC6F5F2B6}"/>
              </a:ext>
            </a:extLst>
          </p:cNvPr>
          <p:cNvSpPr txBox="1"/>
          <p:nvPr/>
        </p:nvSpPr>
        <p:spPr>
          <a:xfrm>
            <a:off x="3274156" y="4974286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9CAAF-2B0F-9011-9621-16B7EDDBB58C}"/>
              </a:ext>
            </a:extLst>
          </p:cNvPr>
          <p:cNvSpPr txBox="1"/>
          <p:nvPr/>
        </p:nvSpPr>
        <p:spPr>
          <a:xfrm>
            <a:off x="3274155" y="5475623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09BB03-CC02-7CFD-DE8D-E4EDA595B769}"/>
              </a:ext>
            </a:extLst>
          </p:cNvPr>
          <p:cNvSpPr txBox="1"/>
          <p:nvPr/>
        </p:nvSpPr>
        <p:spPr>
          <a:xfrm>
            <a:off x="10595432" y="159762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EE6584-5113-727F-8F25-61B3423040B5}"/>
              </a:ext>
            </a:extLst>
          </p:cNvPr>
          <p:cNvSpPr txBox="1"/>
          <p:nvPr/>
        </p:nvSpPr>
        <p:spPr>
          <a:xfrm>
            <a:off x="10595431" y="2017240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ACE060-CAA9-C5BF-9118-A71440809203}"/>
              </a:ext>
            </a:extLst>
          </p:cNvPr>
          <p:cNvSpPr txBox="1"/>
          <p:nvPr/>
        </p:nvSpPr>
        <p:spPr>
          <a:xfrm>
            <a:off x="3135517" y="141311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77BEF1-2A5D-1594-8058-16CAA1185942}"/>
              </a:ext>
            </a:extLst>
          </p:cNvPr>
          <p:cNvSpPr txBox="1"/>
          <p:nvPr/>
        </p:nvSpPr>
        <p:spPr>
          <a:xfrm>
            <a:off x="3135516" y="1832726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B47E36-3492-F682-38E0-4E3F2C2ABFB4}"/>
              </a:ext>
            </a:extLst>
          </p:cNvPr>
          <p:cNvSpPr txBox="1"/>
          <p:nvPr/>
        </p:nvSpPr>
        <p:spPr>
          <a:xfrm>
            <a:off x="7049809" y="1159624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DF8B02-6EEF-D1B2-DF36-11B3439C19CD}"/>
              </a:ext>
            </a:extLst>
          </p:cNvPr>
          <p:cNvSpPr txBox="1"/>
          <p:nvPr/>
        </p:nvSpPr>
        <p:spPr>
          <a:xfrm>
            <a:off x="7049808" y="152623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9F2DB0-3C64-65DF-41E5-A5DA53269198}"/>
              </a:ext>
            </a:extLst>
          </p:cNvPr>
          <p:cNvSpPr txBox="1"/>
          <p:nvPr/>
        </p:nvSpPr>
        <p:spPr>
          <a:xfrm>
            <a:off x="10670518" y="4691882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591DA0-D3D2-884B-DD1F-F068622CB3F2}"/>
              </a:ext>
            </a:extLst>
          </p:cNvPr>
          <p:cNvSpPr txBox="1"/>
          <p:nvPr/>
        </p:nvSpPr>
        <p:spPr>
          <a:xfrm>
            <a:off x="10670517" y="5111497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E038044-A494-468D-C112-9F9934682D81}"/>
              </a:ext>
            </a:extLst>
          </p:cNvPr>
          <p:cNvSpPr txBox="1"/>
          <p:nvPr/>
        </p:nvSpPr>
        <p:spPr>
          <a:xfrm>
            <a:off x="10612764" y="2313320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70kDa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7081DB0-B5F4-7233-2436-7F8B839496D9}"/>
              </a:ext>
            </a:extLst>
          </p:cNvPr>
          <p:cNvSpPr txBox="1"/>
          <p:nvPr/>
        </p:nvSpPr>
        <p:spPr>
          <a:xfrm>
            <a:off x="3135516" y="944403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70kDa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3217B5-A25A-2452-4C01-B0CA9430FEF2}"/>
              </a:ext>
            </a:extLst>
          </p:cNvPr>
          <p:cNvSpPr txBox="1"/>
          <p:nvPr/>
        </p:nvSpPr>
        <p:spPr>
          <a:xfrm>
            <a:off x="965158" y="1457345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F8480C-461E-EB3B-4415-2B1EAA938F72}"/>
              </a:ext>
            </a:extLst>
          </p:cNvPr>
          <p:cNvSpPr txBox="1"/>
          <p:nvPr/>
        </p:nvSpPr>
        <p:spPr>
          <a:xfrm>
            <a:off x="965157" y="1876960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23CF71-1455-CBB0-BFFC-CDB13EFAF12F}"/>
              </a:ext>
            </a:extLst>
          </p:cNvPr>
          <p:cNvSpPr txBox="1"/>
          <p:nvPr/>
        </p:nvSpPr>
        <p:spPr>
          <a:xfrm>
            <a:off x="965157" y="988637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70kDa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C540271-261E-EF49-957A-5C8FA80BA0CC}"/>
              </a:ext>
            </a:extLst>
          </p:cNvPr>
          <p:cNvSpPr txBox="1"/>
          <p:nvPr/>
        </p:nvSpPr>
        <p:spPr>
          <a:xfrm>
            <a:off x="4643096" y="1161598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6D2609-02AC-E2E6-2C04-3173E8EB4994}"/>
              </a:ext>
            </a:extLst>
          </p:cNvPr>
          <p:cNvSpPr txBox="1"/>
          <p:nvPr/>
        </p:nvSpPr>
        <p:spPr>
          <a:xfrm>
            <a:off x="4643095" y="1528205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9BD70A5-D93B-F17D-8B70-5EFC80C0DC9F}"/>
              </a:ext>
            </a:extLst>
          </p:cNvPr>
          <p:cNvSpPr txBox="1"/>
          <p:nvPr/>
        </p:nvSpPr>
        <p:spPr>
          <a:xfrm>
            <a:off x="7049808" y="207246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4FD7A9B-6A41-8F19-D316-E4220EC791F0}"/>
              </a:ext>
            </a:extLst>
          </p:cNvPr>
          <p:cNvSpPr txBox="1"/>
          <p:nvPr/>
        </p:nvSpPr>
        <p:spPr>
          <a:xfrm>
            <a:off x="4643095" y="207246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28480BE-791B-F620-3C00-C2A0FB3981ED}"/>
              </a:ext>
            </a:extLst>
          </p:cNvPr>
          <p:cNvSpPr txBox="1"/>
          <p:nvPr/>
        </p:nvSpPr>
        <p:spPr>
          <a:xfrm>
            <a:off x="7051581" y="819360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 kDa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8426E2-2326-8ACE-8348-27FFE05EA036}"/>
              </a:ext>
            </a:extLst>
          </p:cNvPr>
          <p:cNvSpPr txBox="1"/>
          <p:nvPr/>
        </p:nvSpPr>
        <p:spPr>
          <a:xfrm>
            <a:off x="10587169" y="1049264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250kDa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3767FA4-0077-3076-C1FA-D0E4D563610F}"/>
              </a:ext>
            </a:extLst>
          </p:cNvPr>
          <p:cNvSpPr txBox="1"/>
          <p:nvPr/>
        </p:nvSpPr>
        <p:spPr>
          <a:xfrm>
            <a:off x="8447757" y="1589348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C07C75C-3918-A2D1-E99C-A6E9F40A8B6F}"/>
              </a:ext>
            </a:extLst>
          </p:cNvPr>
          <p:cNvSpPr txBox="1"/>
          <p:nvPr/>
        </p:nvSpPr>
        <p:spPr>
          <a:xfrm>
            <a:off x="8447756" y="2008963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3AE2CC-2155-042A-32C5-7F7EC96A8853}"/>
              </a:ext>
            </a:extLst>
          </p:cNvPr>
          <p:cNvSpPr txBox="1"/>
          <p:nvPr/>
        </p:nvSpPr>
        <p:spPr>
          <a:xfrm>
            <a:off x="8465089" y="2305043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70kDa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CCB47A-ADFC-6AE5-1059-C240AAE32852}"/>
              </a:ext>
            </a:extLst>
          </p:cNvPr>
          <p:cNvSpPr txBox="1"/>
          <p:nvPr/>
        </p:nvSpPr>
        <p:spPr>
          <a:xfrm>
            <a:off x="8439494" y="1040987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250kDa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4770515-C665-8876-6B90-9415062130DA}"/>
              </a:ext>
            </a:extLst>
          </p:cNvPr>
          <p:cNvSpPr txBox="1"/>
          <p:nvPr/>
        </p:nvSpPr>
        <p:spPr>
          <a:xfrm>
            <a:off x="10663077" y="4303202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 kDa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CE8B525-DDEA-75CE-A8DE-DEB1443B5023}"/>
              </a:ext>
            </a:extLst>
          </p:cNvPr>
          <p:cNvSpPr txBox="1"/>
          <p:nvPr/>
        </p:nvSpPr>
        <p:spPr>
          <a:xfrm>
            <a:off x="7578470" y="5563178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70kDa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3BE9F75-6E22-8515-DAE7-06236EC16541}"/>
              </a:ext>
            </a:extLst>
          </p:cNvPr>
          <p:cNvSpPr txBox="1"/>
          <p:nvPr/>
        </p:nvSpPr>
        <p:spPr>
          <a:xfrm>
            <a:off x="7586194" y="5868833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50kDa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8E2FC9E-1E0E-F238-BF0F-0F7BCF35EC38}"/>
              </a:ext>
            </a:extLst>
          </p:cNvPr>
          <p:cNvSpPr txBox="1"/>
          <p:nvPr/>
        </p:nvSpPr>
        <p:spPr>
          <a:xfrm>
            <a:off x="4264736" y="4522605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1668165-C39B-56E3-4519-573EC9E20E72}"/>
              </a:ext>
            </a:extLst>
          </p:cNvPr>
          <p:cNvSpPr txBox="1"/>
          <p:nvPr/>
        </p:nvSpPr>
        <p:spPr>
          <a:xfrm>
            <a:off x="4264735" y="5087992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D1C581B-31F4-F579-4885-8E5BDE3B11CF}"/>
              </a:ext>
            </a:extLst>
          </p:cNvPr>
          <p:cNvSpPr txBox="1"/>
          <p:nvPr/>
        </p:nvSpPr>
        <p:spPr>
          <a:xfrm>
            <a:off x="4357570" y="5527970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70kDa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A730244-D7C4-E17F-7A93-3474CAD18FC0}"/>
              </a:ext>
            </a:extLst>
          </p:cNvPr>
          <p:cNvSpPr txBox="1"/>
          <p:nvPr/>
        </p:nvSpPr>
        <p:spPr>
          <a:xfrm>
            <a:off x="4365294" y="5833625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50kDa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3CD77F5-D252-CA3D-FC68-98D9CEF3F4EE}"/>
              </a:ext>
            </a:extLst>
          </p:cNvPr>
          <p:cNvSpPr txBox="1"/>
          <p:nvPr/>
        </p:nvSpPr>
        <p:spPr>
          <a:xfrm>
            <a:off x="696588" y="5143563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150kDa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AA835E8-F67B-4B4A-B635-B3185D29F1A0}"/>
              </a:ext>
            </a:extLst>
          </p:cNvPr>
          <p:cNvSpPr txBox="1"/>
          <p:nvPr/>
        </p:nvSpPr>
        <p:spPr>
          <a:xfrm>
            <a:off x="696587" y="5589682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100kDa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C5FB0AC-FE5F-3B68-4069-585A833189F7}"/>
              </a:ext>
            </a:extLst>
          </p:cNvPr>
          <p:cNvSpPr txBox="1"/>
          <p:nvPr/>
        </p:nvSpPr>
        <p:spPr>
          <a:xfrm>
            <a:off x="8404406" y="4587076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A8B5E26-410F-3F9D-C036-D94AC814F601}"/>
              </a:ext>
            </a:extLst>
          </p:cNvPr>
          <p:cNvSpPr txBox="1"/>
          <p:nvPr/>
        </p:nvSpPr>
        <p:spPr>
          <a:xfrm>
            <a:off x="8404405" y="500669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2F36E04-2654-7CF6-A607-58DC7735A131}"/>
              </a:ext>
            </a:extLst>
          </p:cNvPr>
          <p:cNvSpPr txBox="1"/>
          <p:nvPr/>
        </p:nvSpPr>
        <p:spPr>
          <a:xfrm>
            <a:off x="10663077" y="5664348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2B4791-0696-7DB2-3C1D-42F0A24A4686}"/>
              </a:ext>
            </a:extLst>
          </p:cNvPr>
          <p:cNvSpPr txBox="1"/>
          <p:nvPr/>
        </p:nvSpPr>
        <p:spPr>
          <a:xfrm>
            <a:off x="8346273" y="562524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D763A5E-6CDB-BE32-5D85-CE226225BA7F}"/>
              </a:ext>
            </a:extLst>
          </p:cNvPr>
          <p:cNvSpPr txBox="1"/>
          <p:nvPr/>
        </p:nvSpPr>
        <p:spPr>
          <a:xfrm>
            <a:off x="5056988" y="79667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 kDa</a:t>
            </a:r>
          </a:p>
        </p:txBody>
      </p:sp>
    </p:spTree>
    <p:extLst>
      <p:ext uri="{BB962C8B-B14F-4D97-AF65-F5344CB8AC3E}">
        <p14:creationId xmlns:p14="http://schemas.microsoft.com/office/powerpoint/2010/main" val="2405650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AAE47D-8376-55F2-50B0-B69482B5B2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2" t="24105" r="21219" b="22609"/>
          <a:stretch/>
        </p:blipFill>
        <p:spPr>
          <a:xfrm>
            <a:off x="2106309" y="126018"/>
            <a:ext cx="3804928" cy="3175852"/>
          </a:xfrm>
          <a:prstGeom prst="rect">
            <a:avLst/>
          </a:prstGeom>
        </p:spPr>
      </p:pic>
      <p:pic>
        <p:nvPicPr>
          <p:cNvPr id="7" name="Picture 6" descr="A picture containing white&#10;&#10;Description automatically generated">
            <a:extLst>
              <a:ext uri="{FF2B5EF4-FFF2-40B4-BE49-F238E27FC236}">
                <a16:creationId xmlns:a16="http://schemas.microsoft.com/office/drawing/2014/main" id="{6914F117-D310-7475-F499-CF599BB83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4" t="20424" r="18472" b="23225"/>
          <a:stretch/>
        </p:blipFill>
        <p:spPr>
          <a:xfrm>
            <a:off x="2106309" y="3466186"/>
            <a:ext cx="3804928" cy="32906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B14A53-49C7-4AE6-AC39-BE959D1DA6F5}"/>
              </a:ext>
            </a:extLst>
          </p:cNvPr>
          <p:cNvSpPr txBox="1"/>
          <p:nvPr/>
        </p:nvSpPr>
        <p:spPr>
          <a:xfrm>
            <a:off x="2545087" y="2756693"/>
            <a:ext cx="2576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p53 from Figure 7A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CFF6F2-7557-CC66-9572-C489F2D3FE43}"/>
              </a:ext>
            </a:extLst>
          </p:cNvPr>
          <p:cNvSpPr txBox="1"/>
          <p:nvPr/>
        </p:nvSpPr>
        <p:spPr>
          <a:xfrm rot="16200000">
            <a:off x="3283681" y="472100"/>
            <a:ext cx="797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DMSO</a:t>
            </a:r>
          </a:p>
          <a:p>
            <a:r>
              <a:rPr lang="en-US" b="1" dirty="0"/>
              <a:t>IC50</a:t>
            </a:r>
          </a:p>
          <a:p>
            <a:r>
              <a:rPr lang="en-US" b="1" dirty="0"/>
              <a:t>IC75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701F46-205B-77F7-2948-1C91C822BFDE}"/>
              </a:ext>
            </a:extLst>
          </p:cNvPr>
          <p:cNvSpPr txBox="1"/>
          <p:nvPr/>
        </p:nvSpPr>
        <p:spPr>
          <a:xfrm>
            <a:off x="2481328" y="6137441"/>
            <a:ext cx="3014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GAPDH of p53 from Figure 7A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A6EB62-FC8B-FE48-5E2A-332AF2E42FE5}"/>
              </a:ext>
            </a:extLst>
          </p:cNvPr>
          <p:cNvSpPr txBox="1"/>
          <p:nvPr/>
        </p:nvSpPr>
        <p:spPr>
          <a:xfrm rot="16200000">
            <a:off x="3218840" y="3766735"/>
            <a:ext cx="797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DMSO</a:t>
            </a:r>
          </a:p>
          <a:p>
            <a:r>
              <a:rPr lang="en-US" b="1" dirty="0"/>
              <a:t>IC50</a:t>
            </a:r>
          </a:p>
          <a:p>
            <a:r>
              <a:rPr lang="en-US" b="1" dirty="0"/>
              <a:t>IC75</a:t>
            </a:r>
          </a:p>
        </p:txBody>
      </p:sp>
      <p:pic>
        <p:nvPicPr>
          <p:cNvPr id="14" name="Picture 13" descr="A picture containing text, jack&#10;&#10;Description automatically generated">
            <a:extLst>
              <a:ext uri="{FF2B5EF4-FFF2-40B4-BE49-F238E27FC236}">
                <a16:creationId xmlns:a16="http://schemas.microsoft.com/office/drawing/2014/main" id="{156EB4B1-ECE3-988C-D3BB-59FFB3B339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6" t="26174" r="25599" b="28970"/>
          <a:stretch/>
        </p:blipFill>
        <p:spPr>
          <a:xfrm>
            <a:off x="6248590" y="124136"/>
            <a:ext cx="3432267" cy="31758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6B3C272-7AF2-FFF7-6377-4557464F1AE9}"/>
              </a:ext>
            </a:extLst>
          </p:cNvPr>
          <p:cNvSpPr txBox="1"/>
          <p:nvPr/>
        </p:nvSpPr>
        <p:spPr>
          <a:xfrm rot="16200000">
            <a:off x="7533527" y="248404"/>
            <a:ext cx="797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DMSO</a:t>
            </a:r>
          </a:p>
          <a:p>
            <a:r>
              <a:rPr lang="en-US" b="1" dirty="0"/>
              <a:t>IC50</a:t>
            </a:r>
          </a:p>
          <a:p>
            <a:r>
              <a:rPr lang="en-US" b="1" dirty="0"/>
              <a:t>IC75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00CE8C-5EDE-6534-06A3-927A02A3910C}"/>
              </a:ext>
            </a:extLst>
          </p:cNvPr>
          <p:cNvSpPr txBox="1"/>
          <p:nvPr/>
        </p:nvSpPr>
        <p:spPr>
          <a:xfrm>
            <a:off x="6639708" y="2757079"/>
            <a:ext cx="292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p-p53 from Figure 7A</a:t>
            </a:r>
          </a:p>
        </p:txBody>
      </p:sp>
      <p:pic>
        <p:nvPicPr>
          <p:cNvPr id="18" name="Picture 17" descr="A picture containing jack, electronics&#10;&#10;Description automatically generated">
            <a:extLst>
              <a:ext uri="{FF2B5EF4-FFF2-40B4-BE49-F238E27FC236}">
                <a16:creationId xmlns:a16="http://schemas.microsoft.com/office/drawing/2014/main" id="{9D3C532A-806D-813D-65F6-352E7EDB53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5" t="27332" r="25040" b="24860"/>
          <a:stretch/>
        </p:blipFill>
        <p:spPr>
          <a:xfrm>
            <a:off x="6280765" y="3495604"/>
            <a:ext cx="3511897" cy="325984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BB88680-39C6-785C-5FD3-B2AF8892B514}"/>
              </a:ext>
            </a:extLst>
          </p:cNvPr>
          <p:cNvSpPr txBox="1"/>
          <p:nvPr/>
        </p:nvSpPr>
        <p:spPr>
          <a:xfrm>
            <a:off x="6456216" y="6159881"/>
            <a:ext cx="3224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β-actin for p-p53 from Figure 7A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7F5A78-D4DC-9EC6-DDE3-0626B08AD321}"/>
              </a:ext>
            </a:extLst>
          </p:cNvPr>
          <p:cNvSpPr txBox="1"/>
          <p:nvPr/>
        </p:nvSpPr>
        <p:spPr>
          <a:xfrm rot="16200000">
            <a:off x="7638207" y="3525789"/>
            <a:ext cx="797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DMSO</a:t>
            </a:r>
          </a:p>
          <a:p>
            <a:r>
              <a:rPr lang="en-US" b="1" dirty="0"/>
              <a:t>IC50</a:t>
            </a:r>
          </a:p>
          <a:p>
            <a:r>
              <a:rPr lang="en-US" b="1" dirty="0"/>
              <a:t>IC75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04A104-AD02-60AE-8D7F-8749B223FBC5}"/>
              </a:ext>
            </a:extLst>
          </p:cNvPr>
          <p:cNvSpPr txBox="1"/>
          <p:nvPr/>
        </p:nvSpPr>
        <p:spPr>
          <a:xfrm>
            <a:off x="4776083" y="140152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27EF36-CDA8-E246-0A9F-C045E1752962}"/>
              </a:ext>
            </a:extLst>
          </p:cNvPr>
          <p:cNvSpPr txBox="1"/>
          <p:nvPr/>
        </p:nvSpPr>
        <p:spPr>
          <a:xfrm>
            <a:off x="4776083" y="1661534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CE6C32-8AE6-46D7-6094-792B5C739832}"/>
              </a:ext>
            </a:extLst>
          </p:cNvPr>
          <p:cNvSpPr txBox="1"/>
          <p:nvPr/>
        </p:nvSpPr>
        <p:spPr>
          <a:xfrm>
            <a:off x="8480620" y="124705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C2C8C6-5FFE-F164-BA89-E2B63B8E4588}"/>
              </a:ext>
            </a:extLst>
          </p:cNvPr>
          <p:cNvSpPr txBox="1"/>
          <p:nvPr/>
        </p:nvSpPr>
        <p:spPr>
          <a:xfrm>
            <a:off x="8480620" y="161169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D21B57-7E0A-206A-496C-35DAD9D52189}"/>
              </a:ext>
            </a:extLst>
          </p:cNvPr>
          <p:cNvSpPr txBox="1"/>
          <p:nvPr/>
        </p:nvSpPr>
        <p:spPr>
          <a:xfrm>
            <a:off x="6659982" y="4527234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E2C7AA-4D4D-E8FC-5164-A075B5DF55EF}"/>
              </a:ext>
            </a:extLst>
          </p:cNvPr>
          <p:cNvSpPr txBox="1"/>
          <p:nvPr/>
        </p:nvSpPr>
        <p:spPr>
          <a:xfrm>
            <a:off x="6659982" y="484433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3D776A-65D8-70AA-586D-4B4428F3B27D}"/>
              </a:ext>
            </a:extLst>
          </p:cNvPr>
          <p:cNvSpPr txBox="1"/>
          <p:nvPr/>
        </p:nvSpPr>
        <p:spPr>
          <a:xfrm>
            <a:off x="2386087" y="469651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415742-83BB-CDD8-2FC9-EF161A5FB999}"/>
              </a:ext>
            </a:extLst>
          </p:cNvPr>
          <p:cNvSpPr txBox="1"/>
          <p:nvPr/>
        </p:nvSpPr>
        <p:spPr>
          <a:xfrm>
            <a:off x="2386087" y="4983020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E6E05A-4F55-A57B-1E00-A1A8AF513801}"/>
              </a:ext>
            </a:extLst>
          </p:cNvPr>
          <p:cNvSpPr txBox="1"/>
          <p:nvPr/>
        </p:nvSpPr>
        <p:spPr>
          <a:xfrm>
            <a:off x="4712269" y="4661276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18A33C-B864-FBFB-9A3E-FE5B6D81F5F6}"/>
              </a:ext>
            </a:extLst>
          </p:cNvPr>
          <p:cNvSpPr txBox="1"/>
          <p:nvPr/>
        </p:nvSpPr>
        <p:spPr>
          <a:xfrm>
            <a:off x="4712269" y="497428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00012D-3622-3AD0-224A-C5E20E989DB5}"/>
              </a:ext>
            </a:extLst>
          </p:cNvPr>
          <p:cNvSpPr txBox="1"/>
          <p:nvPr/>
        </p:nvSpPr>
        <p:spPr>
          <a:xfrm>
            <a:off x="4776083" y="211382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F9D87D-7136-E256-8174-6B9C0BB119BC}"/>
              </a:ext>
            </a:extLst>
          </p:cNvPr>
          <p:cNvSpPr txBox="1"/>
          <p:nvPr/>
        </p:nvSpPr>
        <p:spPr>
          <a:xfrm>
            <a:off x="2395427" y="211382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9FC587-B79E-8C55-70EA-F25432814857}"/>
              </a:ext>
            </a:extLst>
          </p:cNvPr>
          <p:cNvSpPr txBox="1"/>
          <p:nvPr/>
        </p:nvSpPr>
        <p:spPr>
          <a:xfrm>
            <a:off x="2386087" y="140152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0F1DD7-02AF-DD64-1FC4-11E463906D88}"/>
              </a:ext>
            </a:extLst>
          </p:cNvPr>
          <p:cNvSpPr txBox="1"/>
          <p:nvPr/>
        </p:nvSpPr>
        <p:spPr>
          <a:xfrm>
            <a:off x="2386087" y="1661534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476E9A-2B74-56E9-6542-7344DA9C9907}"/>
              </a:ext>
            </a:extLst>
          </p:cNvPr>
          <p:cNvSpPr txBox="1"/>
          <p:nvPr/>
        </p:nvSpPr>
        <p:spPr>
          <a:xfrm>
            <a:off x="4719743" y="5370604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12A473-A5C0-B47D-7959-F577E8C96E6B}"/>
              </a:ext>
            </a:extLst>
          </p:cNvPr>
          <p:cNvSpPr txBox="1"/>
          <p:nvPr/>
        </p:nvSpPr>
        <p:spPr>
          <a:xfrm>
            <a:off x="2381790" y="5321574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E2AA38-D4E6-90F1-8AAA-54CD1086A547}"/>
              </a:ext>
            </a:extLst>
          </p:cNvPr>
          <p:cNvSpPr txBox="1"/>
          <p:nvPr/>
        </p:nvSpPr>
        <p:spPr>
          <a:xfrm>
            <a:off x="8712522" y="4584447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B3575F-41FF-F3BC-97CB-185015A9F241}"/>
              </a:ext>
            </a:extLst>
          </p:cNvPr>
          <p:cNvSpPr txBox="1"/>
          <p:nvPr/>
        </p:nvSpPr>
        <p:spPr>
          <a:xfrm>
            <a:off x="8712522" y="4901552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54FB3B1-045D-4605-CA6E-34B85B267937}"/>
              </a:ext>
            </a:extLst>
          </p:cNvPr>
          <p:cNvSpPr txBox="1"/>
          <p:nvPr/>
        </p:nvSpPr>
        <p:spPr>
          <a:xfrm>
            <a:off x="8718610" y="4314711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70 kDa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9656D7-8324-2A9D-01E9-E8DCF28729DB}"/>
              </a:ext>
            </a:extLst>
          </p:cNvPr>
          <p:cNvSpPr txBox="1"/>
          <p:nvPr/>
        </p:nvSpPr>
        <p:spPr>
          <a:xfrm>
            <a:off x="8480620" y="2081492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FC2E2D-B8A0-6933-0CB9-3B3B7A661A50}"/>
              </a:ext>
            </a:extLst>
          </p:cNvPr>
          <p:cNvSpPr txBox="1"/>
          <p:nvPr/>
        </p:nvSpPr>
        <p:spPr>
          <a:xfrm>
            <a:off x="6456216" y="1265888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50 kDa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9305157-DD15-26FE-9A52-C2BDBC94B31E}"/>
              </a:ext>
            </a:extLst>
          </p:cNvPr>
          <p:cNvSpPr txBox="1"/>
          <p:nvPr/>
        </p:nvSpPr>
        <p:spPr>
          <a:xfrm>
            <a:off x="6456216" y="1630528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37 kDa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EA68919-CEBA-288B-9EC3-4EDAE11ECC2A}"/>
              </a:ext>
            </a:extLst>
          </p:cNvPr>
          <p:cNvSpPr txBox="1"/>
          <p:nvPr/>
        </p:nvSpPr>
        <p:spPr>
          <a:xfrm>
            <a:off x="6456216" y="210032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9F937E-364D-33C6-274C-C0C5CFB9B180}"/>
              </a:ext>
            </a:extLst>
          </p:cNvPr>
          <p:cNvSpPr txBox="1"/>
          <p:nvPr/>
        </p:nvSpPr>
        <p:spPr>
          <a:xfrm>
            <a:off x="8712522" y="5387934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2FBFBCB-D463-D35E-33C4-A744DBDF24A6}"/>
              </a:ext>
            </a:extLst>
          </p:cNvPr>
          <p:cNvSpPr txBox="1"/>
          <p:nvPr/>
        </p:nvSpPr>
        <p:spPr>
          <a:xfrm>
            <a:off x="6639708" y="5341445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25 kDa</a:t>
            </a:r>
          </a:p>
        </p:txBody>
      </p:sp>
    </p:spTree>
    <p:extLst>
      <p:ext uri="{BB962C8B-B14F-4D97-AF65-F5344CB8AC3E}">
        <p14:creationId xmlns:p14="http://schemas.microsoft.com/office/powerpoint/2010/main" val="988911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342</Words>
  <Application>Microsoft Office PowerPoint</Application>
  <PresentationFormat>Widescreen</PresentationFormat>
  <Paragraphs>166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Aspergillus Carneus Metabolite Averufanin induced cell cycle arrest and apoptotic cell death on cancer cell lines via inducing DNA Damage   Deren Demirela, Ferhat Can Ozkayab, Weaam Ebrahimc Emel Sokullua,d, *, Irem Durmaz Şahina,d,*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Aspergillus Carneus Metabolite Averufanin induced cell cycle arrest and apoptotic cell death on cancer cell lines via inducing DNA Damage   Deren Demirela, Ferhat Can Ozkayab, Weaam Ebrahimc Emel Sokullua,d, *, Irem Durmaz Şahina,d,*</dc:title>
  <dc:creator>DEREN DEMIREL</dc:creator>
  <cp:lastModifiedBy>DEREN DEMIREL</cp:lastModifiedBy>
  <cp:revision>8</cp:revision>
  <dcterms:created xsi:type="dcterms:W3CDTF">2022-09-28T08:00:43Z</dcterms:created>
  <dcterms:modified xsi:type="dcterms:W3CDTF">2022-12-20T09:22:41Z</dcterms:modified>
</cp:coreProperties>
</file>