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322" r:id="rId2"/>
    <p:sldId id="314" r:id="rId3"/>
    <p:sldId id="295" r:id="rId4"/>
    <p:sldId id="317" r:id="rId5"/>
    <p:sldId id="297" r:id="rId6"/>
    <p:sldId id="321" r:id="rId7"/>
    <p:sldId id="325" r:id="rId8"/>
    <p:sldId id="283" r:id="rId9"/>
    <p:sldId id="279" r:id="rId10"/>
    <p:sldId id="278" r:id="rId11"/>
    <p:sldId id="280" r:id="rId12"/>
  </p:sldIdLst>
  <p:sldSz cx="6858000" cy="9144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34297E-EFA3-A98D-7FE8-6BE3EE5FA0B0}" name="Yang Lili" initials="YL" userId="86e0ed783e7e3aa7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ang Lili" initials="YL" lastIdx="1" clrIdx="0">
    <p:extLst>
      <p:ext uri="{19B8F6BF-5375-455C-9EA6-DF929625EA0E}">
        <p15:presenceInfo xmlns:p15="http://schemas.microsoft.com/office/powerpoint/2012/main" userId="86e0ed783e7e3aa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4472C4"/>
    <a:srgbClr val="5B9BD5"/>
    <a:srgbClr val="BFBFBF"/>
    <a:srgbClr val="7F7F7F"/>
    <a:srgbClr val="404040"/>
    <a:srgbClr val="FFD966"/>
    <a:srgbClr val="F4B183"/>
    <a:srgbClr val="ED7D31"/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6188" autoAdjust="0"/>
  </p:normalViewPr>
  <p:slideViewPr>
    <p:cSldViewPr snapToGrid="0">
      <p:cViewPr varScale="1">
        <p:scale>
          <a:sx n="93" d="100"/>
          <a:sy n="93" d="100"/>
        </p:scale>
        <p:origin x="23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53" d="100"/>
          <a:sy n="53" d="100"/>
        </p:scale>
        <p:origin x="2580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B75CE77-9FE1-4B28-8357-C63AFD6F49F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1FC8D3D-C3C3-477B-93EC-3727F2D6FE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613C1-4E71-41DB-96E4-3AE4C8D562E4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F85B4C-CB96-4603-A5E1-2E32396AAD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7EE5E7A-B234-453F-B091-FAB688D509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63BF0-8AD5-4EA8-A196-A81C740993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386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C4096-FDDA-4986-B953-A96A7696F54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20900" y="1233488"/>
            <a:ext cx="24939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DC95C-6C85-42B0-9BD7-661F26C053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54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73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7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04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1568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101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3DC95C-6C85-42B0-9BD7-661F26C0531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7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411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9588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776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477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14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08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89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91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35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81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21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403F-7BD3-40BA-908A-5FD4BED59EC6}" type="datetimeFigureOut">
              <a:rPr lang="zh-CN" altLang="en-US" smtClean="0"/>
              <a:t>2023/2/16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17746-E4DD-419F-A8B4-C9DF051E37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465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18" Type="http://schemas.openxmlformats.org/officeDocument/2006/relationships/image" Target="../media/image18.jpg"/><Relationship Id="rId26" Type="http://schemas.openxmlformats.org/officeDocument/2006/relationships/image" Target="../media/image26.jpeg"/><Relationship Id="rId3" Type="http://schemas.openxmlformats.org/officeDocument/2006/relationships/image" Target="../media/image3.jpg"/><Relationship Id="rId21" Type="http://schemas.openxmlformats.org/officeDocument/2006/relationships/image" Target="../media/image21.jpe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17" Type="http://schemas.openxmlformats.org/officeDocument/2006/relationships/image" Target="../media/image17.jpg"/><Relationship Id="rId25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jpg"/><Relationship Id="rId20" Type="http://schemas.openxmlformats.org/officeDocument/2006/relationships/image" Target="../media/image20.jpeg"/><Relationship Id="rId29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g"/><Relationship Id="rId24" Type="http://schemas.openxmlformats.org/officeDocument/2006/relationships/image" Target="../media/image24.jpeg"/><Relationship Id="rId5" Type="http://schemas.openxmlformats.org/officeDocument/2006/relationships/image" Target="../media/image5.jpg"/><Relationship Id="rId15" Type="http://schemas.openxmlformats.org/officeDocument/2006/relationships/image" Target="../media/image15.jp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10" Type="http://schemas.openxmlformats.org/officeDocument/2006/relationships/image" Target="../media/image10.jpg"/><Relationship Id="rId19" Type="http://schemas.openxmlformats.org/officeDocument/2006/relationships/image" Target="../media/image19.jpe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Relationship Id="rId30" Type="http://schemas.openxmlformats.org/officeDocument/2006/relationships/image" Target="../media/image3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18" Type="http://schemas.openxmlformats.org/officeDocument/2006/relationships/image" Target="../media/image46.jpeg"/><Relationship Id="rId3" Type="http://schemas.openxmlformats.org/officeDocument/2006/relationships/image" Target="../media/image31.tiff"/><Relationship Id="rId21" Type="http://schemas.openxmlformats.org/officeDocument/2006/relationships/image" Target="../media/image49.jpeg"/><Relationship Id="rId7" Type="http://schemas.openxmlformats.org/officeDocument/2006/relationships/image" Target="../media/image35.tiff"/><Relationship Id="rId12" Type="http://schemas.openxmlformats.org/officeDocument/2006/relationships/image" Target="../media/image40.jpeg"/><Relationship Id="rId17" Type="http://schemas.openxmlformats.org/officeDocument/2006/relationships/image" Target="../media/image45.jpeg"/><Relationship Id="rId25" Type="http://schemas.openxmlformats.org/officeDocument/2006/relationships/image" Target="../media/image53.jp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jpe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tiff"/><Relationship Id="rId11" Type="http://schemas.openxmlformats.org/officeDocument/2006/relationships/image" Target="../media/image39.jpeg"/><Relationship Id="rId24" Type="http://schemas.openxmlformats.org/officeDocument/2006/relationships/image" Target="../media/image52.jpeg"/><Relationship Id="rId5" Type="http://schemas.openxmlformats.org/officeDocument/2006/relationships/image" Target="../media/image33.tiff"/><Relationship Id="rId15" Type="http://schemas.openxmlformats.org/officeDocument/2006/relationships/image" Target="../media/image43.jpeg"/><Relationship Id="rId23" Type="http://schemas.openxmlformats.org/officeDocument/2006/relationships/image" Target="../media/image51.jpeg"/><Relationship Id="rId10" Type="http://schemas.openxmlformats.org/officeDocument/2006/relationships/image" Target="../media/image38.jpeg"/><Relationship Id="rId19" Type="http://schemas.openxmlformats.org/officeDocument/2006/relationships/image" Target="../media/image47.jpeg"/><Relationship Id="rId4" Type="http://schemas.openxmlformats.org/officeDocument/2006/relationships/image" Target="../media/image32.tiff"/><Relationship Id="rId9" Type="http://schemas.openxmlformats.org/officeDocument/2006/relationships/image" Target="../media/image37.jpeg"/><Relationship Id="rId14" Type="http://schemas.openxmlformats.org/officeDocument/2006/relationships/image" Target="../media/image42.jpeg"/><Relationship Id="rId22" Type="http://schemas.openxmlformats.org/officeDocument/2006/relationships/image" Target="../media/image5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tiff"/><Relationship Id="rId5" Type="http://schemas.openxmlformats.org/officeDocument/2006/relationships/image" Target="../media/image58.tiff"/><Relationship Id="rId4" Type="http://schemas.openxmlformats.org/officeDocument/2006/relationships/image" Target="../media/image57.tif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tiff"/><Relationship Id="rId5" Type="http://schemas.microsoft.com/office/2007/relationships/hdphoto" Target="../media/hdphoto2.wdp"/><Relationship Id="rId4" Type="http://schemas.openxmlformats.org/officeDocument/2006/relationships/image" Target="../media/image6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7" Type="http://schemas.openxmlformats.org/officeDocument/2006/relationships/image" Target="../media/image69.tiff"/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8.png"/><Relationship Id="rId4" Type="http://schemas.openxmlformats.org/officeDocument/2006/relationships/image" Target="../media/image6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4D43AC-FE96-609E-FCB8-A38D7E2597E1}"/>
              </a:ext>
            </a:extLst>
          </p:cNvPr>
          <p:cNvSpPr txBox="1"/>
          <p:nvPr/>
        </p:nvSpPr>
        <p:spPr>
          <a:xfrm>
            <a:off x="0" y="0"/>
            <a:ext cx="685800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ja-JP" sz="1200" b="1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Supplemental Materials and Methods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Cell lines and cell cultures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HT1080, HCC1395, MDA-MB-453, HCC1143, HCC70, MCF7, and SKBR3 cells were purchased from American Type Culture Collection (Manassas, VA, USA). HT1080 was cultured in EMEM (Wako, Osaka, Japan); HCC1395, HCC1143, and HCC70 cells were cultured in RPMI-1640 (Wako); MDA-MB-453 and MCF7 cells were cultured in DMEM (Wako). Both culture media were supplemented with 10% (v/v) inactivated fetal bovine serum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Biosera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,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Nuaille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, France) and 1% (v/v) penicillin-streptomycin-amphotericin B suspension (Fujifilm Wako Pure Chemical, Osaka, Japan). SKBR3 cells were maintained in DMEM-Ham’s/F12 (Wako) supplemented with 5% bovine serum (Gibco, Waltham, MA, USA), 1% (v/v) penicillin-streptomycin-amphotericin B suspension (Fujifilm Wako Pure Chemical), 1%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GlutaMAX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(Gibco), 0.1% 0.5 mg/mL hydrocortisone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Stemcell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Technologies, Tokyo, Japan), and 0.04% 10 mg/mL insulin (Gibco). Cells were maintained at 37℃ under 5% CO2 in air.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 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Cell viability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HCC1806, MDA-MB-231, and MDA-MB-436 cells were seeded at 2 × 10</a:t>
            </a:r>
            <a:r>
              <a:rPr lang="en-US" altLang="ja-JP" sz="1200" kern="100" baseline="300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4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cells per well in 96-well flat plates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Thermo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Fisher Scientific, Waltham, MA, USA) overnight, and the cells were then treated with cisplatin (CDDP; dose range, 0.05–20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) or paclitaxel (PXT; dose range, 0.0625–16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nM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) for 24 h (both from Wako). Cell viability was evaluated by using a WST-8 assay kit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Nacalai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Tesque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, Kyoto, Japan). Both agents were dissolved in dimethyl sulfoxide and stored at −80℃ until use.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 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Wound healing assay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Cells were seeded at 1.5 × 10</a:t>
            </a:r>
            <a:r>
              <a:rPr lang="en-US" altLang="ja-JP" sz="1200" kern="100" baseline="300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5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cells/well in 24-well flat plates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Thermo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49" charset="-128"/>
                <a:cs typeface="Times New Roman" panose="02020603050405020304" pitchFamily="18" charset="0"/>
              </a:rPr>
              <a:t> Fisher Scientific) and incubated overnight. After 24 h incubation with CDDP or PXT at the indicated doses, a scratch was made in the cell layer by using a sterile micropipette tip. Images of the scratch area were acquired at the beginning and end of the 24-h incubation period. The images were recorded via a light microscope (IX71N-22) or an all-in-one microscope (BZ-X800, Keyence Engineering Corporation, Osaka, Japan) and were analyzed for closure of the wound (i.e., for cell migration) by using ImageJ software (version 1.6.0_24, National Institutes of Health, Bethesda, MD, USA).</a:t>
            </a:r>
          </a:p>
          <a:p>
            <a:pPr algn="just"/>
            <a:endParaRPr lang="en-US" altLang="ja-JP" sz="1200" kern="100" dirty="0"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  <a:p>
            <a:pPr algn="just"/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mRNA expression of </a:t>
            </a:r>
            <a:r>
              <a:rPr lang="el-GR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in breast cancer patient.</a:t>
            </a:r>
          </a:p>
          <a:p>
            <a:pPr algn="just"/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Information about 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CRYAB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expression in breast cancer patients who treated with or without chemotherapy treatment was analyzed by METABRIC dataset. Breast cancer subtype was classified as following: ER+/HER2- High Proliferation, ER+/HER2- Low Proliferation, HER2+, and ER-/HER2- (TNBC). Data of 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CRYAB 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expression was extracted in breast cancer patients and in TNBC subtype patients, respectively. Statistical differences were analyzed by using Mann–Whitney U test. </a:t>
            </a:r>
            <a:r>
              <a:rPr lang="en-US" altLang="zh-CN" sz="1200" i="1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lang="en-US" altLang="zh-CN" sz="1200" kern="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0.05 was considered statistically significant.</a:t>
            </a:r>
            <a:endParaRPr lang="ja-JP" altLang="ja-JP" sz="1200" kern="100" dirty="0">
              <a:effectLst/>
              <a:latin typeface="Times New Roman" panose="02020603050405020304" pitchFamily="18" charset="0"/>
              <a:ea typeface="ＭＳ 明朝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06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B2E7ECE-6086-491E-AA99-69B01FBC6E4B}"/>
              </a:ext>
            </a:extLst>
          </p:cNvPr>
          <p:cNvSpPr txBox="1"/>
          <p:nvPr/>
        </p:nvSpPr>
        <p:spPr>
          <a:xfrm rot="19560000">
            <a:off x="2863232" y="309481"/>
            <a:ext cx="113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MDA-MB-231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24BB4EA-F615-41E1-80DE-6E0094888FA3}"/>
              </a:ext>
            </a:extLst>
          </p:cNvPr>
          <p:cNvSpPr txBox="1"/>
          <p:nvPr/>
        </p:nvSpPr>
        <p:spPr>
          <a:xfrm rot="19560000">
            <a:off x="2443589" y="314726"/>
            <a:ext cx="1116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MDA-MB-453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8B20A56-AE67-4C44-9005-BC1409AD753A}"/>
              </a:ext>
            </a:extLst>
          </p:cNvPr>
          <p:cNvSpPr txBox="1"/>
          <p:nvPr/>
        </p:nvSpPr>
        <p:spPr>
          <a:xfrm rot="19564826">
            <a:off x="3237909" y="318363"/>
            <a:ext cx="1104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MDA-MB-436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272410-5E17-432A-83D6-2CC0DE1FF8EB}"/>
              </a:ext>
            </a:extLst>
          </p:cNvPr>
          <p:cNvSpPr txBox="1"/>
          <p:nvPr/>
        </p:nvSpPr>
        <p:spPr>
          <a:xfrm>
            <a:off x="378931" y="1423091"/>
            <a:ext cx="9374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071437E-25A3-40F7-9A96-18705A8CD482}"/>
              </a:ext>
            </a:extLst>
          </p:cNvPr>
          <p:cNvSpPr txBox="1"/>
          <p:nvPr/>
        </p:nvSpPr>
        <p:spPr>
          <a:xfrm>
            <a:off x="233697" y="898699"/>
            <a:ext cx="10827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αB-crystallin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FF2DC8-0A11-4E82-A0DC-319B9AF3184E}"/>
              </a:ext>
            </a:extLst>
          </p:cNvPr>
          <p:cNvSpPr txBox="1"/>
          <p:nvPr/>
        </p:nvSpPr>
        <p:spPr>
          <a:xfrm rot="19560000">
            <a:off x="2015875" y="325546"/>
            <a:ext cx="1077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HCC1395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E1F1874-20D5-45B8-A081-045780B359D4}"/>
              </a:ext>
            </a:extLst>
          </p:cNvPr>
          <p:cNvSpPr txBox="1"/>
          <p:nvPr/>
        </p:nvSpPr>
        <p:spPr>
          <a:xfrm>
            <a:off x="2754900" y="1777671"/>
            <a:ext cx="613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(MSL)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08EC0D-D20A-465F-B6BD-1E6F1E32189E}"/>
              </a:ext>
            </a:extLst>
          </p:cNvPr>
          <p:cNvSpPr txBox="1"/>
          <p:nvPr/>
        </p:nvSpPr>
        <p:spPr>
          <a:xfrm>
            <a:off x="3995468" y="1777671"/>
            <a:ext cx="637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(BL2)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3AD29DE-94D0-4DA8-981B-41941DFBBC50}"/>
              </a:ext>
            </a:extLst>
          </p:cNvPr>
          <p:cNvSpPr txBox="1"/>
          <p:nvPr/>
        </p:nvSpPr>
        <p:spPr>
          <a:xfrm rot="19560000">
            <a:off x="3633242" y="306281"/>
            <a:ext cx="1146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HCC1143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88566E5-76C4-4324-A53B-D210621EED30}"/>
              </a:ext>
            </a:extLst>
          </p:cNvPr>
          <p:cNvSpPr txBox="1"/>
          <p:nvPr/>
        </p:nvSpPr>
        <p:spPr>
          <a:xfrm rot="19560000">
            <a:off x="4066137" y="310386"/>
            <a:ext cx="1131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HCC1806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D937BD0-3321-4684-BA88-B17FFED2164C}"/>
              </a:ext>
            </a:extLst>
          </p:cNvPr>
          <p:cNvSpPr txBox="1"/>
          <p:nvPr/>
        </p:nvSpPr>
        <p:spPr>
          <a:xfrm>
            <a:off x="3585982" y="1777671"/>
            <a:ext cx="637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(BL1)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16593A-F73D-436B-B7D3-0CE03D558944}"/>
              </a:ext>
            </a:extLst>
          </p:cNvPr>
          <p:cNvSpPr txBox="1"/>
          <p:nvPr/>
        </p:nvSpPr>
        <p:spPr>
          <a:xfrm>
            <a:off x="4418219" y="1777671"/>
            <a:ext cx="6948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(BL2)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6EB21EF-5E1A-4B91-8AD6-E5D2C04575F9}"/>
              </a:ext>
            </a:extLst>
          </p:cNvPr>
          <p:cNvSpPr txBox="1"/>
          <p:nvPr/>
        </p:nvSpPr>
        <p:spPr>
          <a:xfrm rot="19560000">
            <a:off x="4517032" y="328222"/>
            <a:ext cx="1067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HCC70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0E737F7-5A53-4C2D-924E-9AD35C822C97}"/>
              </a:ext>
            </a:extLst>
          </p:cNvPr>
          <p:cNvSpPr txBox="1"/>
          <p:nvPr/>
        </p:nvSpPr>
        <p:spPr>
          <a:xfrm rot="19560000">
            <a:off x="4970825" y="366733"/>
            <a:ext cx="930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MCF7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50A7C3E-402D-42FA-825E-B10376496A30}"/>
              </a:ext>
            </a:extLst>
          </p:cNvPr>
          <p:cNvSpPr txBox="1"/>
          <p:nvPr/>
        </p:nvSpPr>
        <p:spPr>
          <a:xfrm rot="19560000">
            <a:off x="5466781" y="358759"/>
            <a:ext cx="958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SKBR3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89BC87C-5227-4EEE-B961-4EB7F85F1A28}"/>
              </a:ext>
            </a:extLst>
          </p:cNvPr>
          <p:cNvSpPr txBox="1"/>
          <p:nvPr/>
        </p:nvSpPr>
        <p:spPr>
          <a:xfrm rot="19563880">
            <a:off x="1553542" y="388681"/>
            <a:ext cx="852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HT1080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5EBE07-CCD1-4467-B897-D34598688E9B}"/>
              </a:ext>
            </a:extLst>
          </p:cNvPr>
          <p:cNvSpPr txBox="1"/>
          <p:nvPr/>
        </p:nvSpPr>
        <p:spPr>
          <a:xfrm>
            <a:off x="2325379" y="1777671"/>
            <a:ext cx="637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(LAR)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E0F18EA-4124-4214-8CC1-FD522FF5140B}"/>
              </a:ext>
            </a:extLst>
          </p:cNvPr>
          <p:cNvSpPr txBox="1"/>
          <p:nvPr/>
        </p:nvSpPr>
        <p:spPr>
          <a:xfrm>
            <a:off x="1879541" y="1777671"/>
            <a:ext cx="6379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(UCF)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542AD12-3709-4E84-8BCD-33840D58BFC2}"/>
              </a:ext>
            </a:extLst>
          </p:cNvPr>
          <p:cNvSpPr txBox="1"/>
          <p:nvPr/>
        </p:nvSpPr>
        <p:spPr>
          <a:xfrm>
            <a:off x="1126077" y="1910413"/>
            <a:ext cx="1145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Non-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Breast cancer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A26D68-DEE1-4C94-B6E9-5CE2AC1DA3A8}"/>
              </a:ext>
            </a:extLst>
          </p:cNvPr>
          <p:cNvSpPr txBox="1"/>
          <p:nvPr/>
        </p:nvSpPr>
        <p:spPr>
          <a:xfrm>
            <a:off x="4989909" y="1908381"/>
            <a:ext cx="1153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Breast cancer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Non-TNBC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4F3BB98-A626-4AD8-AAD1-CC70451036B8}"/>
              </a:ext>
            </a:extLst>
          </p:cNvPr>
          <p:cNvCxnSpPr>
            <a:cxnSpLocks/>
          </p:cNvCxnSpPr>
          <p:nvPr/>
        </p:nvCxnSpPr>
        <p:spPr>
          <a:xfrm>
            <a:off x="5030482" y="1856718"/>
            <a:ext cx="9155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05159BCD-8E76-4385-B192-07F29A192366}"/>
              </a:ext>
            </a:extLst>
          </p:cNvPr>
          <p:cNvCxnSpPr>
            <a:cxnSpLocks/>
          </p:cNvCxnSpPr>
          <p:nvPr/>
        </p:nvCxnSpPr>
        <p:spPr>
          <a:xfrm>
            <a:off x="2030519" y="2046070"/>
            <a:ext cx="2988537" cy="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19A245B-EA51-4DC8-AE94-1A2665AED4FA}"/>
              </a:ext>
            </a:extLst>
          </p:cNvPr>
          <p:cNvSpPr txBox="1"/>
          <p:nvPr/>
        </p:nvSpPr>
        <p:spPr>
          <a:xfrm>
            <a:off x="2030519" y="2059658"/>
            <a:ext cx="2942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TNBC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36C8178D-439D-4B6C-A363-65534E8853A1}"/>
              </a:ext>
            </a:extLst>
          </p:cNvPr>
          <p:cNvCxnSpPr>
            <a:cxnSpLocks/>
          </p:cNvCxnSpPr>
          <p:nvPr/>
        </p:nvCxnSpPr>
        <p:spPr>
          <a:xfrm>
            <a:off x="1548840" y="1856718"/>
            <a:ext cx="4023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DD12F9AC-25DA-4826-892F-B481831C25C6}"/>
              </a:ext>
            </a:extLst>
          </p:cNvPr>
          <p:cNvSpPr txBox="1"/>
          <p:nvPr/>
        </p:nvSpPr>
        <p:spPr>
          <a:xfrm>
            <a:off x="3189762" y="1777671"/>
            <a:ext cx="613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(MSL)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8D9EA86-4B12-48EE-9074-00AFC5BD9F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3869" y="797015"/>
            <a:ext cx="4607838" cy="44255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9FC1751-14F2-4097-9CA2-B54C452F03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3869" y="1324050"/>
            <a:ext cx="4607838" cy="4521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93C68B1B-FB9B-4F5E-BA8C-016E2C211921}"/>
              </a:ext>
            </a:extLst>
          </p:cNvPr>
          <p:cNvSpPr txBox="1"/>
          <p:nvPr/>
        </p:nvSpPr>
        <p:spPr>
          <a:xfrm>
            <a:off x="4" y="2515024"/>
            <a:ext cx="68579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Figure S1. </a:t>
            </a:r>
            <a:r>
              <a:rPr kumimoji="0" lang="el-GR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is expressed differently in different triple-negative breast cancer (TNBC) cell lines.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Immunoblot analysis of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expression in seven TNBC cell lines of different subtypes. Protein was collected from the cells themselves after culturing for 72 h.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α-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tubulin was used as the loading control. A fibrosarcoma cell line, HT1080, and two non-TNBC breast cancer cell lines, MCF7 and SKBR3, are used as controls. BL1: basal-like 1; BL2: basal-like 2; MSL: mesenchymal stem-like; LAR: luminal androgen receptor; UCF: unclassified.</a:t>
            </a:r>
          </a:p>
        </p:txBody>
      </p:sp>
    </p:spTree>
    <p:extLst>
      <p:ext uri="{BB962C8B-B14F-4D97-AF65-F5344CB8AC3E}">
        <p14:creationId xmlns:p14="http://schemas.microsoft.com/office/powerpoint/2010/main" val="2524895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E59C972-179C-3B83-AD1A-AC9D73B82F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2292" y="6408247"/>
            <a:ext cx="4055708" cy="231475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C56B941-C8D9-40CA-9D41-64D9B7E4C25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5680" y="124303"/>
            <a:ext cx="2826888" cy="24265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4430FA3-6588-4936-881E-B31CD7569EC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984" y="181031"/>
            <a:ext cx="3003112" cy="2102887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AB781907-3E10-487E-BC79-54AF167C91CD}"/>
              </a:ext>
            </a:extLst>
          </p:cNvPr>
          <p:cNvSpPr txBox="1"/>
          <p:nvPr/>
        </p:nvSpPr>
        <p:spPr>
          <a:xfrm>
            <a:off x="47433" y="42532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(A)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37">
            <a:extLst>
              <a:ext uri="{FF2B5EF4-FFF2-40B4-BE49-F238E27FC236}">
                <a16:creationId xmlns:a16="http://schemas.microsoft.com/office/drawing/2014/main" id="{81D4B377-6A8D-CD0D-401F-3AFDB83A1FCB}"/>
              </a:ext>
            </a:extLst>
          </p:cNvPr>
          <p:cNvSpPr txBox="1"/>
          <p:nvPr/>
        </p:nvSpPr>
        <p:spPr>
          <a:xfrm>
            <a:off x="2930006" y="42532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(B)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37">
            <a:extLst>
              <a:ext uri="{FF2B5EF4-FFF2-40B4-BE49-F238E27FC236}">
                <a16:creationId xmlns:a16="http://schemas.microsoft.com/office/drawing/2014/main" id="{FBCC3618-7537-3DB5-D516-0BF660FAEBAD}"/>
              </a:ext>
            </a:extLst>
          </p:cNvPr>
          <p:cNvSpPr txBox="1"/>
          <p:nvPr/>
        </p:nvSpPr>
        <p:spPr>
          <a:xfrm>
            <a:off x="75600" y="6203622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(D)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3" name="文本框 37">
            <a:extLst>
              <a:ext uri="{FF2B5EF4-FFF2-40B4-BE49-F238E27FC236}">
                <a16:creationId xmlns:a16="http://schemas.microsoft.com/office/drawing/2014/main" id="{F905D14B-E409-DA2E-E338-A33751DB1D71}"/>
              </a:ext>
            </a:extLst>
          </p:cNvPr>
          <p:cNvSpPr txBox="1"/>
          <p:nvPr/>
        </p:nvSpPr>
        <p:spPr>
          <a:xfrm>
            <a:off x="2868770" y="6206876"/>
            <a:ext cx="3638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(E)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293E547-9F27-55F8-5DE2-E1A7359914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065" y="6408247"/>
            <a:ext cx="2816822" cy="2314758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C4434F9-7242-A91A-EE63-3960E99FE46A}"/>
              </a:ext>
            </a:extLst>
          </p:cNvPr>
          <p:cNvSpPr txBox="1"/>
          <p:nvPr/>
        </p:nvSpPr>
        <p:spPr>
          <a:xfrm>
            <a:off x="766019" y="8259242"/>
            <a:ext cx="21971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7891958-1E28-A762-4E2B-BBDF3BEAC352}"/>
              </a:ext>
            </a:extLst>
          </p:cNvPr>
          <p:cNvSpPr txBox="1"/>
          <p:nvPr/>
        </p:nvSpPr>
        <p:spPr>
          <a:xfrm>
            <a:off x="1031671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0.05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5D7C4DC8-0865-A120-955A-D2B4CD33A0F5}"/>
              </a:ext>
            </a:extLst>
          </p:cNvPr>
          <p:cNvSpPr txBox="1"/>
          <p:nvPr/>
        </p:nvSpPr>
        <p:spPr>
          <a:xfrm>
            <a:off x="1453212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0.1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DAF832A9-0C56-D2C7-314F-66DBDAA23D97}"/>
              </a:ext>
            </a:extLst>
          </p:cNvPr>
          <p:cNvSpPr txBox="1"/>
          <p:nvPr/>
        </p:nvSpPr>
        <p:spPr>
          <a:xfrm>
            <a:off x="1895594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0.5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6E0DE0B-153E-90B8-EBBE-6FEF3C8272F4}"/>
              </a:ext>
            </a:extLst>
          </p:cNvPr>
          <p:cNvSpPr txBox="1"/>
          <p:nvPr/>
        </p:nvSpPr>
        <p:spPr>
          <a:xfrm>
            <a:off x="2332180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1.0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D601FEE-B964-408D-0582-DAE8B6D9D9E4}"/>
              </a:ext>
            </a:extLst>
          </p:cNvPr>
          <p:cNvSpPr txBox="1"/>
          <p:nvPr/>
        </p:nvSpPr>
        <p:spPr>
          <a:xfrm>
            <a:off x="3571405" y="8259242"/>
            <a:ext cx="21971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61634213-1C24-2279-C5C2-C26EA1B53DBF}"/>
              </a:ext>
            </a:extLst>
          </p:cNvPr>
          <p:cNvSpPr txBox="1"/>
          <p:nvPr/>
        </p:nvSpPr>
        <p:spPr>
          <a:xfrm>
            <a:off x="3858086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0.25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E300CA5C-B7D8-1C2B-399C-4396791D1C07}"/>
              </a:ext>
            </a:extLst>
          </p:cNvPr>
          <p:cNvSpPr txBox="1"/>
          <p:nvPr/>
        </p:nvSpPr>
        <p:spPr>
          <a:xfrm>
            <a:off x="4281652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0.5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2B9E075-2DF5-7549-C456-5CA22752ED65}"/>
              </a:ext>
            </a:extLst>
          </p:cNvPr>
          <p:cNvSpPr txBox="1"/>
          <p:nvPr/>
        </p:nvSpPr>
        <p:spPr>
          <a:xfrm>
            <a:off x="4764784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1.0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D336C02-B422-9E66-113A-681DD35C3B46}"/>
              </a:ext>
            </a:extLst>
          </p:cNvPr>
          <p:cNvSpPr txBox="1"/>
          <p:nvPr/>
        </p:nvSpPr>
        <p:spPr>
          <a:xfrm>
            <a:off x="5200949" y="8259242"/>
            <a:ext cx="566329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游ゴシック" panose="020B0400000000000000" pitchFamily="34" charset="-128"/>
                <a:cs typeface="Arial" panose="020B0604020202020204" pitchFamily="34" charset="0"/>
              </a:rPr>
              <a:t>2.0</a:t>
            </a:r>
            <a:endParaRPr kumimoji="1" lang="ja-JP" altLang="en-US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15" name="文本框 117">
            <a:extLst>
              <a:ext uri="{FF2B5EF4-FFF2-40B4-BE49-F238E27FC236}">
                <a16:creationId xmlns:a16="http://schemas.microsoft.com/office/drawing/2014/main" id="{64CD9CB9-6164-CB63-3AD4-C58DB0CAFBE0}"/>
              </a:ext>
            </a:extLst>
          </p:cNvPr>
          <p:cNvSpPr txBox="1"/>
          <p:nvPr/>
        </p:nvSpPr>
        <p:spPr>
          <a:xfrm>
            <a:off x="37922" y="2422417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(C)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0" name="文本框 145">
            <a:extLst>
              <a:ext uri="{FF2B5EF4-FFF2-40B4-BE49-F238E27FC236}">
                <a16:creationId xmlns:a16="http://schemas.microsoft.com/office/drawing/2014/main" id="{B8DC698A-0409-8262-D000-255AD9C76D98}"/>
              </a:ext>
            </a:extLst>
          </p:cNvPr>
          <p:cNvSpPr txBox="1"/>
          <p:nvPr/>
        </p:nvSpPr>
        <p:spPr>
          <a:xfrm>
            <a:off x="-9510" y="2764517"/>
            <a:ext cx="1096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CDDP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(1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μM)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1" name="文本框 146">
            <a:extLst>
              <a:ext uri="{FF2B5EF4-FFF2-40B4-BE49-F238E27FC236}">
                <a16:creationId xmlns:a16="http://schemas.microsoft.com/office/drawing/2014/main" id="{3581A670-B6E6-7898-1D30-F5AA5E239E97}"/>
              </a:ext>
            </a:extLst>
          </p:cNvPr>
          <p:cNvSpPr txBox="1"/>
          <p:nvPr/>
        </p:nvSpPr>
        <p:spPr>
          <a:xfrm>
            <a:off x="2052259" y="2749128"/>
            <a:ext cx="87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2" name="文本框 147">
            <a:extLst>
              <a:ext uri="{FF2B5EF4-FFF2-40B4-BE49-F238E27FC236}">
                <a16:creationId xmlns:a16="http://schemas.microsoft.com/office/drawing/2014/main" id="{930142DA-E781-0B06-99E8-37DB7311F000}"/>
              </a:ext>
            </a:extLst>
          </p:cNvPr>
          <p:cNvSpPr txBox="1"/>
          <p:nvPr/>
        </p:nvSpPr>
        <p:spPr>
          <a:xfrm>
            <a:off x="1103757" y="2749128"/>
            <a:ext cx="87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" name="文本框 148">
            <a:extLst>
              <a:ext uri="{FF2B5EF4-FFF2-40B4-BE49-F238E27FC236}">
                <a16:creationId xmlns:a16="http://schemas.microsoft.com/office/drawing/2014/main" id="{1C62FD06-26BF-0737-243A-F649F9A4F94A}"/>
              </a:ext>
            </a:extLst>
          </p:cNvPr>
          <p:cNvSpPr txBox="1"/>
          <p:nvPr/>
        </p:nvSpPr>
        <p:spPr>
          <a:xfrm>
            <a:off x="3952127" y="2748414"/>
            <a:ext cx="870831" cy="30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" name="文本框 149">
            <a:extLst>
              <a:ext uri="{FF2B5EF4-FFF2-40B4-BE49-F238E27FC236}">
                <a16:creationId xmlns:a16="http://schemas.microsoft.com/office/drawing/2014/main" id="{69ED4063-DCB6-2A32-4B3A-B7883CAA2C58}"/>
              </a:ext>
            </a:extLst>
          </p:cNvPr>
          <p:cNvSpPr txBox="1"/>
          <p:nvPr/>
        </p:nvSpPr>
        <p:spPr>
          <a:xfrm>
            <a:off x="3015897" y="2749128"/>
            <a:ext cx="839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5" name="文本框 150">
            <a:extLst>
              <a:ext uri="{FF2B5EF4-FFF2-40B4-BE49-F238E27FC236}">
                <a16:creationId xmlns:a16="http://schemas.microsoft.com/office/drawing/2014/main" id="{40865709-0C76-2383-A83D-C7C557F307B0}"/>
              </a:ext>
            </a:extLst>
          </p:cNvPr>
          <p:cNvSpPr txBox="1"/>
          <p:nvPr/>
        </p:nvSpPr>
        <p:spPr>
          <a:xfrm>
            <a:off x="5846638" y="2748414"/>
            <a:ext cx="878427" cy="30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6" name="文本框 151">
            <a:extLst>
              <a:ext uri="{FF2B5EF4-FFF2-40B4-BE49-F238E27FC236}">
                <a16:creationId xmlns:a16="http://schemas.microsoft.com/office/drawing/2014/main" id="{CDB66CFE-D197-4A21-6E7C-116D7F6733CC}"/>
              </a:ext>
            </a:extLst>
          </p:cNvPr>
          <p:cNvSpPr txBox="1"/>
          <p:nvPr/>
        </p:nvSpPr>
        <p:spPr>
          <a:xfrm>
            <a:off x="4899856" y="2749128"/>
            <a:ext cx="870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7" name="文本框 152">
            <a:extLst>
              <a:ext uri="{FF2B5EF4-FFF2-40B4-BE49-F238E27FC236}">
                <a16:creationId xmlns:a16="http://schemas.microsoft.com/office/drawing/2014/main" id="{975441BF-3A66-3520-B52B-A5F6F2AA680C}"/>
              </a:ext>
            </a:extLst>
          </p:cNvPr>
          <p:cNvSpPr txBox="1"/>
          <p:nvPr/>
        </p:nvSpPr>
        <p:spPr>
          <a:xfrm>
            <a:off x="349910" y="3235964"/>
            <a:ext cx="70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0 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8" name="文本框 153">
            <a:extLst>
              <a:ext uri="{FF2B5EF4-FFF2-40B4-BE49-F238E27FC236}">
                <a16:creationId xmlns:a16="http://schemas.microsoft.com/office/drawing/2014/main" id="{CD3909FE-DA65-1DC1-463D-E7BB66DF5C2C}"/>
              </a:ext>
            </a:extLst>
          </p:cNvPr>
          <p:cNvSpPr txBox="1"/>
          <p:nvPr/>
        </p:nvSpPr>
        <p:spPr>
          <a:xfrm>
            <a:off x="349910" y="3931318"/>
            <a:ext cx="70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24 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9" name="文本框 63">
            <a:extLst>
              <a:ext uri="{FF2B5EF4-FFF2-40B4-BE49-F238E27FC236}">
                <a16:creationId xmlns:a16="http://schemas.microsoft.com/office/drawing/2014/main" id="{A1BD548F-5587-70F0-AFE9-1640E2F7A1C7}"/>
              </a:ext>
            </a:extLst>
          </p:cNvPr>
          <p:cNvSpPr txBox="1"/>
          <p:nvPr/>
        </p:nvSpPr>
        <p:spPr>
          <a:xfrm>
            <a:off x="1283492" y="2470535"/>
            <a:ext cx="1430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HCC1806</a:t>
            </a:r>
          </a:p>
        </p:txBody>
      </p:sp>
      <p:sp>
        <p:nvSpPr>
          <p:cNvPr id="140" name="文本框 64">
            <a:extLst>
              <a:ext uri="{FF2B5EF4-FFF2-40B4-BE49-F238E27FC236}">
                <a16:creationId xmlns:a16="http://schemas.microsoft.com/office/drawing/2014/main" id="{5E91CBD0-F275-9C26-5000-423ED06545B3}"/>
              </a:ext>
            </a:extLst>
          </p:cNvPr>
          <p:cNvSpPr txBox="1"/>
          <p:nvPr/>
        </p:nvSpPr>
        <p:spPr>
          <a:xfrm>
            <a:off x="3174863" y="2470535"/>
            <a:ext cx="1462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MDA-MB-231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141" name="直接连接符 65">
            <a:extLst>
              <a:ext uri="{FF2B5EF4-FFF2-40B4-BE49-F238E27FC236}">
                <a16:creationId xmlns:a16="http://schemas.microsoft.com/office/drawing/2014/main" id="{B166A577-9099-2E42-17D1-4DCF03385225}"/>
              </a:ext>
            </a:extLst>
          </p:cNvPr>
          <p:cNvCxnSpPr>
            <a:cxnSpLocks/>
          </p:cNvCxnSpPr>
          <p:nvPr/>
        </p:nvCxnSpPr>
        <p:spPr>
          <a:xfrm>
            <a:off x="1283492" y="2743007"/>
            <a:ext cx="143012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直接连接符 66">
            <a:extLst>
              <a:ext uri="{FF2B5EF4-FFF2-40B4-BE49-F238E27FC236}">
                <a16:creationId xmlns:a16="http://schemas.microsoft.com/office/drawing/2014/main" id="{7DF9D7D1-3495-3EFE-23AE-8A305FD524B1}"/>
              </a:ext>
            </a:extLst>
          </p:cNvPr>
          <p:cNvCxnSpPr>
            <a:cxnSpLocks/>
          </p:cNvCxnSpPr>
          <p:nvPr/>
        </p:nvCxnSpPr>
        <p:spPr>
          <a:xfrm>
            <a:off x="3161301" y="2743007"/>
            <a:ext cx="147605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" name="文本框 71">
            <a:extLst>
              <a:ext uri="{FF2B5EF4-FFF2-40B4-BE49-F238E27FC236}">
                <a16:creationId xmlns:a16="http://schemas.microsoft.com/office/drawing/2014/main" id="{10BAA3A2-8F89-10D4-B944-F31D9562BB09}"/>
              </a:ext>
            </a:extLst>
          </p:cNvPr>
          <p:cNvSpPr txBox="1"/>
          <p:nvPr/>
        </p:nvSpPr>
        <p:spPr>
          <a:xfrm>
            <a:off x="5020219" y="2470535"/>
            <a:ext cx="149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MDA-MB-436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144" name="直接连接符 72">
            <a:extLst>
              <a:ext uri="{FF2B5EF4-FFF2-40B4-BE49-F238E27FC236}">
                <a16:creationId xmlns:a16="http://schemas.microsoft.com/office/drawing/2014/main" id="{2712A0C7-ECC7-678E-9E2C-0C0D2A98D926}"/>
              </a:ext>
            </a:extLst>
          </p:cNvPr>
          <p:cNvCxnSpPr>
            <a:cxnSpLocks/>
          </p:cNvCxnSpPr>
          <p:nvPr/>
        </p:nvCxnSpPr>
        <p:spPr>
          <a:xfrm>
            <a:off x="5038279" y="2743007"/>
            <a:ext cx="147605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5" name="图片 121">
            <a:extLst>
              <a:ext uri="{FF2B5EF4-FFF2-40B4-BE49-F238E27FC236}">
                <a16:creationId xmlns:a16="http://schemas.microsoft.com/office/drawing/2014/main" id="{3F70B589-C434-F31E-7B06-EA8844FFB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276" y="3046779"/>
            <a:ext cx="873823" cy="65536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6" name="图片 122">
            <a:extLst>
              <a:ext uri="{FF2B5EF4-FFF2-40B4-BE49-F238E27FC236}">
                <a16:creationId xmlns:a16="http://schemas.microsoft.com/office/drawing/2014/main" id="{5480BD38-1272-24E2-7098-548B36B653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727" y="3048245"/>
            <a:ext cx="869916" cy="65243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7" name="图片 123">
            <a:extLst>
              <a:ext uri="{FF2B5EF4-FFF2-40B4-BE49-F238E27FC236}">
                <a16:creationId xmlns:a16="http://schemas.microsoft.com/office/drawing/2014/main" id="{27975B37-3CEA-A871-D5EA-504030B2FE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110" y="3744635"/>
            <a:ext cx="867151" cy="65036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8" name="图片 124">
            <a:extLst>
              <a:ext uri="{FF2B5EF4-FFF2-40B4-BE49-F238E27FC236}">
                <a16:creationId xmlns:a16="http://schemas.microsoft.com/office/drawing/2014/main" id="{8EC576A8-C144-3144-CFD6-82B03CD49A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2276" y="3742133"/>
            <a:ext cx="873823" cy="65536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9" name="图片 125">
            <a:extLst>
              <a:ext uri="{FF2B5EF4-FFF2-40B4-BE49-F238E27FC236}">
                <a16:creationId xmlns:a16="http://schemas.microsoft.com/office/drawing/2014/main" id="{07C2F9BC-CC07-5589-D0B5-CF42BA3AC9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529" y="3046780"/>
            <a:ext cx="873823" cy="65536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0" name="图片 126">
            <a:extLst>
              <a:ext uri="{FF2B5EF4-FFF2-40B4-BE49-F238E27FC236}">
                <a16:creationId xmlns:a16="http://schemas.microsoft.com/office/drawing/2014/main" id="{B5CF98A1-9C44-5B2D-10ED-D1B6698B5B4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1864" y="3744635"/>
            <a:ext cx="867152" cy="65036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1" name="图片 127">
            <a:extLst>
              <a:ext uri="{FF2B5EF4-FFF2-40B4-BE49-F238E27FC236}">
                <a16:creationId xmlns:a16="http://schemas.microsoft.com/office/drawing/2014/main" id="{018F8E2F-9801-679D-B611-EF56181C788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6880" y="3043967"/>
            <a:ext cx="881324" cy="66099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2" name="图片 128">
            <a:extLst>
              <a:ext uri="{FF2B5EF4-FFF2-40B4-BE49-F238E27FC236}">
                <a16:creationId xmlns:a16="http://schemas.microsoft.com/office/drawing/2014/main" id="{81BC98DB-940E-7033-3A57-416AA993605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09" y="3745642"/>
            <a:ext cx="864466" cy="64835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3" name="图片 129">
            <a:extLst>
              <a:ext uri="{FF2B5EF4-FFF2-40B4-BE49-F238E27FC236}">
                <a16:creationId xmlns:a16="http://schemas.microsoft.com/office/drawing/2014/main" id="{EE06BBFC-BD83-C8BD-C73B-5DB04AD0EA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652" y="3046249"/>
            <a:ext cx="875239" cy="65642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4" name="图片 130">
            <a:extLst>
              <a:ext uri="{FF2B5EF4-FFF2-40B4-BE49-F238E27FC236}">
                <a16:creationId xmlns:a16="http://schemas.microsoft.com/office/drawing/2014/main" id="{6931CEDE-CF1B-C0E2-D9EA-78FACF17B8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994" y="3741859"/>
            <a:ext cx="874555" cy="65591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5" name="图片 131">
            <a:extLst>
              <a:ext uri="{FF2B5EF4-FFF2-40B4-BE49-F238E27FC236}">
                <a16:creationId xmlns:a16="http://schemas.microsoft.com/office/drawing/2014/main" id="{50E5250B-BB0D-7B90-D143-F2C3B73A07D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232" y="3046249"/>
            <a:ext cx="875239" cy="65642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56" name="图片 132">
            <a:extLst>
              <a:ext uri="{FF2B5EF4-FFF2-40B4-BE49-F238E27FC236}">
                <a16:creationId xmlns:a16="http://schemas.microsoft.com/office/drawing/2014/main" id="{362407F2-1FDC-502B-BD66-18FE747FD04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3618" y="3745642"/>
            <a:ext cx="864467" cy="64835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165" name="文本框 35">
            <a:extLst>
              <a:ext uri="{FF2B5EF4-FFF2-40B4-BE49-F238E27FC236}">
                <a16:creationId xmlns:a16="http://schemas.microsoft.com/office/drawing/2014/main" id="{C59461B1-6026-6AE6-05BD-56E917324D91}"/>
              </a:ext>
            </a:extLst>
          </p:cNvPr>
          <p:cNvSpPr txBox="1"/>
          <p:nvPr/>
        </p:nvSpPr>
        <p:spPr>
          <a:xfrm>
            <a:off x="615476" y="4938327"/>
            <a:ext cx="444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0 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6" name="文本框 54">
            <a:extLst>
              <a:ext uri="{FF2B5EF4-FFF2-40B4-BE49-F238E27FC236}">
                <a16:creationId xmlns:a16="http://schemas.microsoft.com/office/drawing/2014/main" id="{1033B71E-F3CB-EC64-1E36-1F37899EB5B4}"/>
              </a:ext>
            </a:extLst>
          </p:cNvPr>
          <p:cNvSpPr txBox="1"/>
          <p:nvPr/>
        </p:nvSpPr>
        <p:spPr>
          <a:xfrm>
            <a:off x="536951" y="5661704"/>
            <a:ext cx="5229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24 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7" name="文本框 62">
            <a:extLst>
              <a:ext uri="{FF2B5EF4-FFF2-40B4-BE49-F238E27FC236}">
                <a16:creationId xmlns:a16="http://schemas.microsoft.com/office/drawing/2014/main" id="{0B864D26-4DBB-3965-89BB-4D2A50D830FF}"/>
              </a:ext>
            </a:extLst>
          </p:cNvPr>
          <p:cNvSpPr txBox="1"/>
          <p:nvPr/>
        </p:nvSpPr>
        <p:spPr>
          <a:xfrm>
            <a:off x="110919" y="4463392"/>
            <a:ext cx="9764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PTX (1 n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68" name="文本框 146">
            <a:extLst>
              <a:ext uri="{FF2B5EF4-FFF2-40B4-BE49-F238E27FC236}">
                <a16:creationId xmlns:a16="http://schemas.microsoft.com/office/drawing/2014/main" id="{46DCAFA0-1478-7D1E-67A2-AB8A0F7574C5}"/>
              </a:ext>
            </a:extLst>
          </p:cNvPr>
          <p:cNvSpPr txBox="1"/>
          <p:nvPr/>
        </p:nvSpPr>
        <p:spPr>
          <a:xfrm>
            <a:off x="2052259" y="4448003"/>
            <a:ext cx="873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9" name="文本框 147">
            <a:extLst>
              <a:ext uri="{FF2B5EF4-FFF2-40B4-BE49-F238E27FC236}">
                <a16:creationId xmlns:a16="http://schemas.microsoft.com/office/drawing/2014/main" id="{01F7DC11-47EA-DD98-167A-66CDB38C88C6}"/>
              </a:ext>
            </a:extLst>
          </p:cNvPr>
          <p:cNvSpPr txBox="1"/>
          <p:nvPr/>
        </p:nvSpPr>
        <p:spPr>
          <a:xfrm>
            <a:off x="1030496" y="4448003"/>
            <a:ext cx="1020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0" name="文本框 148">
            <a:extLst>
              <a:ext uri="{FF2B5EF4-FFF2-40B4-BE49-F238E27FC236}">
                <a16:creationId xmlns:a16="http://schemas.microsoft.com/office/drawing/2014/main" id="{374DD8EE-0337-8FB2-09D2-F542DD64DCA1}"/>
              </a:ext>
            </a:extLst>
          </p:cNvPr>
          <p:cNvSpPr txBox="1"/>
          <p:nvPr/>
        </p:nvSpPr>
        <p:spPr>
          <a:xfrm>
            <a:off x="3952127" y="4447289"/>
            <a:ext cx="870831" cy="30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1" name="文本框 149">
            <a:extLst>
              <a:ext uri="{FF2B5EF4-FFF2-40B4-BE49-F238E27FC236}">
                <a16:creationId xmlns:a16="http://schemas.microsoft.com/office/drawing/2014/main" id="{46E12B26-9B2A-8D27-1B76-F9BC3DD98EF1}"/>
              </a:ext>
            </a:extLst>
          </p:cNvPr>
          <p:cNvSpPr txBox="1"/>
          <p:nvPr/>
        </p:nvSpPr>
        <p:spPr>
          <a:xfrm>
            <a:off x="3015897" y="4448003"/>
            <a:ext cx="8390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2" name="文本框 150">
            <a:extLst>
              <a:ext uri="{FF2B5EF4-FFF2-40B4-BE49-F238E27FC236}">
                <a16:creationId xmlns:a16="http://schemas.microsoft.com/office/drawing/2014/main" id="{31795307-67DE-8E92-4DFD-5BE81519BD09}"/>
              </a:ext>
            </a:extLst>
          </p:cNvPr>
          <p:cNvSpPr txBox="1"/>
          <p:nvPr/>
        </p:nvSpPr>
        <p:spPr>
          <a:xfrm>
            <a:off x="5846638" y="4447289"/>
            <a:ext cx="878427" cy="30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3" name="文本框 151">
            <a:extLst>
              <a:ext uri="{FF2B5EF4-FFF2-40B4-BE49-F238E27FC236}">
                <a16:creationId xmlns:a16="http://schemas.microsoft.com/office/drawing/2014/main" id="{73C4B03E-107B-DB2C-D652-DF80EE46FFA9}"/>
              </a:ext>
            </a:extLst>
          </p:cNvPr>
          <p:cNvSpPr txBox="1"/>
          <p:nvPr/>
        </p:nvSpPr>
        <p:spPr>
          <a:xfrm>
            <a:off x="4899856" y="4448003"/>
            <a:ext cx="870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74" name="图片 94">
            <a:extLst>
              <a:ext uri="{FF2B5EF4-FFF2-40B4-BE49-F238E27FC236}">
                <a16:creationId xmlns:a16="http://schemas.microsoft.com/office/drawing/2014/main" id="{694BF3D7-C308-0B0E-BCF4-C8E4FB2CA152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54" y="4742527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75" name="图片 95">
            <a:extLst>
              <a:ext uri="{FF2B5EF4-FFF2-40B4-BE49-F238E27FC236}">
                <a16:creationId xmlns:a16="http://schemas.microsoft.com/office/drawing/2014/main" id="{C1C50E0E-7A4C-D1D3-ADC9-44F5BC54E050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954" y="5465904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76" name="图片 96">
            <a:extLst>
              <a:ext uri="{FF2B5EF4-FFF2-40B4-BE49-F238E27FC236}">
                <a16:creationId xmlns:a16="http://schemas.microsoft.com/office/drawing/2014/main" id="{6358F747-55E5-C90D-2FC1-F66ADE5DA661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455" y="4742527"/>
            <a:ext cx="891464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77" name="图片 97">
            <a:extLst>
              <a:ext uri="{FF2B5EF4-FFF2-40B4-BE49-F238E27FC236}">
                <a16:creationId xmlns:a16="http://schemas.microsoft.com/office/drawing/2014/main" id="{29057B94-C3AE-7B8B-49E9-997925C7EF7E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455" y="5465904"/>
            <a:ext cx="891464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78" name="图片 98">
            <a:extLst>
              <a:ext uri="{FF2B5EF4-FFF2-40B4-BE49-F238E27FC236}">
                <a16:creationId xmlns:a16="http://schemas.microsoft.com/office/drawing/2014/main" id="{308F7172-7742-6749-8A50-E1C58D85AA1F}"/>
              </a:ext>
            </a:extLst>
          </p:cNvPr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709" y="4742527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79" name="图片 99">
            <a:extLst>
              <a:ext uri="{FF2B5EF4-FFF2-40B4-BE49-F238E27FC236}">
                <a16:creationId xmlns:a16="http://schemas.microsoft.com/office/drawing/2014/main" id="{4F34CBAF-BD8E-C16A-C8DA-EAAED8A6CB0B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709" y="5465904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0" name="图片 100">
            <a:extLst>
              <a:ext uri="{FF2B5EF4-FFF2-40B4-BE49-F238E27FC236}">
                <a16:creationId xmlns:a16="http://schemas.microsoft.com/office/drawing/2014/main" id="{1AB97B89-9DFE-B6E1-7D7E-7B4BA6E69E98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811" y="4742527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1" name="图片 101">
            <a:extLst>
              <a:ext uri="{FF2B5EF4-FFF2-40B4-BE49-F238E27FC236}">
                <a16:creationId xmlns:a16="http://schemas.microsoft.com/office/drawing/2014/main" id="{405BCEE6-4949-A1F1-A699-812FC61B819F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1673" y="5465904"/>
            <a:ext cx="891738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2" name="图片 102">
            <a:extLst>
              <a:ext uri="{FF2B5EF4-FFF2-40B4-BE49-F238E27FC236}">
                <a16:creationId xmlns:a16="http://schemas.microsoft.com/office/drawing/2014/main" id="{D408BE96-9F3D-6508-6183-555246629356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40" y="4742527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3" name="图片 103">
            <a:extLst>
              <a:ext uri="{FF2B5EF4-FFF2-40B4-BE49-F238E27FC236}">
                <a16:creationId xmlns:a16="http://schemas.microsoft.com/office/drawing/2014/main" id="{7E6D51D2-3BB0-0A2F-8713-CF756C30883F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9539" y="5465905"/>
            <a:ext cx="891464" cy="66859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4" name="图片 104">
            <a:extLst>
              <a:ext uri="{FF2B5EF4-FFF2-40B4-BE49-F238E27FC236}">
                <a16:creationId xmlns:a16="http://schemas.microsoft.com/office/drawing/2014/main" id="{CC6CE82C-3C5F-8335-B708-CB043AE5B6AD}"/>
              </a:ext>
            </a:extLst>
          </p:cNvPr>
          <p:cNvPicPr>
            <a:picLocks noChangeAspect="1"/>
          </p:cNvPicPr>
          <p:nvPr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0120" y="4742527"/>
            <a:ext cx="891463" cy="66859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5" name="图片 105">
            <a:extLst>
              <a:ext uri="{FF2B5EF4-FFF2-40B4-BE49-F238E27FC236}">
                <a16:creationId xmlns:a16="http://schemas.microsoft.com/office/drawing/2014/main" id="{7DC28ACD-FD79-E1B8-7766-60746A06B101}"/>
              </a:ext>
            </a:extLst>
          </p:cNvPr>
          <p:cNvPicPr>
            <a:picLocks noChangeAspect="1"/>
          </p:cNvPicPr>
          <p:nvPr/>
        </p:nvPicPr>
        <p:blipFill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0120" y="5465905"/>
            <a:ext cx="891463" cy="66859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4693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E026BF2-42F6-4459-BADA-9717C9DB3FD5}"/>
              </a:ext>
            </a:extLst>
          </p:cNvPr>
          <p:cNvSpPr txBox="1"/>
          <p:nvPr/>
        </p:nvSpPr>
        <p:spPr>
          <a:xfrm>
            <a:off x="-6887" y="71112"/>
            <a:ext cx="685799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Figure S2. Cisplatin (CDDP), but not paclitaxel (PXT), increased cell motility in HCC1806 cells.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(A, B) Cells were seeded at 2 × 10</a:t>
            </a:r>
            <a:r>
              <a:rPr kumimoji="0" lang="en-US" altLang="zh-CN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4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cells per well in 96-well flats plate and incubated overnight. The cells were then treated with CDDP (dose range, 0.05–20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or PXT (0.0625–16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for 24 h. Cell viability was measured by WST-8 assay. Data are presented as mean ± SD; n = 5. (C, D) Cells were seeded at 1 × 10</a:t>
            </a:r>
            <a:r>
              <a:rPr kumimoji="0" lang="en-US" altLang="zh-CN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5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cells/well without CDDP or PXT in 24-well flat plates overnight. After incubation, the cells were treated or not with CDDP (dose range, 0.5–1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or PXT (0.25–2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) for 24 h. After treatment, a scratch was made in the cell layer by using a sterile micropipette tip. Images of the wound area at the beginning and end of the treatment period were recorded. (C) Representative images from the wound healing assay of HCC1806, MDA-MB-231, and MDA-MB-436 cells treated with or without 1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of CDDP or 1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of PXT. Scale bars = 100 or 200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 (D, E) Quantification of the wound healing assay using the three cell lines and the indicated CDDP or PXT concentrations. Data are presented as mean ± SD; n = 3. *P &lt; 0.05, **P &lt; 0.01, ****P &lt; 0.0001, vs. untreated; two-way ANOVA with post-hoc Turkey HSD test.</a:t>
            </a:r>
          </a:p>
        </p:txBody>
      </p:sp>
    </p:spTree>
    <p:extLst>
      <p:ext uri="{BB962C8B-B14F-4D97-AF65-F5344CB8AC3E}">
        <p14:creationId xmlns:p14="http://schemas.microsoft.com/office/powerpoint/2010/main" val="411780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文本框 113">
            <a:extLst>
              <a:ext uri="{FF2B5EF4-FFF2-40B4-BE49-F238E27FC236}">
                <a16:creationId xmlns:a16="http://schemas.microsoft.com/office/drawing/2014/main" id="{1BF534B3-BB1F-40B6-BB6F-580AA5A9C876}"/>
              </a:ext>
            </a:extLst>
          </p:cNvPr>
          <p:cNvSpPr txBox="1"/>
          <p:nvPr/>
        </p:nvSpPr>
        <p:spPr>
          <a:xfrm>
            <a:off x="22648" y="2220873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(B)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65" name="文本框 113">
            <a:extLst>
              <a:ext uri="{FF2B5EF4-FFF2-40B4-BE49-F238E27FC236}">
                <a16:creationId xmlns:a16="http://schemas.microsoft.com/office/drawing/2014/main" id="{2FA162F9-FD73-CA41-BB61-92A78D8264BB}"/>
              </a:ext>
            </a:extLst>
          </p:cNvPr>
          <p:cNvSpPr txBox="1"/>
          <p:nvPr/>
        </p:nvSpPr>
        <p:spPr>
          <a:xfrm>
            <a:off x="25009" y="22361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(A)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81" name="图片 53">
            <a:extLst>
              <a:ext uri="{FF2B5EF4-FFF2-40B4-BE49-F238E27FC236}">
                <a16:creationId xmlns:a16="http://schemas.microsoft.com/office/drawing/2014/main" id="{B17D12C5-36CB-2A43-8274-18134DDEA9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1408" y="874736"/>
            <a:ext cx="1457595" cy="32872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83" name="文本框 59">
            <a:extLst>
              <a:ext uri="{FF2B5EF4-FFF2-40B4-BE49-F238E27FC236}">
                <a16:creationId xmlns:a16="http://schemas.microsoft.com/office/drawing/2014/main" id="{1D7A47F3-3912-1447-9E14-B5652D809F89}"/>
              </a:ext>
            </a:extLst>
          </p:cNvPr>
          <p:cNvSpPr txBox="1"/>
          <p:nvPr/>
        </p:nvSpPr>
        <p:spPr>
          <a:xfrm>
            <a:off x="1206413" y="552615"/>
            <a:ext cx="3660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4" name="文本框 60">
            <a:extLst>
              <a:ext uri="{FF2B5EF4-FFF2-40B4-BE49-F238E27FC236}">
                <a16:creationId xmlns:a16="http://schemas.microsoft.com/office/drawing/2014/main" id="{BBC4947F-A5AB-8048-8303-25BA7683110D}"/>
              </a:ext>
            </a:extLst>
          </p:cNvPr>
          <p:cNvSpPr txBox="1"/>
          <p:nvPr/>
        </p:nvSpPr>
        <p:spPr>
          <a:xfrm>
            <a:off x="1592599" y="552615"/>
            <a:ext cx="375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6" name="文本框 64">
            <a:extLst>
              <a:ext uri="{FF2B5EF4-FFF2-40B4-BE49-F238E27FC236}">
                <a16:creationId xmlns:a16="http://schemas.microsoft.com/office/drawing/2014/main" id="{D246A2FB-F14B-2447-ABDC-82A6BEBBD7E3}"/>
              </a:ext>
            </a:extLst>
          </p:cNvPr>
          <p:cNvSpPr txBox="1"/>
          <p:nvPr/>
        </p:nvSpPr>
        <p:spPr>
          <a:xfrm>
            <a:off x="2021536" y="552615"/>
            <a:ext cx="293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7" name="文本框 66">
            <a:extLst>
              <a:ext uri="{FF2B5EF4-FFF2-40B4-BE49-F238E27FC236}">
                <a16:creationId xmlns:a16="http://schemas.microsoft.com/office/drawing/2014/main" id="{22AC072B-50C3-214A-BCDC-18797B75D61C}"/>
              </a:ext>
            </a:extLst>
          </p:cNvPr>
          <p:cNvSpPr txBox="1"/>
          <p:nvPr/>
        </p:nvSpPr>
        <p:spPr>
          <a:xfrm>
            <a:off x="2314733" y="552615"/>
            <a:ext cx="37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88" name="文本框 68">
            <a:extLst>
              <a:ext uri="{FF2B5EF4-FFF2-40B4-BE49-F238E27FC236}">
                <a16:creationId xmlns:a16="http://schemas.microsoft.com/office/drawing/2014/main" id="{6198A819-7A16-4A49-A994-67418AB37EDD}"/>
              </a:ext>
            </a:extLst>
          </p:cNvPr>
          <p:cNvSpPr txBox="1"/>
          <p:nvPr/>
        </p:nvSpPr>
        <p:spPr>
          <a:xfrm rot="9011">
            <a:off x="-52123" y="554262"/>
            <a:ext cx="1256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CDDP (1 μM)</a:t>
            </a:r>
          </a:p>
        </p:txBody>
      </p:sp>
      <p:cxnSp>
        <p:nvCxnSpPr>
          <p:cNvPr id="189" name="直接连接符 70">
            <a:extLst>
              <a:ext uri="{FF2B5EF4-FFF2-40B4-BE49-F238E27FC236}">
                <a16:creationId xmlns:a16="http://schemas.microsoft.com/office/drawing/2014/main" id="{F606121F-4B81-3F49-82CF-DB15C7120568}"/>
              </a:ext>
            </a:extLst>
          </p:cNvPr>
          <p:cNvCxnSpPr>
            <a:cxnSpLocks/>
          </p:cNvCxnSpPr>
          <p:nvPr/>
        </p:nvCxnSpPr>
        <p:spPr>
          <a:xfrm>
            <a:off x="1197623" y="552615"/>
            <a:ext cx="78995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0" name="直接连接符 72">
            <a:extLst>
              <a:ext uri="{FF2B5EF4-FFF2-40B4-BE49-F238E27FC236}">
                <a16:creationId xmlns:a16="http://schemas.microsoft.com/office/drawing/2014/main" id="{79D0D4BF-02FF-F249-95E2-72D9512D1F3F}"/>
              </a:ext>
            </a:extLst>
          </p:cNvPr>
          <p:cNvCxnSpPr>
            <a:cxnSpLocks/>
          </p:cNvCxnSpPr>
          <p:nvPr/>
        </p:nvCxnSpPr>
        <p:spPr>
          <a:xfrm>
            <a:off x="2021536" y="552615"/>
            <a:ext cx="67188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1" name="文本框 74">
            <a:extLst>
              <a:ext uri="{FF2B5EF4-FFF2-40B4-BE49-F238E27FC236}">
                <a16:creationId xmlns:a16="http://schemas.microsoft.com/office/drawing/2014/main" id="{819C2BB1-31B3-1645-AFDF-DC5BE409B7DB}"/>
              </a:ext>
            </a:extLst>
          </p:cNvPr>
          <p:cNvSpPr txBox="1"/>
          <p:nvPr/>
        </p:nvSpPr>
        <p:spPr>
          <a:xfrm>
            <a:off x="1125332" y="31239"/>
            <a:ext cx="15278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HCC1806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92" name="直接连接符 75">
            <a:extLst>
              <a:ext uri="{FF2B5EF4-FFF2-40B4-BE49-F238E27FC236}">
                <a16:creationId xmlns:a16="http://schemas.microsoft.com/office/drawing/2014/main" id="{4BEE0AB9-A9F1-434B-AE30-F78E04C6B952}"/>
              </a:ext>
            </a:extLst>
          </p:cNvPr>
          <p:cNvCxnSpPr>
            <a:cxnSpLocks/>
          </p:cNvCxnSpPr>
          <p:nvPr/>
        </p:nvCxnSpPr>
        <p:spPr>
          <a:xfrm>
            <a:off x="1200974" y="293596"/>
            <a:ext cx="133409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3" name="文本框 77">
            <a:extLst>
              <a:ext uri="{FF2B5EF4-FFF2-40B4-BE49-F238E27FC236}">
                <a16:creationId xmlns:a16="http://schemas.microsoft.com/office/drawing/2014/main" id="{C17995DA-5347-BB41-A151-344BA5D0482D}"/>
              </a:ext>
            </a:extLst>
          </p:cNvPr>
          <p:cNvSpPr txBox="1"/>
          <p:nvPr/>
        </p:nvSpPr>
        <p:spPr>
          <a:xfrm>
            <a:off x="367655" y="1291536"/>
            <a:ext cx="7813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α-tubulin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4" name="文本框 80">
            <a:extLst>
              <a:ext uri="{FF2B5EF4-FFF2-40B4-BE49-F238E27FC236}">
                <a16:creationId xmlns:a16="http://schemas.microsoft.com/office/drawing/2014/main" id="{4834CC82-FDC6-5C49-A49E-ABFE19398B3C}"/>
              </a:ext>
            </a:extLst>
          </p:cNvPr>
          <p:cNvSpPr txBox="1"/>
          <p:nvPr/>
        </p:nvSpPr>
        <p:spPr>
          <a:xfrm>
            <a:off x="118735" y="900600"/>
            <a:ext cx="1019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αB-crystallin</a:t>
            </a:r>
          </a:p>
        </p:txBody>
      </p:sp>
      <p:pic>
        <p:nvPicPr>
          <p:cNvPr id="195" name="图片 82">
            <a:extLst>
              <a:ext uri="{FF2B5EF4-FFF2-40B4-BE49-F238E27FC236}">
                <a16:creationId xmlns:a16="http://schemas.microsoft.com/office/drawing/2014/main" id="{666086FB-99C1-0C4D-8C52-2CCAC03E59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0299" y="1270656"/>
            <a:ext cx="1457595" cy="31875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2" name="文本框 94">
            <a:extLst>
              <a:ext uri="{FF2B5EF4-FFF2-40B4-BE49-F238E27FC236}">
                <a16:creationId xmlns:a16="http://schemas.microsoft.com/office/drawing/2014/main" id="{4269FAF6-15A3-46B4-A1A8-68D2507E4D95}"/>
              </a:ext>
            </a:extLst>
          </p:cNvPr>
          <p:cNvSpPr txBox="1"/>
          <p:nvPr/>
        </p:nvSpPr>
        <p:spPr>
          <a:xfrm>
            <a:off x="999290" y="282884"/>
            <a:ext cx="9382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siNegative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3" name="文本框 97">
            <a:extLst>
              <a:ext uri="{FF2B5EF4-FFF2-40B4-BE49-F238E27FC236}">
                <a16:creationId xmlns:a16="http://schemas.microsoft.com/office/drawing/2014/main" id="{A332ECF9-E9B5-4F60-861F-228A6AE1725B}"/>
              </a:ext>
            </a:extLst>
          </p:cNvPr>
          <p:cNvSpPr txBox="1"/>
          <p:nvPr/>
        </p:nvSpPr>
        <p:spPr>
          <a:xfrm>
            <a:off x="1889270" y="282884"/>
            <a:ext cx="804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CRYAB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0021982-5C24-4B9F-A4CE-6211EC2CE613}"/>
              </a:ext>
            </a:extLst>
          </p:cNvPr>
          <p:cNvSpPr txBox="1"/>
          <p:nvPr/>
        </p:nvSpPr>
        <p:spPr>
          <a:xfrm>
            <a:off x="3129898" y="28857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(C)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6" name="文本框 113">
            <a:extLst>
              <a:ext uri="{FF2B5EF4-FFF2-40B4-BE49-F238E27FC236}">
                <a16:creationId xmlns:a16="http://schemas.microsoft.com/office/drawing/2014/main" id="{3E25F3BC-4FF0-47CA-9AB9-4264BF3DF44A}"/>
              </a:ext>
            </a:extLst>
          </p:cNvPr>
          <p:cNvSpPr txBox="1"/>
          <p:nvPr/>
        </p:nvSpPr>
        <p:spPr>
          <a:xfrm>
            <a:off x="9899" y="4985878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(D)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7" name="文本框 47">
            <a:extLst>
              <a:ext uri="{FF2B5EF4-FFF2-40B4-BE49-F238E27FC236}">
                <a16:creationId xmlns:a16="http://schemas.microsoft.com/office/drawing/2014/main" id="{75CA794E-4EBE-47DB-B49F-54E7B68A8C94}"/>
              </a:ext>
            </a:extLst>
          </p:cNvPr>
          <p:cNvSpPr txBox="1"/>
          <p:nvPr/>
        </p:nvSpPr>
        <p:spPr>
          <a:xfrm>
            <a:off x="3471170" y="5394971"/>
            <a:ext cx="888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8" name="文本框 48">
            <a:extLst>
              <a:ext uri="{FF2B5EF4-FFF2-40B4-BE49-F238E27FC236}">
                <a16:creationId xmlns:a16="http://schemas.microsoft.com/office/drawing/2014/main" id="{6445E54C-B56A-4DFC-A089-5B54268E08E7}"/>
              </a:ext>
            </a:extLst>
          </p:cNvPr>
          <p:cNvSpPr txBox="1"/>
          <p:nvPr/>
        </p:nvSpPr>
        <p:spPr>
          <a:xfrm>
            <a:off x="1590147" y="5394971"/>
            <a:ext cx="88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9" name="文本框 49">
            <a:extLst>
              <a:ext uri="{FF2B5EF4-FFF2-40B4-BE49-F238E27FC236}">
                <a16:creationId xmlns:a16="http://schemas.microsoft.com/office/drawing/2014/main" id="{B569C9DA-CF06-4A23-BDB0-24FB13C33D0E}"/>
              </a:ext>
            </a:extLst>
          </p:cNvPr>
          <p:cNvSpPr txBox="1"/>
          <p:nvPr/>
        </p:nvSpPr>
        <p:spPr>
          <a:xfrm>
            <a:off x="97494" y="5938699"/>
            <a:ext cx="478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0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0" name="文本框 50">
            <a:extLst>
              <a:ext uri="{FF2B5EF4-FFF2-40B4-BE49-F238E27FC236}">
                <a16:creationId xmlns:a16="http://schemas.microsoft.com/office/drawing/2014/main" id="{49A028D7-0097-41F5-8A7A-B2E81ABADCCB}"/>
              </a:ext>
            </a:extLst>
          </p:cNvPr>
          <p:cNvSpPr txBox="1"/>
          <p:nvPr/>
        </p:nvSpPr>
        <p:spPr>
          <a:xfrm>
            <a:off x="80574" y="6671756"/>
            <a:ext cx="495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24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h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1" name="文本框 51">
            <a:extLst>
              <a:ext uri="{FF2B5EF4-FFF2-40B4-BE49-F238E27FC236}">
                <a16:creationId xmlns:a16="http://schemas.microsoft.com/office/drawing/2014/main" id="{4CA0C6D1-10B8-468A-A89F-1E32B7E84085}"/>
              </a:ext>
            </a:extLst>
          </p:cNvPr>
          <p:cNvSpPr txBox="1"/>
          <p:nvPr/>
        </p:nvSpPr>
        <p:spPr>
          <a:xfrm>
            <a:off x="-30727" y="5302638"/>
            <a:ext cx="71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CDDP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(0.5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μM)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52" name="文本框 52">
            <a:extLst>
              <a:ext uri="{FF2B5EF4-FFF2-40B4-BE49-F238E27FC236}">
                <a16:creationId xmlns:a16="http://schemas.microsoft.com/office/drawing/2014/main" id="{89B64687-0067-4FB4-9F54-3DF837261AF8}"/>
              </a:ext>
            </a:extLst>
          </p:cNvPr>
          <p:cNvSpPr txBox="1"/>
          <p:nvPr/>
        </p:nvSpPr>
        <p:spPr>
          <a:xfrm>
            <a:off x="699325" y="5065668"/>
            <a:ext cx="1808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MDA-MB-231 OENC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53" name="直接连接符 54">
            <a:extLst>
              <a:ext uri="{FF2B5EF4-FFF2-40B4-BE49-F238E27FC236}">
                <a16:creationId xmlns:a16="http://schemas.microsoft.com/office/drawing/2014/main" id="{ACE7400E-9B78-4BD6-AE8E-93D705435BB4}"/>
              </a:ext>
            </a:extLst>
          </p:cNvPr>
          <p:cNvCxnSpPr>
            <a:cxnSpLocks/>
          </p:cNvCxnSpPr>
          <p:nvPr/>
        </p:nvCxnSpPr>
        <p:spPr>
          <a:xfrm>
            <a:off x="806750" y="5352771"/>
            <a:ext cx="159023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文本框 55">
            <a:extLst>
              <a:ext uri="{FF2B5EF4-FFF2-40B4-BE49-F238E27FC236}">
                <a16:creationId xmlns:a16="http://schemas.microsoft.com/office/drawing/2014/main" id="{FE1CF653-46C9-4E75-BAE3-BAC90BE8B164}"/>
              </a:ext>
            </a:extLst>
          </p:cNvPr>
          <p:cNvSpPr txBox="1"/>
          <p:nvPr/>
        </p:nvSpPr>
        <p:spPr>
          <a:xfrm>
            <a:off x="643447" y="5394971"/>
            <a:ext cx="896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5" name="文本框 56">
            <a:extLst>
              <a:ext uri="{FF2B5EF4-FFF2-40B4-BE49-F238E27FC236}">
                <a16:creationId xmlns:a16="http://schemas.microsoft.com/office/drawing/2014/main" id="{324C5777-0F7A-446E-8121-2948DD7ACE89}"/>
              </a:ext>
            </a:extLst>
          </p:cNvPr>
          <p:cNvSpPr txBox="1"/>
          <p:nvPr/>
        </p:nvSpPr>
        <p:spPr>
          <a:xfrm>
            <a:off x="2562756" y="5051479"/>
            <a:ext cx="18393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MDA-MB-231 OE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56" name="直接连接符 57">
            <a:extLst>
              <a:ext uri="{FF2B5EF4-FFF2-40B4-BE49-F238E27FC236}">
                <a16:creationId xmlns:a16="http://schemas.microsoft.com/office/drawing/2014/main" id="{7B2C2556-18F1-47C4-9995-311FFDFE8CF1}"/>
              </a:ext>
            </a:extLst>
          </p:cNvPr>
          <p:cNvCxnSpPr>
            <a:cxnSpLocks/>
          </p:cNvCxnSpPr>
          <p:nvPr/>
        </p:nvCxnSpPr>
        <p:spPr>
          <a:xfrm>
            <a:off x="2634279" y="5347159"/>
            <a:ext cx="159023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文本框 83">
            <a:extLst>
              <a:ext uri="{FF2B5EF4-FFF2-40B4-BE49-F238E27FC236}">
                <a16:creationId xmlns:a16="http://schemas.microsoft.com/office/drawing/2014/main" id="{7AB67555-2B49-4146-ADEA-AF5630D933B5}"/>
              </a:ext>
            </a:extLst>
          </p:cNvPr>
          <p:cNvSpPr txBox="1"/>
          <p:nvPr/>
        </p:nvSpPr>
        <p:spPr>
          <a:xfrm>
            <a:off x="2530659" y="5394971"/>
            <a:ext cx="8898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AEEA32AB-F60B-4E17-A94D-49B8DAF1A96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998" y="869803"/>
            <a:ext cx="1516644" cy="3061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45A7981A-7A21-4382-B26A-8115C93056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1998" y="1578484"/>
            <a:ext cx="1524497" cy="27315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D776EE04-587E-429B-903C-08FFFD6BEE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7482" y="1241255"/>
            <a:ext cx="1519013" cy="28086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9" name="文本框 115">
            <a:extLst>
              <a:ext uri="{FF2B5EF4-FFF2-40B4-BE49-F238E27FC236}">
                <a16:creationId xmlns:a16="http://schemas.microsoft.com/office/drawing/2014/main" id="{5454A902-B86B-45F1-8B13-3891046A658D}"/>
              </a:ext>
            </a:extLst>
          </p:cNvPr>
          <p:cNvSpPr txBox="1"/>
          <p:nvPr/>
        </p:nvSpPr>
        <p:spPr>
          <a:xfrm>
            <a:off x="3081454" y="1568122"/>
            <a:ext cx="1330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α-tubulin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0" name="文本框 116">
            <a:extLst>
              <a:ext uri="{FF2B5EF4-FFF2-40B4-BE49-F238E27FC236}">
                <a16:creationId xmlns:a16="http://schemas.microsoft.com/office/drawing/2014/main" id="{E313C192-B5D9-4583-9D49-DCC1FB526E36}"/>
              </a:ext>
            </a:extLst>
          </p:cNvPr>
          <p:cNvSpPr txBox="1"/>
          <p:nvPr/>
        </p:nvSpPr>
        <p:spPr>
          <a:xfrm>
            <a:off x="3392105" y="880378"/>
            <a:ext cx="1019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αB-crystallin</a:t>
            </a:r>
          </a:p>
        </p:txBody>
      </p:sp>
      <p:sp>
        <p:nvSpPr>
          <p:cNvPr id="71" name="文本框 117">
            <a:extLst>
              <a:ext uri="{FF2B5EF4-FFF2-40B4-BE49-F238E27FC236}">
                <a16:creationId xmlns:a16="http://schemas.microsoft.com/office/drawing/2014/main" id="{6F8B064A-71B1-4FCD-8202-A5A2AA710AE9}"/>
              </a:ext>
            </a:extLst>
          </p:cNvPr>
          <p:cNvSpPr txBox="1"/>
          <p:nvPr/>
        </p:nvSpPr>
        <p:spPr>
          <a:xfrm>
            <a:off x="4471560" y="587848"/>
            <a:ext cx="328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2" name="文本框 118">
            <a:extLst>
              <a:ext uri="{FF2B5EF4-FFF2-40B4-BE49-F238E27FC236}">
                <a16:creationId xmlns:a16="http://schemas.microsoft.com/office/drawing/2014/main" id="{F00121D1-55DF-468E-B5D4-886927BAF810}"/>
              </a:ext>
            </a:extLst>
          </p:cNvPr>
          <p:cNvSpPr txBox="1"/>
          <p:nvPr/>
        </p:nvSpPr>
        <p:spPr>
          <a:xfrm>
            <a:off x="4799960" y="587848"/>
            <a:ext cx="337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3" name="文本框 119">
            <a:extLst>
              <a:ext uri="{FF2B5EF4-FFF2-40B4-BE49-F238E27FC236}">
                <a16:creationId xmlns:a16="http://schemas.microsoft.com/office/drawing/2014/main" id="{3331A3D3-FC13-4462-8165-2E5241CB8B86}"/>
              </a:ext>
            </a:extLst>
          </p:cNvPr>
          <p:cNvSpPr txBox="1"/>
          <p:nvPr/>
        </p:nvSpPr>
        <p:spPr>
          <a:xfrm>
            <a:off x="5177157" y="587848"/>
            <a:ext cx="2931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-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4" name="文本框 120">
            <a:extLst>
              <a:ext uri="{FF2B5EF4-FFF2-40B4-BE49-F238E27FC236}">
                <a16:creationId xmlns:a16="http://schemas.microsoft.com/office/drawing/2014/main" id="{0654A5C8-E036-4708-A7C7-BF1D7E5C2E5C}"/>
              </a:ext>
            </a:extLst>
          </p:cNvPr>
          <p:cNvSpPr txBox="1"/>
          <p:nvPr/>
        </p:nvSpPr>
        <p:spPr>
          <a:xfrm>
            <a:off x="5525427" y="587848"/>
            <a:ext cx="37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+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124">
            <a:extLst>
              <a:ext uri="{FF2B5EF4-FFF2-40B4-BE49-F238E27FC236}">
                <a16:creationId xmlns:a16="http://schemas.microsoft.com/office/drawing/2014/main" id="{18897994-1D0F-45FC-A938-67C7E30540C8}"/>
              </a:ext>
            </a:extLst>
          </p:cNvPr>
          <p:cNvSpPr txBox="1"/>
          <p:nvPr/>
        </p:nvSpPr>
        <p:spPr>
          <a:xfrm rot="9011">
            <a:off x="3120542" y="587848"/>
            <a:ext cx="1290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CDDP (0.5 μM)</a:t>
            </a:r>
          </a:p>
        </p:txBody>
      </p:sp>
      <p:cxnSp>
        <p:nvCxnSpPr>
          <p:cNvPr id="76" name="直接连接符 126">
            <a:extLst>
              <a:ext uri="{FF2B5EF4-FFF2-40B4-BE49-F238E27FC236}">
                <a16:creationId xmlns:a16="http://schemas.microsoft.com/office/drawing/2014/main" id="{C825B09F-AF8F-4867-B7B3-6A78EA2453F5}"/>
              </a:ext>
            </a:extLst>
          </p:cNvPr>
          <p:cNvCxnSpPr>
            <a:cxnSpLocks/>
          </p:cNvCxnSpPr>
          <p:nvPr/>
        </p:nvCxnSpPr>
        <p:spPr>
          <a:xfrm>
            <a:off x="4459129" y="607201"/>
            <a:ext cx="65095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文本框 127">
            <a:extLst>
              <a:ext uri="{FF2B5EF4-FFF2-40B4-BE49-F238E27FC236}">
                <a16:creationId xmlns:a16="http://schemas.microsoft.com/office/drawing/2014/main" id="{CFA761A9-B2CF-4186-8FC8-2A5724559106}"/>
              </a:ext>
            </a:extLst>
          </p:cNvPr>
          <p:cNvSpPr txBox="1"/>
          <p:nvPr/>
        </p:nvSpPr>
        <p:spPr>
          <a:xfrm>
            <a:off x="4427483" y="324502"/>
            <a:ext cx="69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OENC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8" name="文本框 128">
            <a:extLst>
              <a:ext uri="{FF2B5EF4-FFF2-40B4-BE49-F238E27FC236}">
                <a16:creationId xmlns:a16="http://schemas.microsoft.com/office/drawing/2014/main" id="{42F46B82-09AD-4559-96A3-276661F696BA}"/>
              </a:ext>
            </a:extLst>
          </p:cNvPr>
          <p:cNvSpPr txBox="1"/>
          <p:nvPr/>
        </p:nvSpPr>
        <p:spPr>
          <a:xfrm>
            <a:off x="5186087" y="324502"/>
            <a:ext cx="758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OE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B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9" name="文本框 129">
            <a:extLst>
              <a:ext uri="{FF2B5EF4-FFF2-40B4-BE49-F238E27FC236}">
                <a16:creationId xmlns:a16="http://schemas.microsoft.com/office/drawing/2014/main" id="{EE9D86F8-92F6-44B8-9DA8-4070E362DA09}"/>
              </a:ext>
            </a:extLst>
          </p:cNvPr>
          <p:cNvSpPr txBox="1"/>
          <p:nvPr/>
        </p:nvSpPr>
        <p:spPr>
          <a:xfrm>
            <a:off x="4388702" y="43790"/>
            <a:ext cx="1563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MDA-MB-231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0" name="直接连接符 130">
            <a:extLst>
              <a:ext uri="{FF2B5EF4-FFF2-40B4-BE49-F238E27FC236}">
                <a16:creationId xmlns:a16="http://schemas.microsoft.com/office/drawing/2014/main" id="{0F429D11-63BB-477F-91F7-F98ABA2F6025}"/>
              </a:ext>
            </a:extLst>
          </p:cNvPr>
          <p:cNvCxnSpPr>
            <a:cxnSpLocks/>
          </p:cNvCxnSpPr>
          <p:nvPr/>
        </p:nvCxnSpPr>
        <p:spPr>
          <a:xfrm>
            <a:off x="4455035" y="341627"/>
            <a:ext cx="1449079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131">
            <a:extLst>
              <a:ext uri="{FF2B5EF4-FFF2-40B4-BE49-F238E27FC236}">
                <a16:creationId xmlns:a16="http://schemas.microsoft.com/office/drawing/2014/main" id="{6FA0C85A-CF35-4579-9B69-D34BE9C4DFE6}"/>
              </a:ext>
            </a:extLst>
          </p:cNvPr>
          <p:cNvSpPr txBox="1"/>
          <p:nvPr/>
        </p:nvSpPr>
        <p:spPr>
          <a:xfrm>
            <a:off x="3476764" y="1239621"/>
            <a:ext cx="934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Flag</a:t>
            </a:r>
          </a:p>
        </p:txBody>
      </p:sp>
      <p:cxnSp>
        <p:nvCxnSpPr>
          <p:cNvPr id="86" name="直接连接符 142">
            <a:extLst>
              <a:ext uri="{FF2B5EF4-FFF2-40B4-BE49-F238E27FC236}">
                <a16:creationId xmlns:a16="http://schemas.microsoft.com/office/drawing/2014/main" id="{947CBC34-2DEC-45F1-8E1C-AC5D829679A7}"/>
              </a:ext>
            </a:extLst>
          </p:cNvPr>
          <p:cNvCxnSpPr>
            <a:cxnSpLocks/>
          </p:cNvCxnSpPr>
          <p:nvPr/>
        </p:nvCxnSpPr>
        <p:spPr>
          <a:xfrm>
            <a:off x="5253164" y="607201"/>
            <a:ext cx="650950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7" name="图片 86">
            <a:extLst>
              <a:ext uri="{FF2B5EF4-FFF2-40B4-BE49-F238E27FC236}">
                <a16:creationId xmlns:a16="http://schemas.microsoft.com/office/drawing/2014/main" id="{F8A5619A-C345-46E2-AAFF-8D2B931BC02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6381" y="4864627"/>
            <a:ext cx="2401945" cy="275525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CBA797A-9E43-1ACD-0FA4-1EE7E393CC9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528" y="5747733"/>
            <a:ext cx="896000" cy="672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5328C2-79CB-A6A8-C364-66939CE7479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1324" y="5747733"/>
            <a:ext cx="896001" cy="67200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218A43-0E98-D7E9-FF36-314693BA787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4121" y="5744950"/>
            <a:ext cx="903421" cy="6775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96C2782-4213-97A8-4061-F9EEC39F34B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338" y="5744679"/>
            <a:ext cx="904144" cy="67810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E1226A9-3A6C-B462-62D4-E8665F87A8E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93" y="6467810"/>
            <a:ext cx="896000" cy="672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DCE9780-A22F-760A-FACD-7A081AD0884D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000" y="6474256"/>
            <a:ext cx="896000" cy="67200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2F4894B-23BD-B421-3E62-5926E52A69F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207" y="6468321"/>
            <a:ext cx="903422" cy="6775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8807C16C-B830-36A6-E961-C4B164414D7E}"/>
              </a:ext>
            </a:extLst>
          </p:cNvPr>
          <p:cNvGrpSpPr/>
          <p:nvPr/>
        </p:nvGrpSpPr>
        <p:grpSpPr>
          <a:xfrm>
            <a:off x="22648" y="2123928"/>
            <a:ext cx="4315467" cy="2221730"/>
            <a:chOff x="22648" y="2123928"/>
            <a:chExt cx="4315467" cy="2221730"/>
          </a:xfrm>
        </p:grpSpPr>
        <p:sp>
          <p:nvSpPr>
            <p:cNvPr id="145" name="文本框 92">
              <a:extLst>
                <a:ext uri="{FF2B5EF4-FFF2-40B4-BE49-F238E27FC236}">
                  <a16:creationId xmlns:a16="http://schemas.microsoft.com/office/drawing/2014/main" id="{E064ECCF-E9FE-A044-ABCF-B635D0C6E4AC}"/>
                </a:ext>
              </a:extLst>
            </p:cNvPr>
            <p:cNvSpPr txBox="1"/>
            <p:nvPr/>
          </p:nvSpPr>
          <p:spPr>
            <a:xfrm>
              <a:off x="2507900" y="2496216"/>
              <a:ext cx="1805077" cy="28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si</a:t>
              </a:r>
              <a:r>
                <a:rPr kumimoji="0" lang="en-US" altLang="ja-JP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CRYAB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46" name="文本框 88">
              <a:extLst>
                <a:ext uri="{FF2B5EF4-FFF2-40B4-BE49-F238E27FC236}">
                  <a16:creationId xmlns:a16="http://schemas.microsoft.com/office/drawing/2014/main" id="{F379CCF9-1ACC-2942-9C32-AC0683AA7AEE}"/>
                </a:ext>
              </a:extLst>
            </p:cNvPr>
            <p:cNvSpPr txBox="1"/>
            <p:nvPr/>
          </p:nvSpPr>
          <p:spPr>
            <a:xfrm>
              <a:off x="221890" y="3211828"/>
              <a:ext cx="462744" cy="28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0</a:t>
              </a:r>
              <a:r>
                <a:rPr kumimoji="0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h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47" name="文本框 89">
              <a:extLst>
                <a:ext uri="{FF2B5EF4-FFF2-40B4-BE49-F238E27FC236}">
                  <a16:creationId xmlns:a16="http://schemas.microsoft.com/office/drawing/2014/main" id="{ABCF4B11-E534-694B-9ACF-6BF9830D882F}"/>
                </a:ext>
              </a:extLst>
            </p:cNvPr>
            <p:cNvSpPr txBox="1"/>
            <p:nvPr/>
          </p:nvSpPr>
          <p:spPr>
            <a:xfrm>
              <a:off x="182354" y="3891076"/>
              <a:ext cx="541815" cy="28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24</a:t>
              </a:r>
              <a:r>
                <a:rPr kumimoji="0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 </a:t>
              </a: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h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48" name="文本框 90">
              <a:extLst>
                <a:ext uri="{FF2B5EF4-FFF2-40B4-BE49-F238E27FC236}">
                  <a16:creationId xmlns:a16="http://schemas.microsoft.com/office/drawing/2014/main" id="{02BA4B59-296F-DE47-9A0C-3C102C565502}"/>
                </a:ext>
              </a:extLst>
            </p:cNvPr>
            <p:cNvSpPr txBox="1"/>
            <p:nvPr/>
          </p:nvSpPr>
          <p:spPr>
            <a:xfrm>
              <a:off x="22648" y="2696682"/>
              <a:ext cx="691685" cy="467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CDDP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(1 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μM)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49" name="文本框 91">
              <a:extLst>
                <a:ext uri="{FF2B5EF4-FFF2-40B4-BE49-F238E27FC236}">
                  <a16:creationId xmlns:a16="http://schemas.microsoft.com/office/drawing/2014/main" id="{4F3BA380-A996-3945-B22E-492E9E4531FE}"/>
                </a:ext>
              </a:extLst>
            </p:cNvPr>
            <p:cNvSpPr txBox="1"/>
            <p:nvPr/>
          </p:nvSpPr>
          <p:spPr>
            <a:xfrm>
              <a:off x="721541" y="2495025"/>
              <a:ext cx="1767714" cy="280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Meiryo" panose="020B0604030504040204" pitchFamily="34" charset="-128"/>
                  <a:cs typeface="Arial" panose="020B0604020202020204" pitchFamily="34" charset="0"/>
                </a:rPr>
                <a:t>siNegative</a:t>
              </a:r>
            </a:p>
          </p:txBody>
        </p:sp>
        <p:cxnSp>
          <p:nvCxnSpPr>
            <p:cNvPr id="150" name="直接连接符 93">
              <a:extLst>
                <a:ext uri="{FF2B5EF4-FFF2-40B4-BE49-F238E27FC236}">
                  <a16:creationId xmlns:a16="http://schemas.microsoft.com/office/drawing/2014/main" id="{BE9465D8-1F41-9242-94C6-00FB017162FC}"/>
                </a:ext>
              </a:extLst>
            </p:cNvPr>
            <p:cNvCxnSpPr>
              <a:cxnSpLocks/>
            </p:cNvCxnSpPr>
            <p:nvPr/>
          </p:nvCxnSpPr>
          <p:spPr>
            <a:xfrm>
              <a:off x="816757" y="2773681"/>
              <a:ext cx="1619722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直接连接符 94">
              <a:extLst>
                <a:ext uri="{FF2B5EF4-FFF2-40B4-BE49-F238E27FC236}">
                  <a16:creationId xmlns:a16="http://schemas.microsoft.com/office/drawing/2014/main" id="{55368247-F1CA-594B-92FE-4FC7769E409E}"/>
                </a:ext>
              </a:extLst>
            </p:cNvPr>
            <p:cNvCxnSpPr>
              <a:cxnSpLocks/>
            </p:cNvCxnSpPr>
            <p:nvPr/>
          </p:nvCxnSpPr>
          <p:spPr>
            <a:xfrm>
              <a:off x="2572230" y="2773681"/>
              <a:ext cx="1664848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2" name="文本框 95">
              <a:extLst>
                <a:ext uri="{FF2B5EF4-FFF2-40B4-BE49-F238E27FC236}">
                  <a16:creationId xmlns:a16="http://schemas.microsoft.com/office/drawing/2014/main" id="{D45F4CC5-CB2A-104C-B4D2-9CDD7341B3E5}"/>
                </a:ext>
              </a:extLst>
            </p:cNvPr>
            <p:cNvSpPr txBox="1"/>
            <p:nvPr/>
          </p:nvSpPr>
          <p:spPr>
            <a:xfrm>
              <a:off x="1677282" y="2766946"/>
              <a:ext cx="854283" cy="311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3" name="文本框 96">
              <a:extLst>
                <a:ext uri="{FF2B5EF4-FFF2-40B4-BE49-F238E27FC236}">
                  <a16:creationId xmlns:a16="http://schemas.microsoft.com/office/drawing/2014/main" id="{5C928201-D687-CC42-A5D8-92DF539F6D0D}"/>
                </a:ext>
              </a:extLst>
            </p:cNvPr>
            <p:cNvSpPr txBox="1"/>
            <p:nvPr/>
          </p:nvSpPr>
          <p:spPr>
            <a:xfrm>
              <a:off x="757209" y="2766946"/>
              <a:ext cx="861312" cy="311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4" name="文本框 97">
              <a:extLst>
                <a:ext uri="{FF2B5EF4-FFF2-40B4-BE49-F238E27FC236}">
                  <a16:creationId xmlns:a16="http://schemas.microsoft.com/office/drawing/2014/main" id="{469D8085-6A51-114F-A258-C0615DE97D65}"/>
                </a:ext>
              </a:extLst>
            </p:cNvPr>
            <p:cNvSpPr txBox="1"/>
            <p:nvPr/>
          </p:nvSpPr>
          <p:spPr>
            <a:xfrm>
              <a:off x="3484633" y="2765502"/>
              <a:ext cx="853482" cy="313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+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55" name="文本框 98">
              <a:extLst>
                <a:ext uri="{FF2B5EF4-FFF2-40B4-BE49-F238E27FC236}">
                  <a16:creationId xmlns:a16="http://schemas.microsoft.com/office/drawing/2014/main" id="{BF84FCFF-BC6D-4A46-AB26-D6C024585527}"/>
                </a:ext>
              </a:extLst>
            </p:cNvPr>
            <p:cNvSpPr txBox="1"/>
            <p:nvPr/>
          </p:nvSpPr>
          <p:spPr>
            <a:xfrm>
              <a:off x="2588174" y="2766946"/>
              <a:ext cx="861146" cy="311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-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4" name="文本框 57">
              <a:extLst>
                <a:ext uri="{FF2B5EF4-FFF2-40B4-BE49-F238E27FC236}">
                  <a16:creationId xmlns:a16="http://schemas.microsoft.com/office/drawing/2014/main" id="{6565F96D-29A8-749F-2056-657B075C7259}"/>
                </a:ext>
              </a:extLst>
            </p:cNvPr>
            <p:cNvSpPr txBox="1"/>
            <p:nvPr/>
          </p:nvSpPr>
          <p:spPr>
            <a:xfrm>
              <a:off x="725067" y="2123928"/>
              <a:ext cx="3605648" cy="2802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等线" panose="02010600030101010101" pitchFamily="2" charset="-122"/>
                  <a:cs typeface="Arial" panose="020B0604020202020204" pitchFamily="34" charset="0"/>
                </a:rPr>
                <a:t>HCC1806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endParaRPr>
            </a:p>
          </p:txBody>
        </p:sp>
        <p:cxnSp>
          <p:nvCxnSpPr>
            <p:cNvPr id="85" name="直接连接符 58">
              <a:extLst>
                <a:ext uri="{FF2B5EF4-FFF2-40B4-BE49-F238E27FC236}">
                  <a16:creationId xmlns:a16="http://schemas.microsoft.com/office/drawing/2014/main" id="{5B1BA611-6A0B-6B0B-C2AB-3314B4B6E7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5261" y="2468618"/>
              <a:ext cx="3371817" cy="37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727DC93-A980-DC56-9A30-96F46803D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322" y="3023823"/>
              <a:ext cx="849172" cy="636879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58E7A35-B573-729A-65C8-6BF6C29E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130" y="3018308"/>
              <a:ext cx="849924" cy="637443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8FFD794-9EC8-A1BD-2214-CBA75EBD8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4441" y="3018872"/>
              <a:ext cx="849172" cy="636879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017B4401-4B9B-519D-6ADC-17B22F87A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1030" y="3018308"/>
              <a:ext cx="849116" cy="636837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7E764AF5-D976-74FA-A159-7FCAAAFCE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209" y="3708779"/>
              <a:ext cx="849172" cy="636879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76D267A-5CA6-9FB2-F63E-3E789722F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4866" y="3709600"/>
              <a:ext cx="848077" cy="636058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87820CF6-5CAD-4FA1-EF5D-2C16EC536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71652" y="3709600"/>
              <a:ext cx="848077" cy="636058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8D1E862-2A84-78C7-9CCC-5ABAFEE17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1030" y="3702918"/>
              <a:ext cx="854878" cy="641159"/>
            </a:xfrm>
            <a:prstGeom prst="rect">
              <a:avLst/>
            </a:prstGeom>
            <a:ln w="9525">
              <a:solidFill>
                <a:schemeClr val="tx1"/>
              </a:solidFill>
            </a:ln>
          </p:spPr>
        </p:pic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8E1C8C1A-474C-94F1-92D9-0B6E74746B34}"/>
              </a:ext>
            </a:extLst>
          </p:cNvPr>
          <p:cNvPicPr>
            <a:picLocks noChangeAspect="1"/>
          </p:cNvPicPr>
          <p:nvPr/>
        </p:nvPicPr>
        <p:blipFill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338" y="6467810"/>
            <a:ext cx="917744" cy="68830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C88C13F-2E65-FA14-CB92-800E6456B6C6}"/>
              </a:ext>
            </a:extLst>
          </p:cNvPr>
          <p:cNvPicPr>
            <a:picLocks noChangeAspect="1"/>
          </p:cNvPicPr>
          <p:nvPr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381" y="2096391"/>
            <a:ext cx="2401945" cy="265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46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>
            <a:extLst>
              <a:ext uri="{FF2B5EF4-FFF2-40B4-BE49-F238E27FC236}">
                <a16:creationId xmlns:a16="http://schemas.microsoft.com/office/drawing/2014/main" id="{C902BEB7-4D95-4C45-9758-7220027C3F94}"/>
              </a:ext>
            </a:extLst>
          </p:cNvPr>
          <p:cNvSpPr txBox="1"/>
          <p:nvPr/>
        </p:nvSpPr>
        <p:spPr>
          <a:xfrm>
            <a:off x="-6887" y="71112"/>
            <a:ext cx="685799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Figure S3. Cisplatin (CDDP) increased cell motility in MDA-MB-231 cells overexpressing </a:t>
            </a:r>
            <a:r>
              <a:rPr kumimoji="0" lang="el-GR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but suppressed it in HCC1806 cells with silenced </a:t>
            </a:r>
            <a:r>
              <a:rPr kumimoji="0" lang="el-GR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expression. 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(A) HCC1806 cells were seeded at 1 × 10</a:t>
            </a:r>
            <a:r>
              <a:rPr kumimoji="0" lang="en-US" altLang="zh-CN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5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cells/well in 6-well plates and incubated overnight. The cells were then transfected with 10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nM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of siRNA for 48 h and then treated for 24 h with 0.5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 5-FU. Protein expression was determined by immunoblot analysis.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α-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tubulin was used as the loading control. (B) A wound healing assay was performed after treating HCC1806 cells with siRNA for 24 h and then with 0.5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 CDDP for 24 h. Images of the wound area at the beginning and end of the CDDP treatment period were recorded.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siNegative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negative control siRNA; </a:t>
            </a: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si</a:t>
            </a:r>
            <a:r>
              <a:rPr kumimoji="0" lang="en-US" altLang="zh-CN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CRYAB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: siRNA of CRYAB. Scale bars = 100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m. ImageJ software was used to determine relative healing area. Data are presented as mean ± S.D., n = 3. *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0.05; two-way ANOVA, post-hoc Tukey’s HSD test. (C) MDA-MB-231 cells were transfected with an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expression plasmid and selected by hygromycin. Stable cell lines harboring negative control vector (OENC) or showing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overexpression (OE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B) were treated with 0.5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 CDDP for 24 h. Protein expression was determined by immunoblot analysis.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α-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Tubulin was used as the loading control. (D) A wound healing assay was performed by treating MDA-MB-231 OENC and MDA-MB-231 OE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 cells with 0.5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 CDDP for 24 h. Images of the wound area at the beginning and end of the treatment period were recorded. OENC: stable cell line with negative control vector; OE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B: stable cell line with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overexpression. Scale bars = 100 </a:t>
            </a: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μ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m. ImageJ software was used to determine the relative healing area. Data are presented as mean ± S.D., n = 3. *</a:t>
            </a:r>
            <a:r>
              <a:rPr kumimoji="0" lang="en-US" altLang="zh-C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0.05. Results are representative of two independent experiments.</a:t>
            </a:r>
          </a:p>
        </p:txBody>
      </p:sp>
    </p:spTree>
    <p:extLst>
      <p:ext uri="{BB962C8B-B14F-4D97-AF65-F5344CB8AC3E}">
        <p14:creationId xmlns:p14="http://schemas.microsoft.com/office/powerpoint/2010/main" val="411812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13">
            <a:extLst>
              <a:ext uri="{FF2B5EF4-FFF2-40B4-BE49-F238E27FC236}">
                <a16:creationId xmlns:a16="http://schemas.microsoft.com/office/drawing/2014/main" id="{7F79FE82-D3E6-3EDB-C4C9-A37DEADA3370}"/>
              </a:ext>
            </a:extLst>
          </p:cNvPr>
          <p:cNvSpPr txBox="1"/>
          <p:nvPr/>
        </p:nvSpPr>
        <p:spPr>
          <a:xfrm>
            <a:off x="25009" y="22361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44">
            <a:extLst>
              <a:ext uri="{FF2B5EF4-FFF2-40B4-BE49-F238E27FC236}">
                <a16:creationId xmlns:a16="http://schemas.microsoft.com/office/drawing/2014/main" id="{392ADB7A-64F5-4A03-2131-5D8378CAE71C}"/>
              </a:ext>
            </a:extLst>
          </p:cNvPr>
          <p:cNvSpPr txBox="1"/>
          <p:nvPr/>
        </p:nvSpPr>
        <p:spPr>
          <a:xfrm>
            <a:off x="3129898" y="28857"/>
            <a:ext cx="410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91">
            <a:extLst>
              <a:ext uri="{FF2B5EF4-FFF2-40B4-BE49-F238E27FC236}">
                <a16:creationId xmlns:a16="http://schemas.microsoft.com/office/drawing/2014/main" id="{CD6B0E15-0C85-3A0B-0D34-61C54C98A294}"/>
              </a:ext>
            </a:extLst>
          </p:cNvPr>
          <p:cNvSpPr txBox="1"/>
          <p:nvPr/>
        </p:nvSpPr>
        <p:spPr>
          <a:xfrm>
            <a:off x="830245" y="3574722"/>
            <a:ext cx="1767714" cy="280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Chemotherapy</a:t>
            </a:r>
          </a:p>
        </p:txBody>
      </p:sp>
      <p:sp>
        <p:nvSpPr>
          <p:cNvPr id="11" name="文本框 91">
            <a:extLst>
              <a:ext uri="{FF2B5EF4-FFF2-40B4-BE49-F238E27FC236}">
                <a16:creationId xmlns:a16="http://schemas.microsoft.com/office/drawing/2014/main" id="{4B7EA0FA-BE9E-093B-39A4-1B5BFCA864D7}"/>
              </a:ext>
            </a:extLst>
          </p:cNvPr>
          <p:cNvSpPr txBox="1"/>
          <p:nvPr/>
        </p:nvSpPr>
        <p:spPr>
          <a:xfrm rot="16200000">
            <a:off x="-1023129" y="1587722"/>
            <a:ext cx="29414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CRYAB: mRNA expression z-scores relative to all samples (log microarray)</a:t>
            </a:r>
          </a:p>
        </p:txBody>
      </p:sp>
      <p:sp>
        <p:nvSpPr>
          <p:cNvPr id="12" name="文本框 91">
            <a:extLst>
              <a:ext uri="{FF2B5EF4-FFF2-40B4-BE49-F238E27FC236}">
                <a16:creationId xmlns:a16="http://schemas.microsoft.com/office/drawing/2014/main" id="{3CEC425A-A278-53CA-6493-1CA8DC0BB034}"/>
              </a:ext>
            </a:extLst>
          </p:cNvPr>
          <p:cNvSpPr txBox="1"/>
          <p:nvPr/>
        </p:nvSpPr>
        <p:spPr>
          <a:xfrm rot="16200000">
            <a:off x="2088636" y="1545738"/>
            <a:ext cx="294142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CRYAB: mRNA expression z-scores relative to all samples (log microarray)</a:t>
            </a:r>
          </a:p>
        </p:txBody>
      </p:sp>
      <p:sp>
        <p:nvSpPr>
          <p:cNvPr id="13" name="文本框 91">
            <a:extLst>
              <a:ext uri="{FF2B5EF4-FFF2-40B4-BE49-F238E27FC236}">
                <a16:creationId xmlns:a16="http://schemas.microsoft.com/office/drawing/2014/main" id="{B3E85BCF-5E3E-1172-220A-AA454FFA6B3A}"/>
              </a:ext>
            </a:extLst>
          </p:cNvPr>
          <p:cNvSpPr txBox="1"/>
          <p:nvPr/>
        </p:nvSpPr>
        <p:spPr>
          <a:xfrm>
            <a:off x="4069146" y="3574722"/>
            <a:ext cx="1767714" cy="2804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Chemotherapy</a:t>
            </a:r>
          </a:p>
        </p:txBody>
      </p:sp>
      <p:sp>
        <p:nvSpPr>
          <p:cNvPr id="4" name="文本框 29">
            <a:extLst>
              <a:ext uri="{FF2B5EF4-FFF2-40B4-BE49-F238E27FC236}">
                <a16:creationId xmlns:a16="http://schemas.microsoft.com/office/drawing/2014/main" id="{78CFEB6A-313E-9A5C-A4BF-F190CCAB9CB2}"/>
              </a:ext>
            </a:extLst>
          </p:cNvPr>
          <p:cNvSpPr txBox="1"/>
          <p:nvPr/>
        </p:nvSpPr>
        <p:spPr>
          <a:xfrm>
            <a:off x="4" y="3948730"/>
            <a:ext cx="685799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2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Figure S4. m</a:t>
            </a:r>
            <a:r>
              <a:rPr lang="en-US" altLang="ja-JP" sz="12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RNA e</a:t>
            </a:r>
            <a:r>
              <a:rPr lang="en-US" altLang="zh-CN" sz="12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xpression of </a:t>
            </a:r>
            <a:r>
              <a:rPr lang="el-GR" altLang="zh-CN" sz="12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α</a:t>
            </a:r>
            <a:r>
              <a:rPr lang="en-US" altLang="zh-CN" sz="1200" b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B-crystallin in breast cancer tumors. 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(A) 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CRYAB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increased in breast cancer patients who received chemotherapy treatment compared to those who did not receive chemotherapy treatment. (B) The expression of 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CRYAB 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was analyzed within TNBC patients who treated with or without chemotherapy treatment. Those data were extracted from MERABRIC dataset. *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0.05, ****</a:t>
            </a:r>
            <a:r>
              <a:rPr lang="en-US" altLang="zh-CN" sz="1200" i="1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P</a:t>
            </a:r>
            <a:r>
              <a:rPr lang="en-US" altLang="zh-CN" sz="12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&lt; 0.0001 by Mann–Whitney U test.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3B0B6011-9B3D-A979-D936-C0DB125091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94" r="56315"/>
          <a:stretch/>
        </p:blipFill>
        <p:spPr>
          <a:xfrm>
            <a:off x="600696" y="160860"/>
            <a:ext cx="2075320" cy="35687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8EA1DB1-C261-4E88-5BFF-FE64A3239B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259"/>
          <a:stretch/>
        </p:blipFill>
        <p:spPr>
          <a:xfrm>
            <a:off x="3610415" y="160860"/>
            <a:ext cx="2602729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10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36E9CA7-C356-079C-6DAC-BC1656E9FF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9368" y="5743279"/>
            <a:ext cx="2764220" cy="2105258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9DFF0C41-AFA4-4B9B-ADF3-07B282EEDD71}"/>
              </a:ext>
            </a:extLst>
          </p:cNvPr>
          <p:cNvSpPr txBox="1"/>
          <p:nvPr/>
        </p:nvSpPr>
        <p:spPr>
          <a:xfrm>
            <a:off x="536713" y="1"/>
            <a:ext cx="5754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Uncropped western blots.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CF4B0D3-15C9-40BA-B976-F2925F40C6E3}"/>
              </a:ext>
            </a:extLst>
          </p:cNvPr>
          <p:cNvSpPr txBox="1"/>
          <p:nvPr/>
        </p:nvSpPr>
        <p:spPr>
          <a:xfrm>
            <a:off x="65273" y="307778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2A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0965AA3E-F348-42BD-B84F-A04BF83D20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5291" y="886695"/>
            <a:ext cx="2340335" cy="175678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C568C81B-0AB4-4341-BE92-32DA524FD35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3295" y="3220940"/>
            <a:ext cx="2340335" cy="124726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46" name="TextBox 18">
            <a:extLst>
              <a:ext uri="{FF2B5EF4-FFF2-40B4-BE49-F238E27FC236}">
                <a16:creationId xmlns:a16="http://schemas.microsoft.com/office/drawing/2014/main" id="{66A8F4EE-411D-4513-AC3A-1EA05E2011C0}"/>
              </a:ext>
            </a:extLst>
          </p:cNvPr>
          <p:cNvSpPr txBox="1"/>
          <p:nvPr/>
        </p:nvSpPr>
        <p:spPr>
          <a:xfrm>
            <a:off x="1627361" y="638202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851C494B-887E-40B3-8E0E-483FD315CEB8}"/>
              </a:ext>
            </a:extLst>
          </p:cNvPr>
          <p:cNvCxnSpPr>
            <a:cxnSpLocks/>
          </p:cNvCxnSpPr>
          <p:nvPr/>
        </p:nvCxnSpPr>
        <p:spPr>
          <a:xfrm>
            <a:off x="1453631" y="1654136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41F5852B-8780-418B-B3F4-CBA2FC70DCCC}"/>
              </a:ext>
            </a:extLst>
          </p:cNvPr>
          <p:cNvSpPr txBox="1"/>
          <p:nvPr/>
        </p:nvSpPr>
        <p:spPr>
          <a:xfrm>
            <a:off x="823177" y="1491497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20 kD</a:t>
            </a:r>
          </a:p>
        </p:txBody>
      </p: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6F901C7F-565D-4221-A701-5A86F260F1F4}"/>
              </a:ext>
            </a:extLst>
          </p:cNvPr>
          <p:cNvCxnSpPr>
            <a:cxnSpLocks/>
          </p:cNvCxnSpPr>
          <p:nvPr/>
        </p:nvCxnSpPr>
        <p:spPr>
          <a:xfrm>
            <a:off x="1453631" y="2027321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5D8A17BC-D77F-4617-8785-679B58479480}"/>
              </a:ext>
            </a:extLst>
          </p:cNvPr>
          <p:cNvSpPr txBox="1"/>
          <p:nvPr/>
        </p:nvSpPr>
        <p:spPr>
          <a:xfrm>
            <a:off x="823177" y="1864682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00767B0E-A020-4CF4-BD40-B13201E52397}"/>
              </a:ext>
            </a:extLst>
          </p:cNvPr>
          <p:cNvCxnSpPr>
            <a:cxnSpLocks/>
          </p:cNvCxnSpPr>
          <p:nvPr/>
        </p:nvCxnSpPr>
        <p:spPr>
          <a:xfrm>
            <a:off x="1453631" y="1391621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4FBF3A9A-FDA0-43C7-8582-D0927D97938B}"/>
              </a:ext>
            </a:extLst>
          </p:cNvPr>
          <p:cNvSpPr txBox="1"/>
          <p:nvPr/>
        </p:nvSpPr>
        <p:spPr>
          <a:xfrm>
            <a:off x="823177" y="1228982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AC64983B-C4A5-41BE-BD0A-C588DB392F8F}"/>
              </a:ext>
            </a:extLst>
          </p:cNvPr>
          <p:cNvCxnSpPr>
            <a:cxnSpLocks/>
          </p:cNvCxnSpPr>
          <p:nvPr/>
        </p:nvCxnSpPr>
        <p:spPr>
          <a:xfrm>
            <a:off x="1453631" y="106754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文本框 53">
            <a:extLst>
              <a:ext uri="{FF2B5EF4-FFF2-40B4-BE49-F238E27FC236}">
                <a16:creationId xmlns:a16="http://schemas.microsoft.com/office/drawing/2014/main" id="{2F17EF65-4A7E-4D58-8400-A79722E35577}"/>
              </a:ext>
            </a:extLst>
          </p:cNvPr>
          <p:cNvSpPr txBox="1"/>
          <p:nvPr/>
        </p:nvSpPr>
        <p:spPr>
          <a:xfrm>
            <a:off x="823177" y="90490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37 kD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22CF4DB0-402C-424E-BD3E-72C336FDFA77}"/>
              </a:ext>
            </a:extLst>
          </p:cNvPr>
          <p:cNvCxnSpPr>
            <a:cxnSpLocks/>
          </p:cNvCxnSpPr>
          <p:nvPr/>
        </p:nvCxnSpPr>
        <p:spPr>
          <a:xfrm>
            <a:off x="1468941" y="267935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128093A8-4E07-4BE5-B0BC-06DE24C522BF}"/>
              </a:ext>
            </a:extLst>
          </p:cNvPr>
          <p:cNvSpPr txBox="1"/>
          <p:nvPr/>
        </p:nvSpPr>
        <p:spPr>
          <a:xfrm>
            <a:off x="838487" y="244256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10 kD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2DEBC8D-4B8F-4E04-9DC6-0F6C2B1DEC9C}"/>
              </a:ext>
            </a:extLst>
          </p:cNvPr>
          <p:cNvSpPr txBox="1"/>
          <p:nvPr/>
        </p:nvSpPr>
        <p:spPr>
          <a:xfrm>
            <a:off x="2180566" y="2655210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FDBF2BE2-08C0-482A-870D-17476112E668}"/>
              </a:ext>
            </a:extLst>
          </p:cNvPr>
          <p:cNvSpPr txBox="1"/>
          <p:nvPr/>
        </p:nvSpPr>
        <p:spPr>
          <a:xfrm>
            <a:off x="2530239" y="2655210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E79D631-50EB-455D-81AF-14B05D9E5133}"/>
              </a:ext>
            </a:extLst>
          </p:cNvPr>
          <p:cNvSpPr txBox="1"/>
          <p:nvPr/>
        </p:nvSpPr>
        <p:spPr>
          <a:xfrm>
            <a:off x="2886386" y="2655210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95A286AD-7ED8-4853-9137-16390B0514CD}"/>
              </a:ext>
            </a:extLst>
          </p:cNvPr>
          <p:cNvSpPr txBox="1"/>
          <p:nvPr/>
        </p:nvSpPr>
        <p:spPr>
          <a:xfrm>
            <a:off x="3246983" y="2655210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D8AEE7F-9298-4C49-9D44-290F2A8A6F5B}"/>
              </a:ext>
            </a:extLst>
          </p:cNvPr>
          <p:cNvSpPr txBox="1"/>
          <p:nvPr/>
        </p:nvSpPr>
        <p:spPr>
          <a:xfrm>
            <a:off x="832611" y="4032986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69" name="直接连接符 68">
            <a:extLst>
              <a:ext uri="{FF2B5EF4-FFF2-40B4-BE49-F238E27FC236}">
                <a16:creationId xmlns:a16="http://schemas.microsoft.com/office/drawing/2014/main" id="{CF860D4C-DE3A-463F-81D7-406714B9D570}"/>
              </a:ext>
            </a:extLst>
          </p:cNvPr>
          <p:cNvCxnSpPr/>
          <p:nvPr/>
        </p:nvCxnSpPr>
        <p:spPr>
          <a:xfrm>
            <a:off x="1454281" y="433438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DC70465A-9C0F-4CDA-B31A-E98143ABD039}"/>
              </a:ext>
            </a:extLst>
          </p:cNvPr>
          <p:cNvCxnSpPr/>
          <p:nvPr/>
        </p:nvCxnSpPr>
        <p:spPr>
          <a:xfrm>
            <a:off x="1437567" y="3330687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28EECEE1-2AFD-4553-ACE1-C53748CE182D}"/>
              </a:ext>
            </a:extLst>
          </p:cNvPr>
          <p:cNvSpPr txBox="1"/>
          <p:nvPr/>
        </p:nvSpPr>
        <p:spPr>
          <a:xfrm>
            <a:off x="825339" y="3191652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14C8C1E9-C181-4DC5-ACC9-0FFABCEA76C4}"/>
              </a:ext>
            </a:extLst>
          </p:cNvPr>
          <p:cNvCxnSpPr/>
          <p:nvPr/>
        </p:nvCxnSpPr>
        <p:spPr>
          <a:xfrm>
            <a:off x="1449923" y="3632605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2B9DBD49-F8DE-49CB-AAF9-8BD316D99DF1}"/>
              </a:ext>
            </a:extLst>
          </p:cNvPr>
          <p:cNvSpPr txBox="1"/>
          <p:nvPr/>
        </p:nvSpPr>
        <p:spPr>
          <a:xfrm>
            <a:off x="837695" y="349357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55 kD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72575CF7-E951-4069-8A9C-7135957C84AD}"/>
              </a:ext>
            </a:extLst>
          </p:cNvPr>
          <p:cNvSpPr txBox="1"/>
          <p:nvPr/>
        </p:nvSpPr>
        <p:spPr>
          <a:xfrm>
            <a:off x="1904162" y="447062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25E0B889-EF14-438D-987E-88303FF9BABD}"/>
              </a:ext>
            </a:extLst>
          </p:cNvPr>
          <p:cNvSpPr txBox="1"/>
          <p:nvPr/>
        </p:nvSpPr>
        <p:spPr>
          <a:xfrm>
            <a:off x="2253835" y="447062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B81AE36D-A829-43D1-A970-7E143A583172}"/>
              </a:ext>
            </a:extLst>
          </p:cNvPr>
          <p:cNvSpPr txBox="1"/>
          <p:nvPr/>
        </p:nvSpPr>
        <p:spPr>
          <a:xfrm>
            <a:off x="2609982" y="4470626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70342C12-FCBE-45AA-9D74-3660C6209FF5}"/>
              </a:ext>
            </a:extLst>
          </p:cNvPr>
          <p:cNvSpPr txBox="1"/>
          <p:nvPr/>
        </p:nvSpPr>
        <p:spPr>
          <a:xfrm>
            <a:off x="2970579" y="447062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9" name="TextBox 9">
            <a:extLst>
              <a:ext uri="{FF2B5EF4-FFF2-40B4-BE49-F238E27FC236}">
                <a16:creationId xmlns:a16="http://schemas.microsoft.com/office/drawing/2014/main" id="{891B4A96-0E6D-494F-98DB-C7CE76D52EBF}"/>
              </a:ext>
            </a:extLst>
          </p:cNvPr>
          <p:cNvSpPr txBox="1"/>
          <p:nvPr/>
        </p:nvSpPr>
        <p:spPr>
          <a:xfrm>
            <a:off x="4520901" y="960266"/>
            <a:ext cx="2274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1: HCC1806 siNegative without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2: HCC1806 siNegative with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3: HCC1806 si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without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4: HCC1806 si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 5-FU</a:t>
            </a:r>
          </a:p>
        </p:txBody>
      </p:sp>
      <p:sp>
        <p:nvSpPr>
          <p:cNvPr id="80" name="TextBox 18">
            <a:extLst>
              <a:ext uri="{FF2B5EF4-FFF2-40B4-BE49-F238E27FC236}">
                <a16:creationId xmlns:a16="http://schemas.microsoft.com/office/drawing/2014/main" id="{CE6AEE5A-AA99-468B-AA4C-E17D9AFC376E}"/>
              </a:ext>
            </a:extLst>
          </p:cNvPr>
          <p:cNvSpPr txBox="1"/>
          <p:nvPr/>
        </p:nvSpPr>
        <p:spPr>
          <a:xfrm>
            <a:off x="1627361" y="2979522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72460E73-091D-44D8-867F-D5C935B31850}"/>
              </a:ext>
            </a:extLst>
          </p:cNvPr>
          <p:cNvSpPr txBox="1"/>
          <p:nvPr/>
        </p:nvSpPr>
        <p:spPr>
          <a:xfrm>
            <a:off x="65273" y="5427806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2C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CE462DDC-92C7-4312-9F61-5678A710E134}"/>
              </a:ext>
            </a:extLst>
          </p:cNvPr>
          <p:cNvCxnSpPr>
            <a:cxnSpLocks/>
          </p:cNvCxnSpPr>
          <p:nvPr/>
        </p:nvCxnSpPr>
        <p:spPr>
          <a:xfrm>
            <a:off x="782985" y="674202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8E023FBA-AD6A-4688-B039-90695FDB9AFC}"/>
              </a:ext>
            </a:extLst>
          </p:cNvPr>
          <p:cNvSpPr txBox="1"/>
          <p:nvPr/>
        </p:nvSpPr>
        <p:spPr>
          <a:xfrm>
            <a:off x="140499" y="659141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20 kD</a:t>
            </a: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B63B730C-F809-46D7-A34C-BD5A1A34B8E6}"/>
              </a:ext>
            </a:extLst>
          </p:cNvPr>
          <p:cNvCxnSpPr>
            <a:cxnSpLocks/>
          </p:cNvCxnSpPr>
          <p:nvPr/>
        </p:nvCxnSpPr>
        <p:spPr>
          <a:xfrm>
            <a:off x="786263" y="733330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663A7050-CFEB-4709-ACD0-56DBFA5C1230}"/>
              </a:ext>
            </a:extLst>
          </p:cNvPr>
          <p:cNvSpPr txBox="1"/>
          <p:nvPr/>
        </p:nvSpPr>
        <p:spPr>
          <a:xfrm>
            <a:off x="155809" y="7170661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88" name="直接连接符 87">
            <a:extLst>
              <a:ext uri="{FF2B5EF4-FFF2-40B4-BE49-F238E27FC236}">
                <a16:creationId xmlns:a16="http://schemas.microsoft.com/office/drawing/2014/main" id="{09516532-CD60-4339-B950-22954F825DB8}"/>
              </a:ext>
            </a:extLst>
          </p:cNvPr>
          <p:cNvCxnSpPr>
            <a:cxnSpLocks/>
          </p:cNvCxnSpPr>
          <p:nvPr/>
        </p:nvCxnSpPr>
        <p:spPr>
          <a:xfrm>
            <a:off x="782985" y="646897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C75B4649-6A7F-4CED-9E82-9746F27CBE6C}"/>
              </a:ext>
            </a:extLst>
          </p:cNvPr>
          <p:cNvSpPr txBox="1"/>
          <p:nvPr/>
        </p:nvSpPr>
        <p:spPr>
          <a:xfrm>
            <a:off x="152531" y="6306331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id="{324DDBD9-3A59-4D6E-ADC7-0AA73F364339}"/>
              </a:ext>
            </a:extLst>
          </p:cNvPr>
          <p:cNvCxnSpPr>
            <a:cxnSpLocks/>
          </p:cNvCxnSpPr>
          <p:nvPr/>
        </p:nvCxnSpPr>
        <p:spPr>
          <a:xfrm>
            <a:off x="767675" y="610192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536872BA-BEA1-4A58-9936-DBD9279F82F5}"/>
              </a:ext>
            </a:extLst>
          </p:cNvPr>
          <p:cNvSpPr txBox="1"/>
          <p:nvPr/>
        </p:nvSpPr>
        <p:spPr>
          <a:xfrm>
            <a:off x="137221" y="593928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37 kD</a:t>
            </a:r>
          </a:p>
        </p:txBody>
      </p: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67D04F9C-FC5A-4F86-A33E-541DD0E3A6D1}"/>
              </a:ext>
            </a:extLst>
          </p:cNvPr>
          <p:cNvCxnSpPr>
            <a:cxnSpLocks/>
          </p:cNvCxnSpPr>
          <p:nvPr/>
        </p:nvCxnSpPr>
        <p:spPr>
          <a:xfrm>
            <a:off x="770953" y="763578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3C1A32F-9B47-4A24-A522-406763EAD167}"/>
              </a:ext>
            </a:extLst>
          </p:cNvPr>
          <p:cNvSpPr txBox="1"/>
          <p:nvPr/>
        </p:nvSpPr>
        <p:spPr>
          <a:xfrm>
            <a:off x="140499" y="747314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10 kD</a:t>
            </a: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A906D7F1-E424-49E6-87B4-26FF8AB9DF3C}"/>
              </a:ext>
            </a:extLst>
          </p:cNvPr>
          <p:cNvSpPr txBox="1"/>
          <p:nvPr/>
        </p:nvSpPr>
        <p:spPr>
          <a:xfrm>
            <a:off x="3630623" y="7285371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124" name="直接连接符 123">
            <a:extLst>
              <a:ext uri="{FF2B5EF4-FFF2-40B4-BE49-F238E27FC236}">
                <a16:creationId xmlns:a16="http://schemas.microsoft.com/office/drawing/2014/main" id="{3C48C531-23F7-487D-8DF0-310DFE13CAC0}"/>
              </a:ext>
            </a:extLst>
          </p:cNvPr>
          <p:cNvCxnSpPr/>
          <p:nvPr/>
        </p:nvCxnSpPr>
        <p:spPr>
          <a:xfrm>
            <a:off x="4239936" y="742612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5" name="直接连接符 124">
            <a:extLst>
              <a:ext uri="{FF2B5EF4-FFF2-40B4-BE49-F238E27FC236}">
                <a16:creationId xmlns:a16="http://schemas.microsoft.com/office/drawing/2014/main" id="{0ECC2A02-9F66-4DDC-BDF4-33DF92DBEA32}"/>
              </a:ext>
            </a:extLst>
          </p:cNvPr>
          <p:cNvCxnSpPr/>
          <p:nvPr/>
        </p:nvCxnSpPr>
        <p:spPr>
          <a:xfrm>
            <a:off x="4245767" y="6578248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文本框 125">
            <a:extLst>
              <a:ext uri="{FF2B5EF4-FFF2-40B4-BE49-F238E27FC236}">
                <a16:creationId xmlns:a16="http://schemas.microsoft.com/office/drawing/2014/main" id="{6FD3B8D2-C99A-486C-B147-7A90392ADFCA}"/>
              </a:ext>
            </a:extLst>
          </p:cNvPr>
          <p:cNvSpPr txBox="1"/>
          <p:nvPr/>
        </p:nvSpPr>
        <p:spPr>
          <a:xfrm>
            <a:off x="3633539" y="643921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cxnSp>
        <p:nvCxnSpPr>
          <p:cNvPr id="127" name="直接连接符 126">
            <a:extLst>
              <a:ext uri="{FF2B5EF4-FFF2-40B4-BE49-F238E27FC236}">
                <a16:creationId xmlns:a16="http://schemas.microsoft.com/office/drawing/2014/main" id="{68AC8A87-BD5D-4AEF-977F-07C07C5691C0}"/>
              </a:ext>
            </a:extLst>
          </p:cNvPr>
          <p:cNvCxnSpPr/>
          <p:nvPr/>
        </p:nvCxnSpPr>
        <p:spPr>
          <a:xfrm>
            <a:off x="4264588" y="6802715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8" name="文本框 127">
            <a:extLst>
              <a:ext uri="{FF2B5EF4-FFF2-40B4-BE49-F238E27FC236}">
                <a16:creationId xmlns:a16="http://schemas.microsoft.com/office/drawing/2014/main" id="{69D92C2F-D39F-4D85-8584-07B3C14CCAFD}"/>
              </a:ext>
            </a:extLst>
          </p:cNvPr>
          <p:cNvSpPr txBox="1"/>
          <p:nvPr/>
        </p:nvSpPr>
        <p:spPr>
          <a:xfrm>
            <a:off x="3652360" y="666368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55 kD</a:t>
            </a:r>
          </a:p>
        </p:txBody>
      </p:sp>
      <p:sp>
        <p:nvSpPr>
          <p:cNvPr id="129" name="TextBox 18">
            <a:extLst>
              <a:ext uri="{FF2B5EF4-FFF2-40B4-BE49-F238E27FC236}">
                <a16:creationId xmlns:a16="http://schemas.microsoft.com/office/drawing/2014/main" id="{0E7AE33B-AB06-4321-A27D-F4FE0D5866FE}"/>
              </a:ext>
            </a:extLst>
          </p:cNvPr>
          <p:cNvSpPr txBox="1"/>
          <p:nvPr/>
        </p:nvSpPr>
        <p:spPr>
          <a:xfrm>
            <a:off x="1388050" y="5427625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sp>
        <p:nvSpPr>
          <p:cNvPr id="130" name="TextBox 18">
            <a:extLst>
              <a:ext uri="{FF2B5EF4-FFF2-40B4-BE49-F238E27FC236}">
                <a16:creationId xmlns:a16="http://schemas.microsoft.com/office/drawing/2014/main" id="{E25571CE-B56A-45D4-99F6-85A62F9ED15E}"/>
              </a:ext>
            </a:extLst>
          </p:cNvPr>
          <p:cNvSpPr txBox="1"/>
          <p:nvPr/>
        </p:nvSpPr>
        <p:spPr>
          <a:xfrm>
            <a:off x="4771640" y="5418333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2DB249C2-ACE6-4FB7-AF1A-94DAE55D6768}"/>
              </a:ext>
            </a:extLst>
          </p:cNvPr>
          <p:cNvSpPr txBox="1"/>
          <p:nvPr/>
        </p:nvSpPr>
        <p:spPr>
          <a:xfrm>
            <a:off x="1653573" y="788206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6F9B0969-0E83-412F-948A-8DF072978F8A}"/>
              </a:ext>
            </a:extLst>
          </p:cNvPr>
          <p:cNvSpPr txBox="1"/>
          <p:nvPr/>
        </p:nvSpPr>
        <p:spPr>
          <a:xfrm>
            <a:off x="2192090" y="788206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57ED131E-7139-42DC-99CE-1FA5DADDCD97}"/>
              </a:ext>
            </a:extLst>
          </p:cNvPr>
          <p:cNvSpPr txBox="1"/>
          <p:nvPr/>
        </p:nvSpPr>
        <p:spPr>
          <a:xfrm>
            <a:off x="2806651" y="788206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3AAF401E-AE2E-4692-B027-5475CDCED727}"/>
              </a:ext>
            </a:extLst>
          </p:cNvPr>
          <p:cNvSpPr txBox="1"/>
          <p:nvPr/>
        </p:nvSpPr>
        <p:spPr>
          <a:xfrm>
            <a:off x="4866790" y="755246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A864D2A7-8EE6-45FF-9736-9AA29CDAF1CA}"/>
              </a:ext>
            </a:extLst>
          </p:cNvPr>
          <p:cNvSpPr txBox="1"/>
          <p:nvPr/>
        </p:nvSpPr>
        <p:spPr>
          <a:xfrm>
            <a:off x="5405307" y="755246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74EFF592-A201-401A-9A7D-7A0DE775E825}"/>
              </a:ext>
            </a:extLst>
          </p:cNvPr>
          <p:cNvSpPr txBox="1"/>
          <p:nvPr/>
        </p:nvSpPr>
        <p:spPr>
          <a:xfrm>
            <a:off x="6019868" y="7552466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37" name="TextBox 9">
            <a:extLst>
              <a:ext uri="{FF2B5EF4-FFF2-40B4-BE49-F238E27FC236}">
                <a16:creationId xmlns:a16="http://schemas.microsoft.com/office/drawing/2014/main" id="{8EA647B0-9A02-4F57-9422-183313963AD2}"/>
              </a:ext>
            </a:extLst>
          </p:cNvPr>
          <p:cNvSpPr txBox="1"/>
          <p:nvPr/>
        </p:nvSpPr>
        <p:spPr>
          <a:xfrm>
            <a:off x="4173242" y="8015660"/>
            <a:ext cx="2445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5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shCtrl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6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sh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#1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7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sh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#2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436130-4AB7-95EB-3ADE-2482F503E6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8024" y="5942474"/>
            <a:ext cx="2445739" cy="162617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22058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03CDD06C-6116-E50F-0F12-B295A1A224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9513" t="38147" r="43323" b="32672"/>
          <a:stretch/>
        </p:blipFill>
        <p:spPr>
          <a:xfrm>
            <a:off x="873239" y="1036581"/>
            <a:ext cx="2260601" cy="1618735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20AD675-4141-40AB-BF6E-EFF4A75443E8}"/>
              </a:ext>
            </a:extLst>
          </p:cNvPr>
          <p:cNvSpPr txBox="1"/>
          <p:nvPr/>
        </p:nvSpPr>
        <p:spPr>
          <a:xfrm>
            <a:off x="19763" y="422507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3A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565968-122F-42D4-80D2-55EA7DEA7E3B}"/>
              </a:ext>
            </a:extLst>
          </p:cNvPr>
          <p:cNvSpPr txBox="1"/>
          <p:nvPr/>
        </p:nvSpPr>
        <p:spPr>
          <a:xfrm>
            <a:off x="536713" y="1"/>
            <a:ext cx="5754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Uncropped western blots.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0426E85-1F50-48E5-BAD3-717F720DCD8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6021" y="3378627"/>
            <a:ext cx="2260601" cy="117174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B49B2E-F3CB-4EF5-9DB0-28BF22D3E3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625" y="3294137"/>
            <a:ext cx="2260601" cy="142574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" name="TextBox 18">
            <a:extLst>
              <a:ext uri="{FF2B5EF4-FFF2-40B4-BE49-F238E27FC236}">
                <a16:creationId xmlns:a16="http://schemas.microsoft.com/office/drawing/2014/main" id="{EEB519D8-E4A6-40CE-93FB-CBAA782D8137}"/>
              </a:ext>
            </a:extLst>
          </p:cNvPr>
          <p:cNvSpPr txBox="1"/>
          <p:nvPr/>
        </p:nvSpPr>
        <p:spPr>
          <a:xfrm>
            <a:off x="822625" y="764392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D5ED614-E365-4B4A-9184-2201C6832267}"/>
              </a:ext>
            </a:extLst>
          </p:cNvPr>
          <p:cNvCxnSpPr>
            <a:cxnSpLocks/>
          </p:cNvCxnSpPr>
          <p:nvPr/>
        </p:nvCxnSpPr>
        <p:spPr>
          <a:xfrm>
            <a:off x="725169" y="2470779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B0277C88-67FB-449E-B426-73BB2C399581}"/>
              </a:ext>
            </a:extLst>
          </p:cNvPr>
          <p:cNvSpPr txBox="1"/>
          <p:nvPr/>
        </p:nvSpPr>
        <p:spPr>
          <a:xfrm>
            <a:off x="94715" y="230814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7241EC3-292E-4AE5-9CD6-10CF22794E2C}"/>
              </a:ext>
            </a:extLst>
          </p:cNvPr>
          <p:cNvCxnSpPr>
            <a:cxnSpLocks/>
          </p:cNvCxnSpPr>
          <p:nvPr/>
        </p:nvCxnSpPr>
        <p:spPr>
          <a:xfrm>
            <a:off x="704423" y="122678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DDAE0589-B1CA-40E2-B396-5BD9048B4F93}"/>
              </a:ext>
            </a:extLst>
          </p:cNvPr>
          <p:cNvSpPr txBox="1"/>
          <p:nvPr/>
        </p:nvSpPr>
        <p:spPr>
          <a:xfrm>
            <a:off x="73969" y="106414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1280D2-0254-43AF-BA13-E482465F2B27}"/>
              </a:ext>
            </a:extLst>
          </p:cNvPr>
          <p:cNvSpPr txBox="1"/>
          <p:nvPr/>
        </p:nvSpPr>
        <p:spPr>
          <a:xfrm>
            <a:off x="3428111" y="436746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953C8C1E-DC67-4152-AE7C-500822C356B6}"/>
              </a:ext>
            </a:extLst>
          </p:cNvPr>
          <p:cNvCxnSpPr/>
          <p:nvPr/>
        </p:nvCxnSpPr>
        <p:spPr>
          <a:xfrm>
            <a:off x="4037424" y="4508213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2423629-D3A7-49F1-9AC5-6AEED8BC7D34}"/>
              </a:ext>
            </a:extLst>
          </p:cNvPr>
          <p:cNvCxnSpPr/>
          <p:nvPr/>
        </p:nvCxnSpPr>
        <p:spPr>
          <a:xfrm>
            <a:off x="4040339" y="343317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9985F16-4D26-4969-B717-5F7F0A64E22F}"/>
              </a:ext>
            </a:extLst>
          </p:cNvPr>
          <p:cNvSpPr txBox="1"/>
          <p:nvPr/>
        </p:nvSpPr>
        <p:spPr>
          <a:xfrm>
            <a:off x="3428111" y="3294137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9C137072-50BF-4E94-9FA6-3B4133BD7762}"/>
              </a:ext>
            </a:extLst>
          </p:cNvPr>
          <p:cNvSpPr txBox="1"/>
          <p:nvPr/>
        </p:nvSpPr>
        <p:spPr>
          <a:xfrm>
            <a:off x="4156021" y="2597004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35A5FF0-399B-477F-A9BD-3F765CD00AD8}"/>
              </a:ext>
            </a:extLst>
          </p:cNvPr>
          <p:cNvCxnSpPr>
            <a:cxnSpLocks/>
          </p:cNvCxnSpPr>
          <p:nvPr/>
        </p:nvCxnSpPr>
        <p:spPr>
          <a:xfrm>
            <a:off x="725169" y="4635388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B8738073-B630-4F5F-B292-B2CA34D29B1F}"/>
              </a:ext>
            </a:extLst>
          </p:cNvPr>
          <p:cNvSpPr txBox="1"/>
          <p:nvPr/>
        </p:nvSpPr>
        <p:spPr>
          <a:xfrm>
            <a:off x="94715" y="447274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3A25A8F-6C50-4E10-8D89-99274B8782F0}"/>
              </a:ext>
            </a:extLst>
          </p:cNvPr>
          <p:cNvCxnSpPr>
            <a:cxnSpLocks/>
          </p:cNvCxnSpPr>
          <p:nvPr/>
        </p:nvCxnSpPr>
        <p:spPr>
          <a:xfrm>
            <a:off x="704423" y="3391391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1A64109-7942-4632-B016-C37439F1A59E}"/>
              </a:ext>
            </a:extLst>
          </p:cNvPr>
          <p:cNvSpPr txBox="1"/>
          <p:nvPr/>
        </p:nvSpPr>
        <p:spPr>
          <a:xfrm>
            <a:off x="73969" y="3228752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8D2754AE-E80B-4036-94F3-DE0D514B3524}"/>
              </a:ext>
            </a:extLst>
          </p:cNvPr>
          <p:cNvSpPr txBox="1"/>
          <p:nvPr/>
        </p:nvSpPr>
        <p:spPr>
          <a:xfrm>
            <a:off x="822625" y="3058442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17C5001-5C94-4CD8-BF2E-C665546FBB9F}"/>
              </a:ext>
            </a:extLst>
          </p:cNvPr>
          <p:cNvSpPr txBox="1"/>
          <p:nvPr/>
        </p:nvSpPr>
        <p:spPr>
          <a:xfrm>
            <a:off x="4624047" y="463105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342DFC0-1587-4B60-80C9-FE6090FEB51B}"/>
              </a:ext>
            </a:extLst>
          </p:cNvPr>
          <p:cNvSpPr txBox="1"/>
          <p:nvPr/>
        </p:nvSpPr>
        <p:spPr>
          <a:xfrm>
            <a:off x="4973720" y="463105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63C8436-0BE8-4C7B-AB62-F404C0F54FBB}"/>
              </a:ext>
            </a:extLst>
          </p:cNvPr>
          <p:cNvSpPr txBox="1"/>
          <p:nvPr/>
        </p:nvSpPr>
        <p:spPr>
          <a:xfrm>
            <a:off x="5329867" y="4631057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681073A-283B-426D-AB02-25FC6D07F4AE}"/>
              </a:ext>
            </a:extLst>
          </p:cNvPr>
          <p:cNvSpPr txBox="1"/>
          <p:nvPr/>
        </p:nvSpPr>
        <p:spPr>
          <a:xfrm>
            <a:off x="5690464" y="463105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88E9509F-50B3-4FB4-86BC-67E83625FDA1}"/>
              </a:ext>
            </a:extLst>
          </p:cNvPr>
          <p:cNvSpPr txBox="1"/>
          <p:nvPr/>
        </p:nvSpPr>
        <p:spPr>
          <a:xfrm>
            <a:off x="3428111" y="1101013"/>
            <a:ext cx="3355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1: MDA-MB-231 OENC without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2: MDA-MB-231 OENC with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3: MDA-MB-231 OE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without 5-FU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4: MDA-MB-231 OE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 5-FU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3B0CCAB-088E-4F9C-88D1-914A22AAEC92}"/>
              </a:ext>
            </a:extLst>
          </p:cNvPr>
          <p:cNvSpPr txBox="1"/>
          <p:nvPr/>
        </p:nvSpPr>
        <p:spPr>
          <a:xfrm>
            <a:off x="1360237" y="265970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26914C7-46BB-430B-8E14-CDD33667CECB}"/>
              </a:ext>
            </a:extLst>
          </p:cNvPr>
          <p:cNvSpPr txBox="1"/>
          <p:nvPr/>
        </p:nvSpPr>
        <p:spPr>
          <a:xfrm>
            <a:off x="1709910" y="265970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321190E-2C5D-433C-BF83-CE00E1F141EE}"/>
              </a:ext>
            </a:extLst>
          </p:cNvPr>
          <p:cNvSpPr txBox="1"/>
          <p:nvPr/>
        </p:nvSpPr>
        <p:spPr>
          <a:xfrm>
            <a:off x="2066057" y="2659706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A252696-8CFB-4AF4-9B3A-CD4613DB5C9D}"/>
              </a:ext>
            </a:extLst>
          </p:cNvPr>
          <p:cNvSpPr txBox="1"/>
          <p:nvPr/>
        </p:nvSpPr>
        <p:spPr>
          <a:xfrm>
            <a:off x="2426654" y="2659706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D37EBCF-1F8E-4094-8C24-35B6BDEEE4C7}"/>
              </a:ext>
            </a:extLst>
          </p:cNvPr>
          <p:cNvSpPr txBox="1"/>
          <p:nvPr/>
        </p:nvSpPr>
        <p:spPr>
          <a:xfrm>
            <a:off x="1197064" y="462571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6C90057-762E-4251-8A15-8291A7092670}"/>
              </a:ext>
            </a:extLst>
          </p:cNvPr>
          <p:cNvSpPr txBox="1"/>
          <p:nvPr/>
        </p:nvSpPr>
        <p:spPr>
          <a:xfrm>
            <a:off x="1546737" y="462571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B56B727-67F6-470B-B022-004D2466EFAD}"/>
              </a:ext>
            </a:extLst>
          </p:cNvPr>
          <p:cNvSpPr txBox="1"/>
          <p:nvPr/>
        </p:nvSpPr>
        <p:spPr>
          <a:xfrm>
            <a:off x="1902884" y="4625717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2AB443F-F957-44B0-8F3E-5DC11FF8E5B2}"/>
              </a:ext>
            </a:extLst>
          </p:cNvPr>
          <p:cNvSpPr txBox="1"/>
          <p:nvPr/>
        </p:nvSpPr>
        <p:spPr>
          <a:xfrm>
            <a:off x="2263481" y="4625717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37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2980A7-4369-4778-D6DA-423BB6DED4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623" y="3159686"/>
            <a:ext cx="4271731" cy="124987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46FC19C-1B41-7900-F0AE-433C7438BBF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4991" y="882835"/>
            <a:ext cx="4329814" cy="1498747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id="{9DFF0C41-AFA4-4B9B-ADF3-07B282EEDD71}"/>
              </a:ext>
            </a:extLst>
          </p:cNvPr>
          <p:cNvSpPr txBox="1"/>
          <p:nvPr/>
        </p:nvSpPr>
        <p:spPr>
          <a:xfrm>
            <a:off x="536713" y="1"/>
            <a:ext cx="5754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Uncropped western blots.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1468BDC9-6CB3-41CE-9A69-08BAB6FBB662}"/>
              </a:ext>
            </a:extLst>
          </p:cNvPr>
          <p:cNvSpPr txBox="1"/>
          <p:nvPr/>
        </p:nvSpPr>
        <p:spPr>
          <a:xfrm>
            <a:off x="19763" y="342995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S1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4" name="TextBox 9">
            <a:extLst>
              <a:ext uri="{FF2B5EF4-FFF2-40B4-BE49-F238E27FC236}">
                <a16:creationId xmlns:a16="http://schemas.microsoft.com/office/drawing/2014/main" id="{2C070906-CAA7-44F7-A0C4-0ECBCBA1D0A9}"/>
              </a:ext>
            </a:extLst>
          </p:cNvPr>
          <p:cNvSpPr txBox="1"/>
          <p:nvPr/>
        </p:nvSpPr>
        <p:spPr>
          <a:xfrm>
            <a:off x="5106066" y="1753131"/>
            <a:ext cx="1755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1: HT1080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2: HCC1395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3: MDA-MB-453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4: MDA-MB-231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5: MDA-MB-436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6: HCC1143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7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8: HCC70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9: MCF7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10: SKBR3</a:t>
            </a:r>
          </a:p>
        </p:txBody>
      </p:sp>
      <p:sp>
        <p:nvSpPr>
          <p:cNvPr id="95" name="TextBox 18">
            <a:extLst>
              <a:ext uri="{FF2B5EF4-FFF2-40B4-BE49-F238E27FC236}">
                <a16:creationId xmlns:a16="http://schemas.microsoft.com/office/drawing/2014/main" id="{7BC020A4-8247-40B7-8910-E9CE85961A18}"/>
              </a:ext>
            </a:extLst>
          </p:cNvPr>
          <p:cNvSpPr txBox="1"/>
          <p:nvPr/>
        </p:nvSpPr>
        <p:spPr>
          <a:xfrm>
            <a:off x="640487" y="613268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E2367F0E-B17B-4C6C-9AF5-070629CA85EE}"/>
              </a:ext>
            </a:extLst>
          </p:cNvPr>
          <p:cNvCxnSpPr>
            <a:cxnSpLocks/>
          </p:cNvCxnSpPr>
          <p:nvPr/>
        </p:nvCxnSpPr>
        <p:spPr>
          <a:xfrm>
            <a:off x="667462" y="153822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文本框 96">
            <a:extLst>
              <a:ext uri="{FF2B5EF4-FFF2-40B4-BE49-F238E27FC236}">
                <a16:creationId xmlns:a16="http://schemas.microsoft.com/office/drawing/2014/main" id="{378359F1-6FAB-492D-B361-B5DDFEBA8EE9}"/>
              </a:ext>
            </a:extLst>
          </p:cNvPr>
          <p:cNvSpPr txBox="1"/>
          <p:nvPr/>
        </p:nvSpPr>
        <p:spPr>
          <a:xfrm>
            <a:off x="37008" y="137558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20 kD</a:t>
            </a:r>
          </a:p>
        </p:txBody>
      </p: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19D5EAC5-2613-4177-BDAC-DDE18640403F}"/>
              </a:ext>
            </a:extLst>
          </p:cNvPr>
          <p:cNvCxnSpPr>
            <a:cxnSpLocks/>
          </p:cNvCxnSpPr>
          <p:nvPr/>
        </p:nvCxnSpPr>
        <p:spPr>
          <a:xfrm>
            <a:off x="667462" y="1812457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A2C0A433-C73D-4485-8AA0-ABBBC63B5D7A}"/>
              </a:ext>
            </a:extLst>
          </p:cNvPr>
          <p:cNvSpPr txBox="1"/>
          <p:nvPr/>
        </p:nvSpPr>
        <p:spPr>
          <a:xfrm>
            <a:off x="37008" y="1649818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100" name="直接连接符 99">
            <a:extLst>
              <a:ext uri="{FF2B5EF4-FFF2-40B4-BE49-F238E27FC236}">
                <a16:creationId xmlns:a16="http://schemas.microsoft.com/office/drawing/2014/main" id="{4F693523-5D2B-414F-810E-661150A3BE03}"/>
              </a:ext>
            </a:extLst>
          </p:cNvPr>
          <p:cNvCxnSpPr>
            <a:cxnSpLocks/>
          </p:cNvCxnSpPr>
          <p:nvPr/>
        </p:nvCxnSpPr>
        <p:spPr>
          <a:xfrm>
            <a:off x="667462" y="1355219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CD5660FB-403D-4A0A-B8FF-FA94D412D286}"/>
              </a:ext>
            </a:extLst>
          </p:cNvPr>
          <p:cNvSpPr txBox="1"/>
          <p:nvPr/>
        </p:nvSpPr>
        <p:spPr>
          <a:xfrm>
            <a:off x="37008" y="119258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cxnSp>
        <p:nvCxnSpPr>
          <p:cNvPr id="102" name="直接连接符 101">
            <a:extLst>
              <a:ext uri="{FF2B5EF4-FFF2-40B4-BE49-F238E27FC236}">
                <a16:creationId xmlns:a16="http://schemas.microsoft.com/office/drawing/2014/main" id="{22D66925-28AD-42E0-AC2F-D28151BABD0F}"/>
              </a:ext>
            </a:extLst>
          </p:cNvPr>
          <p:cNvCxnSpPr>
            <a:cxnSpLocks/>
          </p:cNvCxnSpPr>
          <p:nvPr/>
        </p:nvCxnSpPr>
        <p:spPr>
          <a:xfrm>
            <a:off x="667462" y="1196897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C54A4815-4E27-4397-952D-27B25555340D}"/>
              </a:ext>
            </a:extLst>
          </p:cNvPr>
          <p:cNvSpPr txBox="1"/>
          <p:nvPr/>
        </p:nvSpPr>
        <p:spPr>
          <a:xfrm>
            <a:off x="37008" y="1034258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37 kD</a:t>
            </a:r>
          </a:p>
        </p:txBody>
      </p:sp>
      <p:cxnSp>
        <p:nvCxnSpPr>
          <p:cNvPr id="104" name="直接连接符 103">
            <a:extLst>
              <a:ext uri="{FF2B5EF4-FFF2-40B4-BE49-F238E27FC236}">
                <a16:creationId xmlns:a16="http://schemas.microsoft.com/office/drawing/2014/main" id="{FCA064EF-A9F5-4480-AC4C-E0B444057A13}"/>
              </a:ext>
            </a:extLst>
          </p:cNvPr>
          <p:cNvCxnSpPr>
            <a:cxnSpLocks/>
          </p:cNvCxnSpPr>
          <p:nvPr/>
        </p:nvCxnSpPr>
        <p:spPr>
          <a:xfrm>
            <a:off x="666201" y="203863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" name="文本框 104">
            <a:extLst>
              <a:ext uri="{FF2B5EF4-FFF2-40B4-BE49-F238E27FC236}">
                <a16:creationId xmlns:a16="http://schemas.microsoft.com/office/drawing/2014/main" id="{C2B9A793-9538-4993-9FD7-167B103E5D2D}"/>
              </a:ext>
            </a:extLst>
          </p:cNvPr>
          <p:cNvSpPr txBox="1"/>
          <p:nvPr/>
        </p:nvSpPr>
        <p:spPr>
          <a:xfrm>
            <a:off x="35747" y="187599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10 kD</a:t>
            </a:r>
          </a:p>
        </p:txBody>
      </p:sp>
      <p:sp>
        <p:nvSpPr>
          <p:cNvPr id="106" name="TextBox 18">
            <a:extLst>
              <a:ext uri="{FF2B5EF4-FFF2-40B4-BE49-F238E27FC236}">
                <a16:creationId xmlns:a16="http://schemas.microsoft.com/office/drawing/2014/main" id="{4921B4C2-D6B0-4726-B353-2C76F2DA5216}"/>
              </a:ext>
            </a:extLst>
          </p:cNvPr>
          <p:cNvSpPr txBox="1"/>
          <p:nvPr/>
        </p:nvSpPr>
        <p:spPr>
          <a:xfrm>
            <a:off x="671141" y="2865487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cxnSp>
        <p:nvCxnSpPr>
          <p:cNvPr id="107" name="直接连接符 106">
            <a:extLst>
              <a:ext uri="{FF2B5EF4-FFF2-40B4-BE49-F238E27FC236}">
                <a16:creationId xmlns:a16="http://schemas.microsoft.com/office/drawing/2014/main" id="{A6F13131-31BF-4CF5-B302-C6FF585DBE57}"/>
              </a:ext>
            </a:extLst>
          </p:cNvPr>
          <p:cNvCxnSpPr/>
          <p:nvPr/>
        </p:nvCxnSpPr>
        <p:spPr>
          <a:xfrm>
            <a:off x="615390" y="3417828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5C7247D6-92F3-4645-B7B2-A934EEA5F37B}"/>
              </a:ext>
            </a:extLst>
          </p:cNvPr>
          <p:cNvSpPr txBox="1"/>
          <p:nvPr/>
        </p:nvSpPr>
        <p:spPr>
          <a:xfrm>
            <a:off x="3162" y="3278793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75 kD</a:t>
            </a: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2BCDBF04-6FFC-4165-B809-B24D542CC2F8}"/>
              </a:ext>
            </a:extLst>
          </p:cNvPr>
          <p:cNvSpPr txBox="1"/>
          <p:nvPr/>
        </p:nvSpPr>
        <p:spPr>
          <a:xfrm>
            <a:off x="3162" y="388533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112" name="直接连接符 111">
            <a:extLst>
              <a:ext uri="{FF2B5EF4-FFF2-40B4-BE49-F238E27FC236}">
                <a16:creationId xmlns:a16="http://schemas.microsoft.com/office/drawing/2014/main" id="{94DAC091-83D8-4C3D-9370-4458B7376F76}"/>
              </a:ext>
            </a:extLst>
          </p:cNvPr>
          <p:cNvCxnSpPr/>
          <p:nvPr/>
        </p:nvCxnSpPr>
        <p:spPr>
          <a:xfrm>
            <a:off x="612475" y="402609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F98C40A-42B7-4A4B-A983-B8FEC8553280}"/>
              </a:ext>
            </a:extLst>
          </p:cNvPr>
          <p:cNvSpPr txBox="1"/>
          <p:nvPr/>
        </p:nvSpPr>
        <p:spPr>
          <a:xfrm>
            <a:off x="1466754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864B6ECB-F27F-4AF6-AFAC-AD0F868CFA17}"/>
              </a:ext>
            </a:extLst>
          </p:cNvPr>
          <p:cNvSpPr txBox="1"/>
          <p:nvPr/>
        </p:nvSpPr>
        <p:spPr>
          <a:xfrm>
            <a:off x="1756793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F844EFB8-44F9-45A1-93EF-A186F1B3E95C}"/>
              </a:ext>
            </a:extLst>
          </p:cNvPr>
          <p:cNvSpPr txBox="1"/>
          <p:nvPr/>
        </p:nvSpPr>
        <p:spPr>
          <a:xfrm>
            <a:off x="2013550" y="442443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C8AD90FA-50C8-4273-9FE0-E82FB43298EC}"/>
              </a:ext>
            </a:extLst>
          </p:cNvPr>
          <p:cNvSpPr txBox="1"/>
          <p:nvPr/>
        </p:nvSpPr>
        <p:spPr>
          <a:xfrm>
            <a:off x="2274752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134D96AF-9B5C-4503-AF68-E8A9BAC55A98}"/>
              </a:ext>
            </a:extLst>
          </p:cNvPr>
          <p:cNvSpPr txBox="1"/>
          <p:nvPr/>
        </p:nvSpPr>
        <p:spPr>
          <a:xfrm>
            <a:off x="2481437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34F43975-8118-4132-906E-1EC058C87D56}"/>
              </a:ext>
            </a:extLst>
          </p:cNvPr>
          <p:cNvSpPr txBox="1"/>
          <p:nvPr/>
        </p:nvSpPr>
        <p:spPr>
          <a:xfrm>
            <a:off x="2746858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04787179-E479-41E3-AE7C-36B481208662}"/>
              </a:ext>
            </a:extLst>
          </p:cNvPr>
          <p:cNvSpPr txBox="1"/>
          <p:nvPr/>
        </p:nvSpPr>
        <p:spPr>
          <a:xfrm>
            <a:off x="3023701" y="442443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5487C74C-8151-44A0-AC8D-41AC4F11E2B4}"/>
              </a:ext>
            </a:extLst>
          </p:cNvPr>
          <p:cNvSpPr txBox="1"/>
          <p:nvPr/>
        </p:nvSpPr>
        <p:spPr>
          <a:xfrm>
            <a:off x="3234910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B63F50D-5286-4E90-AB53-4D4B96052E0B}"/>
              </a:ext>
            </a:extLst>
          </p:cNvPr>
          <p:cNvSpPr txBox="1"/>
          <p:nvPr/>
        </p:nvSpPr>
        <p:spPr>
          <a:xfrm>
            <a:off x="3529287" y="442443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0A5793F5-E3FF-4AD4-A290-2C84A3A805A3}"/>
              </a:ext>
            </a:extLst>
          </p:cNvPr>
          <p:cNvSpPr txBox="1"/>
          <p:nvPr/>
        </p:nvSpPr>
        <p:spPr>
          <a:xfrm>
            <a:off x="3749525" y="4424432"/>
            <a:ext cx="364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900C9F4-5F86-4F93-8671-9C3399B120C6}"/>
              </a:ext>
            </a:extLst>
          </p:cNvPr>
          <p:cNvSpPr txBox="1"/>
          <p:nvPr/>
        </p:nvSpPr>
        <p:spPr>
          <a:xfrm>
            <a:off x="1537016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66BB4AB-21A8-4C57-9AF7-B1028C4ED5C9}"/>
              </a:ext>
            </a:extLst>
          </p:cNvPr>
          <p:cNvSpPr txBox="1"/>
          <p:nvPr/>
        </p:nvSpPr>
        <p:spPr>
          <a:xfrm>
            <a:off x="1798180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ED44B98-0072-4B20-9D43-FE1EAEFCA74C}"/>
              </a:ext>
            </a:extLst>
          </p:cNvPr>
          <p:cNvSpPr txBox="1"/>
          <p:nvPr/>
        </p:nvSpPr>
        <p:spPr>
          <a:xfrm>
            <a:off x="2083815" y="2398783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34A39EE-BC6D-40FB-B09F-7BB9612B2E9F}"/>
              </a:ext>
            </a:extLst>
          </p:cNvPr>
          <p:cNvSpPr txBox="1"/>
          <p:nvPr/>
        </p:nvSpPr>
        <p:spPr>
          <a:xfrm>
            <a:off x="2364268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4740B9A-62D5-4059-8D0B-F6AD46BE30DE}"/>
              </a:ext>
            </a:extLst>
          </p:cNvPr>
          <p:cNvSpPr txBox="1"/>
          <p:nvPr/>
        </p:nvSpPr>
        <p:spPr>
          <a:xfrm>
            <a:off x="2647954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4E01DD7-58D3-4715-B78F-3094D82DC3FA}"/>
              </a:ext>
            </a:extLst>
          </p:cNvPr>
          <p:cNvSpPr txBox="1"/>
          <p:nvPr/>
        </p:nvSpPr>
        <p:spPr>
          <a:xfrm>
            <a:off x="2903750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8D31A81-2DC4-498D-B3E5-84FF37DC87E6}"/>
              </a:ext>
            </a:extLst>
          </p:cNvPr>
          <p:cNvSpPr txBox="1"/>
          <p:nvPr/>
        </p:nvSpPr>
        <p:spPr>
          <a:xfrm>
            <a:off x="3190215" y="2398783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C091F08-55B1-467B-A1CE-1A1F4F0278EC}"/>
              </a:ext>
            </a:extLst>
          </p:cNvPr>
          <p:cNvSpPr txBox="1"/>
          <p:nvPr/>
        </p:nvSpPr>
        <p:spPr>
          <a:xfrm>
            <a:off x="3449555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E1A732C-34DC-4978-BE54-5010905F0E6A}"/>
              </a:ext>
            </a:extLst>
          </p:cNvPr>
          <p:cNvSpPr txBox="1"/>
          <p:nvPr/>
        </p:nvSpPr>
        <p:spPr>
          <a:xfrm>
            <a:off x="3724680" y="23987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9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411DA01-39A0-45DC-AE3D-47482196BDA9}"/>
              </a:ext>
            </a:extLst>
          </p:cNvPr>
          <p:cNvSpPr txBox="1"/>
          <p:nvPr/>
        </p:nvSpPr>
        <p:spPr>
          <a:xfrm>
            <a:off x="3973794" y="2398783"/>
            <a:ext cx="3644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10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6C8BFC51-86B4-4567-90BF-3A43B9939029}"/>
              </a:ext>
            </a:extLst>
          </p:cNvPr>
          <p:cNvCxnSpPr/>
          <p:nvPr/>
        </p:nvCxnSpPr>
        <p:spPr>
          <a:xfrm>
            <a:off x="608118" y="3590539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A529AABB-99D1-4962-A71B-F3EE7EC64B68}"/>
              </a:ext>
            </a:extLst>
          </p:cNvPr>
          <p:cNvSpPr txBox="1"/>
          <p:nvPr/>
        </p:nvSpPr>
        <p:spPr>
          <a:xfrm>
            <a:off x="-4110" y="3451504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142D9A01-62F2-41A6-899A-E78ED5CD3B89}"/>
              </a:ext>
            </a:extLst>
          </p:cNvPr>
          <p:cNvCxnSpPr/>
          <p:nvPr/>
        </p:nvCxnSpPr>
        <p:spPr>
          <a:xfrm>
            <a:off x="620474" y="3763250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BAA08C23-E2F7-4136-B6B0-2652291354A1}"/>
              </a:ext>
            </a:extLst>
          </p:cNvPr>
          <p:cNvSpPr txBox="1"/>
          <p:nvPr/>
        </p:nvSpPr>
        <p:spPr>
          <a:xfrm>
            <a:off x="8246" y="362421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55 kD</a:t>
            </a:r>
          </a:p>
        </p:txBody>
      </p:sp>
    </p:spTree>
    <p:extLst>
      <p:ext uri="{BB962C8B-B14F-4D97-AF65-F5344CB8AC3E}">
        <p14:creationId xmlns:p14="http://schemas.microsoft.com/office/powerpoint/2010/main" val="220105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0FEA569C-F620-090D-563E-47559606CD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9730" y="863155"/>
            <a:ext cx="2058140" cy="111491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3E1BEE4-B880-43F6-C31F-30316E6508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484" y="737138"/>
            <a:ext cx="2660343" cy="206809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E4722D7-F0B6-4EF3-9DCD-3A0CF84E4981}"/>
              </a:ext>
            </a:extLst>
          </p:cNvPr>
          <p:cNvSpPr txBox="1"/>
          <p:nvPr/>
        </p:nvSpPr>
        <p:spPr>
          <a:xfrm>
            <a:off x="19763" y="422507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S3A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180080F-5122-4B47-81ED-86C1F25BC19D}"/>
              </a:ext>
            </a:extLst>
          </p:cNvPr>
          <p:cNvSpPr txBox="1"/>
          <p:nvPr/>
        </p:nvSpPr>
        <p:spPr>
          <a:xfrm>
            <a:off x="536713" y="1"/>
            <a:ext cx="5754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Uncropped western blots.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EF955C1-C496-4454-B702-AF01F501C1BF}"/>
              </a:ext>
            </a:extLst>
          </p:cNvPr>
          <p:cNvCxnSpPr>
            <a:cxnSpLocks/>
          </p:cNvCxnSpPr>
          <p:nvPr/>
        </p:nvCxnSpPr>
        <p:spPr>
          <a:xfrm>
            <a:off x="842565" y="162681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C64F6AEE-715C-487C-8B5C-8667B6872FE5}"/>
              </a:ext>
            </a:extLst>
          </p:cNvPr>
          <p:cNvSpPr txBox="1"/>
          <p:nvPr/>
        </p:nvSpPr>
        <p:spPr>
          <a:xfrm>
            <a:off x="212111" y="146417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20 kD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7D375BD-BBDC-4395-870D-4CB3C505722C}"/>
              </a:ext>
            </a:extLst>
          </p:cNvPr>
          <p:cNvCxnSpPr>
            <a:cxnSpLocks/>
          </p:cNvCxnSpPr>
          <p:nvPr/>
        </p:nvCxnSpPr>
        <p:spPr>
          <a:xfrm>
            <a:off x="842565" y="215793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F8CC659-F57A-42F6-8E0E-EBBB1387A1A5}"/>
              </a:ext>
            </a:extLst>
          </p:cNvPr>
          <p:cNvSpPr txBox="1"/>
          <p:nvPr/>
        </p:nvSpPr>
        <p:spPr>
          <a:xfrm>
            <a:off x="212111" y="199529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15 kD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F315E157-171D-4AC2-AC65-528B4E34B539}"/>
              </a:ext>
            </a:extLst>
          </p:cNvPr>
          <p:cNvCxnSpPr>
            <a:cxnSpLocks/>
          </p:cNvCxnSpPr>
          <p:nvPr/>
        </p:nvCxnSpPr>
        <p:spPr>
          <a:xfrm>
            <a:off x="842565" y="135376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B4057095-00E6-45B8-A9BE-4381566B2670}"/>
              </a:ext>
            </a:extLst>
          </p:cNvPr>
          <p:cNvSpPr txBox="1"/>
          <p:nvPr/>
        </p:nvSpPr>
        <p:spPr>
          <a:xfrm>
            <a:off x="212111" y="1191125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25 kD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2E0DFB9-A214-4EA6-880A-46C3788FEEEF}"/>
              </a:ext>
            </a:extLst>
          </p:cNvPr>
          <p:cNvCxnSpPr>
            <a:cxnSpLocks/>
          </p:cNvCxnSpPr>
          <p:nvPr/>
        </p:nvCxnSpPr>
        <p:spPr>
          <a:xfrm>
            <a:off x="842565" y="986718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E30E1E7-B9E3-4052-AE83-D70BFF86F36B}"/>
              </a:ext>
            </a:extLst>
          </p:cNvPr>
          <p:cNvSpPr txBox="1"/>
          <p:nvPr/>
        </p:nvSpPr>
        <p:spPr>
          <a:xfrm>
            <a:off x="212111" y="82407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37 kD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425D772-1B4E-4511-BBE6-BD6FBD242547}"/>
              </a:ext>
            </a:extLst>
          </p:cNvPr>
          <p:cNvCxnSpPr>
            <a:cxnSpLocks/>
          </p:cNvCxnSpPr>
          <p:nvPr/>
        </p:nvCxnSpPr>
        <p:spPr>
          <a:xfrm>
            <a:off x="842565" y="2589625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D14F05D7-AF50-4133-8C7B-FF7572931F62}"/>
              </a:ext>
            </a:extLst>
          </p:cNvPr>
          <p:cNvSpPr txBox="1"/>
          <p:nvPr/>
        </p:nvSpPr>
        <p:spPr>
          <a:xfrm>
            <a:off x="212111" y="2426986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10 kD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E32D8D2-AC01-44D1-9A7D-B793FB008492}"/>
              </a:ext>
            </a:extLst>
          </p:cNvPr>
          <p:cNvSpPr txBox="1"/>
          <p:nvPr/>
        </p:nvSpPr>
        <p:spPr>
          <a:xfrm>
            <a:off x="3676143" y="1701066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3D633282-91EC-454C-B957-15CAA5BF3C27}"/>
              </a:ext>
            </a:extLst>
          </p:cNvPr>
          <p:cNvCxnSpPr/>
          <p:nvPr/>
        </p:nvCxnSpPr>
        <p:spPr>
          <a:xfrm>
            <a:off x="4285456" y="1841819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C7C4820B-5B87-4CB4-8619-855EBA2BC3D5}"/>
              </a:ext>
            </a:extLst>
          </p:cNvPr>
          <p:cNvCxnSpPr/>
          <p:nvPr/>
        </p:nvCxnSpPr>
        <p:spPr>
          <a:xfrm>
            <a:off x="4291287" y="1080442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8E572BD-0237-4A61-9520-05001D5BCF26}"/>
              </a:ext>
            </a:extLst>
          </p:cNvPr>
          <p:cNvSpPr txBox="1"/>
          <p:nvPr/>
        </p:nvSpPr>
        <p:spPr>
          <a:xfrm>
            <a:off x="3679059" y="941407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id="{0254CCB0-2CC0-42C9-B170-B515FDD49A32}"/>
              </a:ext>
            </a:extLst>
          </p:cNvPr>
          <p:cNvSpPr txBox="1"/>
          <p:nvPr/>
        </p:nvSpPr>
        <p:spPr>
          <a:xfrm>
            <a:off x="1205034" y="474507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E733CBA8-DDC0-4ACB-A952-0267E44F911F}"/>
              </a:ext>
            </a:extLst>
          </p:cNvPr>
          <p:cNvSpPr txBox="1"/>
          <p:nvPr/>
        </p:nvSpPr>
        <p:spPr>
          <a:xfrm>
            <a:off x="4588624" y="551714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3341A8E-CD3F-47D7-BEEF-C47BEED7731E}"/>
              </a:ext>
            </a:extLst>
          </p:cNvPr>
          <p:cNvSpPr txBox="1"/>
          <p:nvPr/>
        </p:nvSpPr>
        <p:spPr>
          <a:xfrm>
            <a:off x="4813389" y="193251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13C3F4C-8A7C-4655-B4B9-20F329A86BB7}"/>
              </a:ext>
            </a:extLst>
          </p:cNvPr>
          <p:cNvSpPr txBox="1"/>
          <p:nvPr/>
        </p:nvSpPr>
        <p:spPr>
          <a:xfrm>
            <a:off x="5163062" y="193251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5E0972C-DC0C-438C-93B1-70801ED815B7}"/>
              </a:ext>
            </a:extLst>
          </p:cNvPr>
          <p:cNvSpPr txBox="1"/>
          <p:nvPr/>
        </p:nvSpPr>
        <p:spPr>
          <a:xfrm>
            <a:off x="5439697" y="193251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32785D8-6288-4D1D-809A-247E7C86BF09}"/>
              </a:ext>
            </a:extLst>
          </p:cNvPr>
          <p:cNvSpPr txBox="1"/>
          <p:nvPr/>
        </p:nvSpPr>
        <p:spPr>
          <a:xfrm>
            <a:off x="5770477" y="193251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D476403-1F8C-4639-9D1F-750A5BA7BAEF}"/>
              </a:ext>
            </a:extLst>
          </p:cNvPr>
          <p:cNvSpPr txBox="1"/>
          <p:nvPr/>
        </p:nvSpPr>
        <p:spPr>
          <a:xfrm>
            <a:off x="1672217" y="2729781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1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84F29BC-21C8-4AAF-A24E-EAE2B4EF0417}"/>
              </a:ext>
            </a:extLst>
          </p:cNvPr>
          <p:cNvSpPr txBox="1"/>
          <p:nvPr/>
        </p:nvSpPr>
        <p:spPr>
          <a:xfrm>
            <a:off x="2021890" y="2729781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2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D741D467-912D-4119-8E1B-CC09FD1A06A3}"/>
              </a:ext>
            </a:extLst>
          </p:cNvPr>
          <p:cNvSpPr txBox="1"/>
          <p:nvPr/>
        </p:nvSpPr>
        <p:spPr>
          <a:xfrm>
            <a:off x="2298525" y="2729781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4637E38-9BC3-478F-9337-77CBA06C7765}"/>
              </a:ext>
            </a:extLst>
          </p:cNvPr>
          <p:cNvSpPr txBox="1"/>
          <p:nvPr/>
        </p:nvSpPr>
        <p:spPr>
          <a:xfrm>
            <a:off x="2629305" y="2729781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4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1" name="TextBox 9">
            <a:extLst>
              <a:ext uri="{FF2B5EF4-FFF2-40B4-BE49-F238E27FC236}">
                <a16:creationId xmlns:a16="http://schemas.microsoft.com/office/drawing/2014/main" id="{0F54BE9C-DE62-4E1B-AB11-540134D41FF3}"/>
              </a:ext>
            </a:extLst>
          </p:cNvPr>
          <p:cNvSpPr txBox="1"/>
          <p:nvPr/>
        </p:nvSpPr>
        <p:spPr>
          <a:xfrm>
            <a:off x="3588029" y="2154356"/>
            <a:ext cx="3212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1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siNegative without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2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siNegative with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3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si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without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4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: HCC1806 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si</a:t>
            </a:r>
            <a:r>
              <a:rPr kumimoji="0" lang="en-US" altLang="ja-JP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CRYAB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 CDDP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BECE009B-B4B3-4815-B314-29D6C6ABD0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3852" y="4038635"/>
            <a:ext cx="2538785" cy="155198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61E3CC99-F13C-4DCC-9BEC-C1C8892A86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8620" t="48909" r="33039" b="25927"/>
          <a:stretch/>
        </p:blipFill>
        <p:spPr>
          <a:xfrm>
            <a:off x="994137" y="6486845"/>
            <a:ext cx="2538785" cy="150266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E1168820-D7D0-4D51-B4C9-4C7F8C99CB7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79729" y="3812545"/>
            <a:ext cx="2154947" cy="226099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F6527B89-AC6E-491C-911A-97106D773290}"/>
              </a:ext>
            </a:extLst>
          </p:cNvPr>
          <p:cNvCxnSpPr>
            <a:cxnSpLocks/>
          </p:cNvCxnSpPr>
          <p:nvPr/>
        </p:nvCxnSpPr>
        <p:spPr>
          <a:xfrm>
            <a:off x="953778" y="4144338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DE9CB404-9579-472F-8731-9773A10DE10E}"/>
              </a:ext>
            </a:extLst>
          </p:cNvPr>
          <p:cNvSpPr txBox="1"/>
          <p:nvPr/>
        </p:nvSpPr>
        <p:spPr>
          <a:xfrm>
            <a:off x="323324" y="398169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37 kD</a:t>
            </a:r>
          </a:p>
        </p:txBody>
      </p:sp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74228DAC-2178-4DAC-9CA5-7190D965AB8E}"/>
              </a:ext>
            </a:extLst>
          </p:cNvPr>
          <p:cNvCxnSpPr>
            <a:cxnSpLocks/>
          </p:cNvCxnSpPr>
          <p:nvPr/>
        </p:nvCxnSpPr>
        <p:spPr>
          <a:xfrm>
            <a:off x="953778" y="5577127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FC79BBF6-5B66-4AB4-940C-BA6D8023FD6C}"/>
              </a:ext>
            </a:extLst>
          </p:cNvPr>
          <p:cNvSpPr txBox="1"/>
          <p:nvPr/>
        </p:nvSpPr>
        <p:spPr>
          <a:xfrm>
            <a:off x="323324" y="5414488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10 kD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D7BD1380-D419-4781-B7DC-7CB690BBC281}"/>
              </a:ext>
            </a:extLst>
          </p:cNvPr>
          <p:cNvSpPr txBox="1"/>
          <p:nvPr/>
        </p:nvSpPr>
        <p:spPr>
          <a:xfrm>
            <a:off x="19763" y="3582504"/>
            <a:ext cx="13009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Fig. S3C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5" name="TextBox 18">
            <a:extLst>
              <a:ext uri="{FF2B5EF4-FFF2-40B4-BE49-F238E27FC236}">
                <a16:creationId xmlns:a16="http://schemas.microsoft.com/office/drawing/2014/main" id="{7FB167AC-87F1-49D9-89F6-E8850F74EAE0}"/>
              </a:ext>
            </a:extLst>
          </p:cNvPr>
          <p:cNvSpPr txBox="1"/>
          <p:nvPr/>
        </p:nvSpPr>
        <p:spPr>
          <a:xfrm>
            <a:off x="1205034" y="3704700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B-crystallin 17 kD</a:t>
            </a:r>
          </a:p>
        </p:txBody>
      </p:sp>
      <p:sp>
        <p:nvSpPr>
          <p:cNvPr id="76" name="TextBox 18">
            <a:extLst>
              <a:ext uri="{FF2B5EF4-FFF2-40B4-BE49-F238E27FC236}">
                <a16:creationId xmlns:a16="http://schemas.microsoft.com/office/drawing/2014/main" id="{CE4DD419-C7A3-4B4E-B023-47015F9CA23C}"/>
              </a:ext>
            </a:extLst>
          </p:cNvPr>
          <p:cNvSpPr txBox="1"/>
          <p:nvPr/>
        </p:nvSpPr>
        <p:spPr>
          <a:xfrm>
            <a:off x="4830481" y="3582503"/>
            <a:ext cx="18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Flag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6057797E-5C14-44EC-ACD4-9C1268B24C2D}"/>
              </a:ext>
            </a:extLst>
          </p:cNvPr>
          <p:cNvSpPr txBox="1"/>
          <p:nvPr/>
        </p:nvSpPr>
        <p:spPr>
          <a:xfrm>
            <a:off x="376077" y="7729680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40 kD</a:t>
            </a:r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5B329D1E-F3BE-4A1D-AAE9-A63C2669FEB3}"/>
              </a:ext>
            </a:extLst>
          </p:cNvPr>
          <p:cNvCxnSpPr/>
          <p:nvPr/>
        </p:nvCxnSpPr>
        <p:spPr>
          <a:xfrm>
            <a:off x="985390" y="7870433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7BAF155B-4127-465A-8341-6021FFDF1768}"/>
              </a:ext>
            </a:extLst>
          </p:cNvPr>
          <p:cNvCxnSpPr/>
          <p:nvPr/>
        </p:nvCxnSpPr>
        <p:spPr>
          <a:xfrm>
            <a:off x="991221" y="6714214"/>
            <a:ext cx="166873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4C6F35E0-7221-4A4A-8C12-C9EB4B7FB360}"/>
              </a:ext>
            </a:extLst>
          </p:cNvPr>
          <p:cNvSpPr txBox="1"/>
          <p:nvPr/>
        </p:nvSpPr>
        <p:spPr>
          <a:xfrm>
            <a:off x="378993" y="6575179"/>
            <a:ext cx="615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60 kD</a:t>
            </a:r>
          </a:p>
        </p:txBody>
      </p:sp>
      <p:sp>
        <p:nvSpPr>
          <p:cNvPr id="85" name="TextBox 18">
            <a:extLst>
              <a:ext uri="{FF2B5EF4-FFF2-40B4-BE49-F238E27FC236}">
                <a16:creationId xmlns:a16="http://schemas.microsoft.com/office/drawing/2014/main" id="{7D62C1A5-6FD3-4413-B4A3-FCF5563438AF}"/>
              </a:ext>
            </a:extLst>
          </p:cNvPr>
          <p:cNvSpPr txBox="1"/>
          <p:nvPr/>
        </p:nvSpPr>
        <p:spPr>
          <a:xfrm>
            <a:off x="1205034" y="6158720"/>
            <a:ext cx="13393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α-tubulin 52 kD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6" name="TextBox 9">
            <a:extLst>
              <a:ext uri="{FF2B5EF4-FFF2-40B4-BE49-F238E27FC236}">
                <a16:creationId xmlns:a16="http://schemas.microsoft.com/office/drawing/2014/main" id="{D198CC15-D38E-49E9-A0D5-9F59A6A71B5F}"/>
              </a:ext>
            </a:extLst>
          </p:cNvPr>
          <p:cNvSpPr txBox="1"/>
          <p:nvPr/>
        </p:nvSpPr>
        <p:spPr>
          <a:xfrm>
            <a:off x="3498944" y="8150057"/>
            <a:ext cx="3212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5: MDA-MB-231 OENC without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6: MDA-MB-231 OENC with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7: MDA-MB-231 OE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without CDDP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Lane 8: MDA-MB-231 OE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αB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" panose="020B0604030504040204" pitchFamily="34" charset="-128"/>
                <a:cs typeface="Arial" panose="020B0604020202020204" pitchFamily="34" charset="0"/>
              </a:rPr>
              <a:t> with CDDP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7A81ABA3-711B-44C3-9D66-48B0846E567F}"/>
              </a:ext>
            </a:extLst>
          </p:cNvPr>
          <p:cNvSpPr txBox="1"/>
          <p:nvPr/>
        </p:nvSpPr>
        <p:spPr>
          <a:xfrm>
            <a:off x="1517105" y="563215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3BB83FF7-20A3-4A52-A00B-9A7E954A6D50}"/>
              </a:ext>
            </a:extLst>
          </p:cNvPr>
          <p:cNvSpPr txBox="1"/>
          <p:nvPr/>
        </p:nvSpPr>
        <p:spPr>
          <a:xfrm>
            <a:off x="1877411" y="563215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418DA3A9-5332-4F35-823C-3214ABAAA1FF}"/>
              </a:ext>
            </a:extLst>
          </p:cNvPr>
          <p:cNvSpPr txBox="1"/>
          <p:nvPr/>
        </p:nvSpPr>
        <p:spPr>
          <a:xfrm>
            <a:off x="2239110" y="563215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CD0213BE-8646-424E-959A-025A1F9EAA32}"/>
              </a:ext>
            </a:extLst>
          </p:cNvPr>
          <p:cNvSpPr txBox="1"/>
          <p:nvPr/>
        </p:nvSpPr>
        <p:spPr>
          <a:xfrm>
            <a:off x="2580523" y="563215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57FCCD1C-C46B-4CA4-BFE4-7184081A5C6D}"/>
              </a:ext>
            </a:extLst>
          </p:cNvPr>
          <p:cNvSpPr txBox="1"/>
          <p:nvPr/>
        </p:nvSpPr>
        <p:spPr>
          <a:xfrm>
            <a:off x="1450330" y="793649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9D9FA821-9984-4831-A7D1-22DC5A6CF614}"/>
              </a:ext>
            </a:extLst>
          </p:cNvPr>
          <p:cNvSpPr txBox="1"/>
          <p:nvPr/>
        </p:nvSpPr>
        <p:spPr>
          <a:xfrm>
            <a:off x="1810636" y="793649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8029EB48-02DF-4A56-B02E-DC251D7D2102}"/>
              </a:ext>
            </a:extLst>
          </p:cNvPr>
          <p:cNvSpPr txBox="1"/>
          <p:nvPr/>
        </p:nvSpPr>
        <p:spPr>
          <a:xfrm>
            <a:off x="2299928" y="7936492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F3F3E26A-76DC-4F06-B7E9-F7DB93BDEB29}"/>
              </a:ext>
            </a:extLst>
          </p:cNvPr>
          <p:cNvSpPr txBox="1"/>
          <p:nvPr/>
        </p:nvSpPr>
        <p:spPr>
          <a:xfrm>
            <a:off x="2726403" y="7936492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41D999FB-46F4-4CD8-B894-52C156A48D2A}"/>
              </a:ext>
            </a:extLst>
          </p:cNvPr>
          <p:cNvSpPr txBox="1"/>
          <p:nvPr/>
        </p:nvSpPr>
        <p:spPr>
          <a:xfrm>
            <a:off x="4711521" y="61079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5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3AD417D1-A873-4502-B3D6-0FE97C036563}"/>
              </a:ext>
            </a:extLst>
          </p:cNvPr>
          <p:cNvSpPr txBox="1"/>
          <p:nvPr/>
        </p:nvSpPr>
        <p:spPr>
          <a:xfrm>
            <a:off x="5071827" y="61079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6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572A2476-5C32-477A-9F0A-4B7D0F44C207}"/>
              </a:ext>
            </a:extLst>
          </p:cNvPr>
          <p:cNvSpPr txBox="1"/>
          <p:nvPr/>
        </p:nvSpPr>
        <p:spPr>
          <a:xfrm>
            <a:off x="5561119" y="6107983"/>
            <a:ext cx="27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7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DFD2C2E5-B68C-4495-A667-EF65377EF9F2}"/>
              </a:ext>
            </a:extLst>
          </p:cNvPr>
          <p:cNvSpPr txBox="1"/>
          <p:nvPr/>
        </p:nvSpPr>
        <p:spPr>
          <a:xfrm>
            <a:off x="5987594" y="6107983"/>
            <a:ext cx="2918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8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583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10125</TotalTime>
  <Words>1994</Words>
  <Application>Microsoft Macintosh PowerPoint</Application>
  <PresentationFormat>画面に合わせる (4:3)</PresentationFormat>
  <Paragraphs>301</Paragraphs>
  <Slides>11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7" baseType="lpstr">
      <vt:lpstr>等线</vt:lpstr>
      <vt:lpstr>Arial</vt:lpstr>
      <vt:lpstr>Calibri</vt:lpstr>
      <vt:lpstr>Calibri Light</vt:lpstr>
      <vt:lpstr>Times New Roman</vt:lpstr>
      <vt:lpstr>Office 主题​​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lili yang</dc:creator>
  <cp:lastModifiedBy>東阪　和馬</cp:lastModifiedBy>
  <cp:revision>370</cp:revision>
  <cp:lastPrinted>2021-12-08T01:39:11Z</cp:lastPrinted>
  <dcterms:created xsi:type="dcterms:W3CDTF">2018-12-27T08:07:55Z</dcterms:created>
  <dcterms:modified xsi:type="dcterms:W3CDTF">2023-02-16T00:25:21Z</dcterms:modified>
</cp:coreProperties>
</file>