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304" r:id="rId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3690349@gmail.com" initials="k" lastIdx="3" clrIdx="0">
    <p:extLst>
      <p:ext uri="{19B8F6BF-5375-455C-9EA6-DF929625EA0E}">
        <p15:presenceInfo xmlns:p15="http://schemas.microsoft.com/office/powerpoint/2012/main" userId="ac744cfef8b4ac9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F8DF"/>
    <a:srgbClr val="7F7F7F"/>
    <a:srgbClr val="BFBFBF"/>
    <a:srgbClr val="8497B0"/>
    <a:srgbClr val="B0B0B0"/>
    <a:srgbClr val="AAAAAA"/>
    <a:srgbClr val="404040"/>
    <a:srgbClr val="F2F2F2"/>
    <a:srgbClr val="A6A6A6"/>
    <a:srgbClr val="FFFF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밝은 스타일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16" autoAdjust="0"/>
  </p:normalViewPr>
  <p:slideViewPr>
    <p:cSldViewPr snapToGrid="0">
      <p:cViewPr varScale="1">
        <p:scale>
          <a:sx n="99" d="100"/>
          <a:sy n="99" d="100"/>
        </p:scale>
        <p:origin x="102"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759586107158055E-2"/>
          <c:y val="2.8814669286182055E-2"/>
          <c:w val="0.9756937026125857"/>
          <c:h val="0.94237066142763593"/>
        </c:manualLayout>
      </c:layout>
      <c:bubbleChart>
        <c:varyColors val="0"/>
        <c:ser>
          <c:idx val="0"/>
          <c:order val="0"/>
          <c:tx>
            <c:strRef>
              <c:f>Sheet1!$B$1</c:f>
              <c:strCache>
                <c:ptCount val="1"/>
                <c:pt idx="0">
                  <c:v>Y 값</c:v>
                </c:pt>
              </c:strCache>
            </c:strRef>
          </c:tx>
          <c:spPr>
            <a:solidFill>
              <a:schemeClr val="accent1">
                <a:alpha val="75000"/>
              </a:schemeClr>
            </a:solidFill>
            <a:ln w="3175">
              <a:solidFill>
                <a:schemeClr val="bg1">
                  <a:lumMod val="50000"/>
                </a:schemeClr>
              </a:solidFill>
            </a:ln>
            <a:effectLst/>
          </c:spPr>
          <c:invertIfNegative val="0"/>
          <c:dPt>
            <c:idx val="0"/>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C-6243-4A2D-AD02-8BAB5C861A11}"/>
              </c:ext>
            </c:extLst>
          </c:dPt>
          <c:dPt>
            <c:idx val="1"/>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5-6243-4A2D-AD02-8BAB5C861A11}"/>
              </c:ext>
            </c:extLst>
          </c:dPt>
          <c:dPt>
            <c:idx val="2"/>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B-6243-4A2D-AD02-8BAB5C861A11}"/>
              </c:ext>
            </c:extLst>
          </c:dPt>
          <c:dPt>
            <c:idx val="3"/>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A-6243-4A2D-AD02-8BAB5C861A11}"/>
              </c:ext>
            </c:extLst>
          </c:dPt>
          <c:dPt>
            <c:idx val="4"/>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9-6243-4A2D-AD02-8BAB5C861A11}"/>
              </c:ext>
            </c:extLst>
          </c:dPt>
          <c:dPt>
            <c:idx val="5"/>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7-6243-4A2D-AD02-8BAB5C861A11}"/>
              </c:ext>
            </c:extLst>
          </c:dPt>
          <c:dPt>
            <c:idx val="6"/>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06-6243-4A2D-AD02-8BAB5C861A11}"/>
              </c:ext>
            </c:extLst>
          </c:dPt>
          <c:dPt>
            <c:idx val="7"/>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4A-0441-4C1A-A336-3758B2D3B21F}"/>
              </c:ext>
            </c:extLst>
          </c:dPt>
          <c:dPt>
            <c:idx val="8"/>
            <c:invertIfNegative val="0"/>
            <c:bubble3D val="0"/>
            <c:extLst>
              <c:ext xmlns:c16="http://schemas.microsoft.com/office/drawing/2014/chart" uri="{C3380CC4-5D6E-409C-BE32-E72D297353CC}">
                <c16:uniqueId val="{00000008-6243-4A2D-AD02-8BAB5C861A11}"/>
              </c:ext>
            </c:extLst>
          </c:dPt>
          <c:dPt>
            <c:idx val="9"/>
            <c:invertIfNegative val="0"/>
            <c:bubble3D val="0"/>
            <c:spPr>
              <a:solidFill>
                <a:schemeClr val="bg1">
                  <a:lumMod val="95000"/>
                </a:schemeClr>
              </a:solidFill>
              <a:ln w="3175">
                <a:solidFill>
                  <a:schemeClr val="bg1">
                    <a:lumMod val="50000"/>
                  </a:schemeClr>
                </a:solidFill>
              </a:ln>
              <a:effectLst/>
            </c:spPr>
            <c:extLst>
              <c:ext xmlns:c16="http://schemas.microsoft.com/office/drawing/2014/chart" uri="{C3380CC4-5D6E-409C-BE32-E72D297353CC}">
                <c16:uniqueId val="{00000027-6243-4A2D-AD02-8BAB5C861A11}"/>
              </c:ext>
            </c:extLst>
          </c:dPt>
          <c:dPt>
            <c:idx val="10"/>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26-6243-4A2D-AD02-8BAB5C861A11}"/>
              </c:ext>
            </c:extLst>
          </c:dPt>
          <c:dPt>
            <c:idx val="11"/>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25-6243-4A2D-AD02-8BAB5C861A11}"/>
              </c:ext>
            </c:extLst>
          </c:dPt>
          <c:dPt>
            <c:idx val="12"/>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24-6243-4A2D-AD02-8BAB5C861A11}"/>
              </c:ext>
            </c:extLst>
          </c:dPt>
          <c:dPt>
            <c:idx val="13"/>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1F-6243-4A2D-AD02-8BAB5C861A11}"/>
              </c:ext>
            </c:extLst>
          </c:dPt>
          <c:dPt>
            <c:idx val="14"/>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1E-6243-4A2D-AD02-8BAB5C861A11}"/>
              </c:ext>
            </c:extLst>
          </c:dPt>
          <c:dPt>
            <c:idx val="15"/>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1D-6243-4A2D-AD02-8BAB5C861A11}"/>
              </c:ext>
            </c:extLst>
          </c:dPt>
          <c:dPt>
            <c:idx val="16"/>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23-6243-4A2D-AD02-8BAB5C861A11}"/>
              </c:ext>
            </c:extLst>
          </c:dPt>
          <c:dPt>
            <c:idx val="17"/>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14-6243-4A2D-AD02-8BAB5C861A11}"/>
              </c:ext>
            </c:extLst>
          </c:dPt>
          <c:dPt>
            <c:idx val="18"/>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1C-6243-4A2D-AD02-8BAB5C861A11}"/>
              </c:ext>
            </c:extLst>
          </c:dPt>
          <c:dPt>
            <c:idx val="19"/>
            <c:invertIfNegative val="0"/>
            <c:bubble3D val="0"/>
            <c:spPr>
              <a:solidFill>
                <a:schemeClr val="bg1">
                  <a:lumMod val="75000"/>
                </a:schemeClr>
              </a:solidFill>
              <a:ln w="3175">
                <a:solidFill>
                  <a:schemeClr val="bg1">
                    <a:lumMod val="50000"/>
                  </a:schemeClr>
                </a:solidFill>
              </a:ln>
              <a:effectLst/>
            </c:spPr>
            <c:extLst>
              <c:ext xmlns:c16="http://schemas.microsoft.com/office/drawing/2014/chart" uri="{C3380CC4-5D6E-409C-BE32-E72D297353CC}">
                <c16:uniqueId val="{0000001B-6243-4A2D-AD02-8BAB5C861A11}"/>
              </c:ext>
            </c:extLst>
          </c:dPt>
          <c:dPt>
            <c:idx val="20"/>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A-6243-4A2D-AD02-8BAB5C861A11}"/>
              </c:ext>
            </c:extLst>
          </c:dPt>
          <c:dPt>
            <c:idx val="21"/>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9-6243-4A2D-AD02-8BAB5C861A11}"/>
              </c:ext>
            </c:extLst>
          </c:dPt>
          <c:dPt>
            <c:idx val="22"/>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8-6243-4A2D-AD02-8BAB5C861A11}"/>
              </c:ext>
            </c:extLst>
          </c:dPt>
          <c:dPt>
            <c:idx val="23"/>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7-6243-4A2D-AD02-8BAB5C861A11}"/>
              </c:ext>
            </c:extLst>
          </c:dPt>
          <c:dPt>
            <c:idx val="24"/>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6-6243-4A2D-AD02-8BAB5C861A11}"/>
              </c:ext>
            </c:extLst>
          </c:dPt>
          <c:dPt>
            <c:idx val="25"/>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5-6243-4A2D-AD02-8BAB5C861A11}"/>
              </c:ext>
            </c:extLst>
          </c:dPt>
          <c:dPt>
            <c:idx val="26"/>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13-6243-4A2D-AD02-8BAB5C861A11}"/>
              </c:ext>
            </c:extLst>
          </c:dPt>
          <c:dPt>
            <c:idx val="27"/>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22-6243-4A2D-AD02-8BAB5C861A11}"/>
              </c:ext>
            </c:extLst>
          </c:dPt>
          <c:dPt>
            <c:idx val="28"/>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21-6243-4A2D-AD02-8BAB5C861A11}"/>
              </c:ext>
            </c:extLst>
          </c:dPt>
          <c:dPt>
            <c:idx val="29"/>
            <c:invertIfNegative val="0"/>
            <c:bubble3D val="0"/>
            <c:spPr>
              <a:solidFill>
                <a:schemeClr val="bg1">
                  <a:lumMod val="50000"/>
                </a:schemeClr>
              </a:solidFill>
              <a:ln w="3175">
                <a:solidFill>
                  <a:schemeClr val="bg1">
                    <a:lumMod val="50000"/>
                  </a:schemeClr>
                </a:solidFill>
              </a:ln>
              <a:effectLst/>
            </c:spPr>
            <c:extLst>
              <c:ext xmlns:c16="http://schemas.microsoft.com/office/drawing/2014/chart" uri="{C3380CC4-5D6E-409C-BE32-E72D297353CC}">
                <c16:uniqueId val="{00000020-6243-4A2D-AD02-8BAB5C861A11}"/>
              </c:ext>
            </c:extLst>
          </c:dPt>
          <c:dPt>
            <c:idx val="30"/>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12-6243-4A2D-AD02-8BAB5C861A11}"/>
              </c:ext>
            </c:extLst>
          </c:dPt>
          <c:dPt>
            <c:idx val="31"/>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11-6243-4A2D-AD02-8BAB5C861A11}"/>
              </c:ext>
            </c:extLst>
          </c:dPt>
          <c:dPt>
            <c:idx val="32"/>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10-6243-4A2D-AD02-8BAB5C861A11}"/>
              </c:ext>
            </c:extLst>
          </c:dPt>
          <c:dPt>
            <c:idx val="33"/>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0F-6243-4A2D-AD02-8BAB5C861A11}"/>
              </c:ext>
            </c:extLst>
          </c:dPt>
          <c:dPt>
            <c:idx val="34"/>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0E-6243-4A2D-AD02-8BAB5C861A11}"/>
              </c:ext>
            </c:extLst>
          </c:dPt>
          <c:dPt>
            <c:idx val="35"/>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0D-6243-4A2D-AD02-8BAB5C861A11}"/>
              </c:ext>
            </c:extLst>
          </c:dPt>
          <c:dPt>
            <c:idx val="36"/>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50-0441-4C1A-A336-3758B2D3B21F}"/>
              </c:ext>
            </c:extLst>
          </c:dPt>
          <c:dPt>
            <c:idx val="37"/>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4F-0441-4C1A-A336-3758B2D3B21F}"/>
              </c:ext>
            </c:extLst>
          </c:dPt>
          <c:dPt>
            <c:idx val="38"/>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4E-0441-4C1A-A336-3758B2D3B21F}"/>
              </c:ext>
            </c:extLst>
          </c:dPt>
          <c:dPt>
            <c:idx val="39"/>
            <c:invertIfNegative val="0"/>
            <c:bubble3D val="0"/>
            <c:spPr>
              <a:solidFill>
                <a:schemeClr val="tx2">
                  <a:lumMod val="60000"/>
                  <a:lumOff val="40000"/>
                </a:schemeClr>
              </a:solidFill>
              <a:ln w="3175">
                <a:solidFill>
                  <a:schemeClr val="bg1">
                    <a:lumMod val="50000"/>
                  </a:schemeClr>
                </a:solidFill>
              </a:ln>
              <a:effectLst/>
            </c:spPr>
            <c:extLst>
              <c:ext xmlns:c16="http://schemas.microsoft.com/office/drawing/2014/chart" uri="{C3380CC4-5D6E-409C-BE32-E72D297353CC}">
                <c16:uniqueId val="{0000004D-0441-4C1A-A336-3758B2D3B21F}"/>
              </c:ext>
            </c:extLst>
          </c:dPt>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C-6243-4A2D-AD02-8BAB5C861A11}"/>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5-6243-4A2D-AD02-8BAB5C861A11}"/>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B-6243-4A2D-AD02-8BAB5C861A11}"/>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A-6243-4A2D-AD02-8BAB5C861A11}"/>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9-6243-4A2D-AD02-8BAB5C861A11}"/>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7-6243-4A2D-AD02-8BAB5C861A11}"/>
                </c:ext>
              </c:extLst>
            </c:dLbl>
            <c:dLbl>
              <c:idx val="6"/>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6-6243-4A2D-AD02-8BAB5C861A11}"/>
                </c:ext>
              </c:extLst>
            </c:dLbl>
            <c:dLbl>
              <c:idx val="7"/>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4A-0441-4C1A-A336-3758B2D3B21F}"/>
                </c:ext>
              </c:extLst>
            </c:dLbl>
            <c:dLbl>
              <c:idx val="9"/>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7-6243-4A2D-AD02-8BAB5C861A11}"/>
                </c:ext>
              </c:extLst>
            </c:dLbl>
            <c:dLbl>
              <c:idx val="10"/>
              <c:tx>
                <c:rich>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fld id="{23477059-E1D9-4E22-9B50-1907DC504634}" type="BUBBLESIZE">
                      <a:rPr lang="en-US" altLang="ko-KR" smtClean="0">
                        <a:solidFill>
                          <a:schemeClr val="tx1"/>
                        </a:solidFill>
                      </a:rPr>
                      <a:pPr>
                        <a:defRPr>
                          <a:solidFill>
                            <a:schemeClr val="tx1"/>
                          </a:solidFill>
                          <a:latin typeface="Times New Roman" panose="02020603050405020304" pitchFamily="18" charset="0"/>
                          <a:cs typeface="Times New Roman" panose="02020603050405020304" pitchFamily="18" charset="0"/>
                        </a:defRPr>
                      </a:pPr>
                      <a:t>[거품 크기]</a:t>
                    </a:fld>
                    <a:r>
                      <a:rPr lang="en-US" altLang="ko-KR">
                        <a:solidFill>
                          <a:schemeClr val="tx1"/>
                        </a:solidFill>
                      </a:rPr>
                      <a:t>.0</a:t>
                    </a:r>
                  </a:p>
                </c:rich>
              </c:tx>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5="http://schemas.microsoft.com/office/drawing/2012/chart" uri="{CE6537A1-D6FC-4f65-9D91-7224C49458BB}">
                  <c15:dlblFieldTable/>
                  <c15:showDataLabelsRange val="0"/>
                </c:ext>
                <c:ext xmlns:c16="http://schemas.microsoft.com/office/drawing/2014/chart" uri="{C3380CC4-5D6E-409C-BE32-E72D297353CC}">
                  <c16:uniqueId val="{00000026-6243-4A2D-AD02-8BAB5C861A11}"/>
                </c:ext>
              </c:extLst>
            </c:dLbl>
            <c:dLbl>
              <c:idx val="1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5-6243-4A2D-AD02-8BAB5C861A11}"/>
                </c:ext>
              </c:extLst>
            </c:dLbl>
            <c:dLbl>
              <c:idx val="1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4-6243-4A2D-AD02-8BAB5C861A11}"/>
                </c:ext>
              </c:extLst>
            </c:dLbl>
            <c:dLbl>
              <c:idx val="1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F-6243-4A2D-AD02-8BAB5C861A11}"/>
                </c:ext>
              </c:extLst>
            </c:dLbl>
            <c:dLbl>
              <c:idx val="14"/>
              <c:tx>
                <c:rich>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fld id="{5E87847C-0741-4912-9262-B31BCD0C0AB2}" type="BUBBLESIZE">
                      <a:rPr lang="en-US" altLang="ko-KR" smtClean="0">
                        <a:solidFill>
                          <a:schemeClr val="tx1"/>
                        </a:solidFill>
                      </a:rPr>
                      <a:pPr>
                        <a:defRPr>
                          <a:solidFill>
                            <a:schemeClr val="tx1"/>
                          </a:solidFill>
                          <a:latin typeface="Times New Roman" panose="02020603050405020304" pitchFamily="18" charset="0"/>
                          <a:cs typeface="Times New Roman" panose="02020603050405020304" pitchFamily="18" charset="0"/>
                        </a:defRPr>
                      </a:pPr>
                      <a:t>[거품 크기]</a:t>
                    </a:fld>
                    <a:r>
                      <a:rPr lang="en-US" altLang="ko-KR">
                        <a:solidFill>
                          <a:schemeClr val="tx1"/>
                        </a:solidFill>
                      </a:rPr>
                      <a:t>.0</a:t>
                    </a:r>
                  </a:p>
                </c:rich>
              </c:tx>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5="http://schemas.microsoft.com/office/drawing/2012/chart" uri="{CE6537A1-D6FC-4f65-9D91-7224C49458BB}">
                  <c15:dlblFieldTable/>
                  <c15:showDataLabelsRange val="0"/>
                </c:ext>
                <c:ext xmlns:c16="http://schemas.microsoft.com/office/drawing/2014/chart" uri="{C3380CC4-5D6E-409C-BE32-E72D297353CC}">
                  <c16:uniqueId val="{0000001E-6243-4A2D-AD02-8BAB5C861A11}"/>
                </c:ext>
              </c:extLst>
            </c:dLbl>
            <c:dLbl>
              <c:idx val="1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D-6243-4A2D-AD02-8BAB5C861A11}"/>
                </c:ext>
              </c:extLst>
            </c:dLbl>
            <c:dLbl>
              <c:idx val="16"/>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3-6243-4A2D-AD02-8BAB5C861A11}"/>
                </c:ext>
              </c:extLst>
            </c:dLbl>
            <c:dLbl>
              <c:idx val="17"/>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4-6243-4A2D-AD02-8BAB5C861A11}"/>
                </c:ext>
              </c:extLst>
            </c:dLbl>
            <c:dLbl>
              <c:idx val="18"/>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C-6243-4A2D-AD02-8BAB5C861A11}"/>
                </c:ext>
              </c:extLst>
            </c:dLbl>
            <c:dLbl>
              <c:idx val="19"/>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B-6243-4A2D-AD02-8BAB5C861A11}"/>
                </c:ext>
              </c:extLst>
            </c:dLbl>
            <c:dLbl>
              <c:idx val="2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A-6243-4A2D-AD02-8BAB5C861A11}"/>
                </c:ext>
              </c:extLst>
            </c:dLbl>
            <c:dLbl>
              <c:idx val="2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9-6243-4A2D-AD02-8BAB5C861A11}"/>
                </c:ext>
              </c:extLst>
            </c:dLbl>
            <c:dLbl>
              <c:idx val="22"/>
              <c:tx>
                <c:rich>
                  <a:bodyPr/>
                  <a:lstStyle/>
                  <a:p>
                    <a:fld id="{27820726-69FB-425E-9FC4-986B8FC47E9D}" type="BUBBLESIZE">
                      <a:rPr lang="en-US" altLang="ko-KR" smtClean="0">
                        <a:solidFill>
                          <a:schemeClr val="bg1"/>
                        </a:solidFill>
                      </a:rPr>
                      <a:pPr/>
                      <a:t>[거품 크기]</a:t>
                    </a:fld>
                    <a:r>
                      <a:rPr lang="en-US" altLang="ko-KR">
                        <a:solidFill>
                          <a:schemeClr val="bg1"/>
                        </a:solidFill>
                      </a:rPr>
                      <a:t>.0</a:t>
                    </a:r>
                  </a:p>
                </c:rich>
              </c:tx>
              <c:dLblPos val="ctr"/>
              <c:showLegendKey val="0"/>
              <c:showVal val="0"/>
              <c:showCatName val="0"/>
              <c:showSerName val="0"/>
              <c:showPercent val="0"/>
              <c:showBubbleSize val="1"/>
              <c:extLst>
                <c:ext xmlns:c15="http://schemas.microsoft.com/office/drawing/2012/chart" uri="{CE6537A1-D6FC-4f65-9D91-7224C49458BB}">
                  <c15:dlblFieldTable/>
                  <c15:showDataLabelsRange val="0"/>
                </c:ext>
                <c:ext xmlns:c16="http://schemas.microsoft.com/office/drawing/2014/chart" uri="{C3380CC4-5D6E-409C-BE32-E72D297353CC}">
                  <c16:uniqueId val="{00000018-6243-4A2D-AD02-8BAB5C861A11}"/>
                </c:ext>
              </c:extLst>
            </c:dLbl>
            <c:dLbl>
              <c:idx val="2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7-6243-4A2D-AD02-8BAB5C861A11}"/>
                </c:ext>
              </c:extLst>
            </c:dLbl>
            <c:dLbl>
              <c:idx val="2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6-6243-4A2D-AD02-8BAB5C861A11}"/>
                </c:ext>
              </c:extLst>
            </c:dLbl>
            <c:dLbl>
              <c:idx val="2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5-6243-4A2D-AD02-8BAB5C861A11}"/>
                </c:ext>
              </c:extLst>
            </c:dLbl>
            <c:dLbl>
              <c:idx val="26"/>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3-6243-4A2D-AD02-8BAB5C861A11}"/>
                </c:ext>
              </c:extLst>
            </c:dLbl>
            <c:dLbl>
              <c:idx val="27"/>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2-6243-4A2D-AD02-8BAB5C861A11}"/>
                </c:ext>
              </c:extLst>
            </c:dLbl>
            <c:dLbl>
              <c:idx val="28"/>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1-6243-4A2D-AD02-8BAB5C861A11}"/>
                </c:ext>
              </c:extLst>
            </c:dLbl>
            <c:dLbl>
              <c:idx val="29"/>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20-6243-4A2D-AD02-8BAB5C861A11}"/>
                </c:ext>
              </c:extLst>
            </c:dLbl>
            <c:dLbl>
              <c:idx val="3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2-6243-4A2D-AD02-8BAB5C861A11}"/>
                </c:ext>
              </c:extLst>
            </c:dLbl>
            <c:dLbl>
              <c:idx val="3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1-6243-4A2D-AD02-8BAB5C861A11}"/>
                </c:ext>
              </c:extLst>
            </c:dLbl>
            <c:dLbl>
              <c:idx val="3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10-6243-4A2D-AD02-8BAB5C861A11}"/>
                </c:ext>
              </c:extLst>
            </c:dLbl>
            <c:dLbl>
              <c:idx val="3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F-6243-4A2D-AD02-8BAB5C861A11}"/>
                </c:ext>
              </c:extLst>
            </c:dLbl>
            <c:dLbl>
              <c:idx val="3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E-6243-4A2D-AD02-8BAB5C861A11}"/>
                </c:ext>
              </c:extLst>
            </c:dLbl>
            <c:dLbl>
              <c:idx val="3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0D-6243-4A2D-AD02-8BAB5C861A11}"/>
                </c:ext>
              </c:extLst>
            </c:dLbl>
            <c:dLbl>
              <c:idx val="36"/>
              <c:tx>
                <c:rich>
                  <a:bodyPr/>
                  <a:lstStyle/>
                  <a:p>
                    <a:fld id="{38B17194-8870-4CD7-B54D-CFBEC2A69C82}" type="BUBBLESIZE">
                      <a:rPr lang="en-US" altLang="ko-KR">
                        <a:solidFill>
                          <a:schemeClr val="bg1"/>
                        </a:solidFill>
                      </a:rPr>
                      <a:pPr/>
                      <a:t>[거품 크기]</a:t>
                    </a:fld>
                    <a:endParaRPr lang="ko-KR" altLang="en-US"/>
                  </a:p>
                </c:rich>
              </c:tx>
              <c:dLblPos val="ctr"/>
              <c:showLegendKey val="0"/>
              <c:showVal val="0"/>
              <c:showCatName val="0"/>
              <c:showSerName val="0"/>
              <c:showPercent val="0"/>
              <c:showBubbleSize val="1"/>
              <c:extLst>
                <c:ext xmlns:c15="http://schemas.microsoft.com/office/drawing/2012/chart" uri="{CE6537A1-D6FC-4f65-9D91-7224C49458BB}">
                  <c15:dlblFieldTable/>
                  <c15:showDataLabelsRange val="0"/>
                </c:ext>
                <c:ext xmlns:c16="http://schemas.microsoft.com/office/drawing/2014/chart" uri="{C3380CC4-5D6E-409C-BE32-E72D297353CC}">
                  <c16:uniqueId val="{00000050-0441-4C1A-A336-3758B2D3B21F}"/>
                </c:ext>
              </c:extLst>
            </c:dLbl>
            <c:dLbl>
              <c:idx val="37"/>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6="http://schemas.microsoft.com/office/drawing/2014/chart" uri="{C3380CC4-5D6E-409C-BE32-E72D297353CC}">
                  <c16:uniqueId val="{0000004F-0441-4C1A-A336-3758B2D3B21F}"/>
                </c:ext>
              </c:extLst>
            </c:dLbl>
            <c:dLbl>
              <c:idx val="38"/>
              <c:tx>
                <c:rich>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fld id="{DBEDE83D-B10F-4427-9E72-F7BFC5ACDCEE}" type="BUBBLESIZE">
                      <a:rPr lang="en-US" altLang="ko-KR" smtClean="0">
                        <a:solidFill>
                          <a:schemeClr val="bg1"/>
                        </a:solidFill>
                        <a:latin typeface="Times New Roman" panose="02020603050405020304" pitchFamily="18" charset="0"/>
                        <a:cs typeface="Times New Roman" panose="02020603050405020304" pitchFamily="18" charset="0"/>
                      </a:rPr>
                      <a:pPr>
                        <a:defRPr>
                          <a:solidFill>
                            <a:schemeClr val="bg1"/>
                          </a:solidFill>
                          <a:latin typeface="Times New Roman" panose="02020603050405020304" pitchFamily="18" charset="0"/>
                          <a:cs typeface="Times New Roman" panose="02020603050405020304" pitchFamily="18" charset="0"/>
                        </a:defRPr>
                      </a:pPr>
                      <a:t>[거품 크기]</a:t>
                    </a:fld>
                    <a:r>
                      <a:rPr lang="en-US" altLang="ko-KR">
                        <a:solidFill>
                          <a:schemeClr val="bg1"/>
                        </a:solidFill>
                        <a:latin typeface="Times New Roman" panose="02020603050405020304" pitchFamily="18" charset="0"/>
                        <a:cs typeface="Times New Roman" panose="02020603050405020304" pitchFamily="18" charset="0"/>
                      </a:rPr>
                      <a:t>.0</a:t>
                    </a:r>
                  </a:p>
                </c:rich>
              </c:tx>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5="http://schemas.microsoft.com/office/drawing/2012/chart" uri="{CE6537A1-D6FC-4f65-9D91-7224C49458BB}">
                  <c15:dlblFieldTable/>
                  <c15:showDataLabelsRange val="0"/>
                </c:ext>
                <c:ext xmlns:c16="http://schemas.microsoft.com/office/drawing/2014/chart" uri="{C3380CC4-5D6E-409C-BE32-E72D297353CC}">
                  <c16:uniqueId val="{0000004E-0441-4C1A-A336-3758B2D3B21F}"/>
                </c:ext>
              </c:extLst>
            </c:dLbl>
            <c:dLbl>
              <c:idx val="39"/>
              <c:tx>
                <c:rich>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fld id="{2B00E1B6-B270-4FD4-9E74-4EB4BB143CED}" type="BUBBLESIZE">
                      <a:rPr lang="en-US" altLang="ko-KR" smtClean="0">
                        <a:solidFill>
                          <a:schemeClr val="bg1"/>
                        </a:solidFill>
                        <a:latin typeface="Times New Roman" panose="02020603050405020304" pitchFamily="18" charset="0"/>
                        <a:cs typeface="Times New Roman" panose="02020603050405020304" pitchFamily="18" charset="0"/>
                      </a:rPr>
                      <a:pPr>
                        <a:defRPr>
                          <a:solidFill>
                            <a:schemeClr val="bg1"/>
                          </a:solidFill>
                          <a:latin typeface="Times New Roman" panose="02020603050405020304" pitchFamily="18" charset="0"/>
                          <a:cs typeface="Times New Roman" panose="02020603050405020304" pitchFamily="18" charset="0"/>
                        </a:defRPr>
                      </a:pPr>
                      <a:t>[거품 크기]</a:t>
                    </a:fld>
                    <a:endParaRPr lang="ko-KR" altLang="en-US"/>
                  </a:p>
                </c:rich>
              </c:tx>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extLst>
                <c:ext xmlns:c15="http://schemas.microsoft.com/office/drawing/2012/chart" uri="{CE6537A1-D6FC-4f65-9D91-7224C49458BB}">
                  <c15:dlblFieldTable/>
                  <c15:showDataLabelsRange val="0"/>
                </c:ext>
                <c:ext xmlns:c16="http://schemas.microsoft.com/office/drawing/2014/chart" uri="{C3380CC4-5D6E-409C-BE32-E72D297353CC}">
                  <c16:uniqueId val="{0000004D-0441-4C1A-A336-3758B2D3B21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ko-KR"/>
              </a:p>
            </c:txPr>
            <c:dLblPos val="ctr"/>
            <c:showLegendKey val="0"/>
            <c:showVal val="0"/>
            <c:showCatName val="0"/>
            <c:showSerName val="0"/>
            <c:showPercent val="0"/>
            <c:showBubbleSize val="1"/>
            <c:showLeaderLines val="0"/>
            <c:extLst>
              <c:ext xmlns:c15="http://schemas.microsoft.com/office/drawing/2012/chart" uri="{CE6537A1-D6FC-4f65-9D91-7224C49458BB}">
                <c15:showLeaderLines val="0"/>
              </c:ext>
            </c:extLst>
          </c:dLbls>
          <c:xVal>
            <c:numRef>
              <c:f>Sheet1!$A$2:$A$41</c:f>
              <c:numCache>
                <c:formatCode>General</c:formatCode>
                <c:ptCount val="40"/>
                <c:pt idx="0">
                  <c:v>-0.2</c:v>
                </c:pt>
                <c:pt idx="1">
                  <c:v>1</c:v>
                </c:pt>
                <c:pt idx="2">
                  <c:v>2</c:v>
                </c:pt>
                <c:pt idx="3">
                  <c:v>3</c:v>
                </c:pt>
                <c:pt idx="4">
                  <c:v>4</c:v>
                </c:pt>
                <c:pt idx="5">
                  <c:v>5</c:v>
                </c:pt>
                <c:pt idx="6">
                  <c:v>6</c:v>
                </c:pt>
                <c:pt idx="7">
                  <c:v>7</c:v>
                </c:pt>
                <c:pt idx="8">
                  <c:v>8</c:v>
                </c:pt>
                <c:pt idx="9">
                  <c:v>9</c:v>
                </c:pt>
                <c:pt idx="10">
                  <c:v>-0.2</c:v>
                </c:pt>
                <c:pt idx="11">
                  <c:v>1</c:v>
                </c:pt>
                <c:pt idx="12">
                  <c:v>2</c:v>
                </c:pt>
                <c:pt idx="13">
                  <c:v>3</c:v>
                </c:pt>
                <c:pt idx="14">
                  <c:v>4</c:v>
                </c:pt>
                <c:pt idx="15">
                  <c:v>5</c:v>
                </c:pt>
                <c:pt idx="16">
                  <c:v>6</c:v>
                </c:pt>
                <c:pt idx="17">
                  <c:v>7</c:v>
                </c:pt>
                <c:pt idx="18">
                  <c:v>8</c:v>
                </c:pt>
                <c:pt idx="19">
                  <c:v>9</c:v>
                </c:pt>
                <c:pt idx="20">
                  <c:v>-0.2</c:v>
                </c:pt>
                <c:pt idx="21">
                  <c:v>1</c:v>
                </c:pt>
                <c:pt idx="22">
                  <c:v>2</c:v>
                </c:pt>
                <c:pt idx="23">
                  <c:v>3</c:v>
                </c:pt>
                <c:pt idx="24">
                  <c:v>4</c:v>
                </c:pt>
                <c:pt idx="25">
                  <c:v>5</c:v>
                </c:pt>
                <c:pt idx="26">
                  <c:v>6</c:v>
                </c:pt>
                <c:pt idx="27">
                  <c:v>7</c:v>
                </c:pt>
                <c:pt idx="28">
                  <c:v>8</c:v>
                </c:pt>
                <c:pt idx="29">
                  <c:v>9</c:v>
                </c:pt>
                <c:pt idx="30">
                  <c:v>-0.2</c:v>
                </c:pt>
                <c:pt idx="31">
                  <c:v>1</c:v>
                </c:pt>
                <c:pt idx="32">
                  <c:v>2</c:v>
                </c:pt>
                <c:pt idx="33">
                  <c:v>3</c:v>
                </c:pt>
                <c:pt idx="34">
                  <c:v>4</c:v>
                </c:pt>
                <c:pt idx="35">
                  <c:v>5</c:v>
                </c:pt>
                <c:pt idx="36">
                  <c:v>6</c:v>
                </c:pt>
                <c:pt idx="37">
                  <c:v>7</c:v>
                </c:pt>
                <c:pt idx="38">
                  <c:v>8</c:v>
                </c:pt>
                <c:pt idx="39">
                  <c:v>9</c:v>
                </c:pt>
              </c:numCache>
            </c:numRef>
          </c:xVal>
          <c:yVal>
            <c:numRef>
              <c:f>Sheet1!$B$2:$B$41</c:f>
              <c:numCache>
                <c:formatCode>General</c:formatCode>
                <c:ptCount val="40"/>
                <c:pt idx="0">
                  <c:v>3</c:v>
                </c:pt>
                <c:pt idx="1">
                  <c:v>3</c:v>
                </c:pt>
                <c:pt idx="2">
                  <c:v>3</c:v>
                </c:pt>
                <c:pt idx="3">
                  <c:v>3</c:v>
                </c:pt>
                <c:pt idx="4">
                  <c:v>3</c:v>
                </c:pt>
                <c:pt idx="5">
                  <c:v>3</c:v>
                </c:pt>
                <c:pt idx="6">
                  <c:v>3</c:v>
                </c:pt>
                <c:pt idx="7">
                  <c:v>3</c:v>
                </c:pt>
                <c:pt idx="8">
                  <c:v>3</c:v>
                </c:pt>
                <c:pt idx="9">
                  <c:v>3</c:v>
                </c:pt>
                <c:pt idx="10">
                  <c:v>2</c:v>
                </c:pt>
                <c:pt idx="11">
                  <c:v>2</c:v>
                </c:pt>
                <c:pt idx="12">
                  <c:v>2</c:v>
                </c:pt>
                <c:pt idx="13">
                  <c:v>2</c:v>
                </c:pt>
                <c:pt idx="14">
                  <c:v>2</c:v>
                </c:pt>
                <c:pt idx="15">
                  <c:v>2</c:v>
                </c:pt>
                <c:pt idx="16">
                  <c:v>2</c:v>
                </c:pt>
                <c:pt idx="17">
                  <c:v>2</c:v>
                </c:pt>
                <c:pt idx="18">
                  <c:v>2</c:v>
                </c:pt>
                <c:pt idx="19">
                  <c:v>2</c:v>
                </c:pt>
                <c:pt idx="20">
                  <c:v>1</c:v>
                </c:pt>
                <c:pt idx="21">
                  <c:v>1</c:v>
                </c:pt>
                <c:pt idx="22">
                  <c:v>1</c:v>
                </c:pt>
                <c:pt idx="23">
                  <c:v>1</c:v>
                </c:pt>
                <c:pt idx="24">
                  <c:v>1</c:v>
                </c:pt>
                <c:pt idx="25">
                  <c:v>1</c:v>
                </c:pt>
                <c:pt idx="26">
                  <c:v>1</c:v>
                </c:pt>
                <c:pt idx="27">
                  <c:v>1</c:v>
                </c:pt>
                <c:pt idx="28">
                  <c:v>1</c:v>
                </c:pt>
                <c:pt idx="29">
                  <c:v>1</c:v>
                </c:pt>
                <c:pt idx="30">
                  <c:v>0</c:v>
                </c:pt>
                <c:pt idx="31">
                  <c:v>0</c:v>
                </c:pt>
                <c:pt idx="32">
                  <c:v>0</c:v>
                </c:pt>
                <c:pt idx="33">
                  <c:v>0</c:v>
                </c:pt>
                <c:pt idx="34">
                  <c:v>0</c:v>
                </c:pt>
                <c:pt idx="35">
                  <c:v>0</c:v>
                </c:pt>
                <c:pt idx="36">
                  <c:v>0</c:v>
                </c:pt>
                <c:pt idx="37">
                  <c:v>0</c:v>
                </c:pt>
                <c:pt idx="38">
                  <c:v>0</c:v>
                </c:pt>
                <c:pt idx="39">
                  <c:v>0</c:v>
                </c:pt>
              </c:numCache>
            </c:numRef>
          </c:yVal>
          <c:bubbleSize>
            <c:numRef>
              <c:f>Sheet1!$C$2:$C$41</c:f>
              <c:numCache>
                <c:formatCode>General</c:formatCode>
                <c:ptCount val="40"/>
                <c:pt idx="0">
                  <c:v>35.200000000000003</c:v>
                </c:pt>
                <c:pt idx="1">
                  <c:v>35.700000000000003</c:v>
                </c:pt>
                <c:pt idx="2">
                  <c:v>35.200000000000003</c:v>
                </c:pt>
                <c:pt idx="3">
                  <c:v>28.5</c:v>
                </c:pt>
                <c:pt idx="4">
                  <c:v>43.2</c:v>
                </c:pt>
                <c:pt idx="5">
                  <c:v>37.9</c:v>
                </c:pt>
                <c:pt idx="6">
                  <c:v>34.200000000000003</c:v>
                </c:pt>
                <c:pt idx="7">
                  <c:v>61.9</c:v>
                </c:pt>
                <c:pt idx="9">
                  <c:v>23.9</c:v>
                </c:pt>
                <c:pt idx="10">
                  <c:v>24</c:v>
                </c:pt>
                <c:pt idx="11">
                  <c:v>23.9</c:v>
                </c:pt>
                <c:pt idx="12">
                  <c:v>22.7</c:v>
                </c:pt>
                <c:pt idx="13">
                  <c:v>26.8</c:v>
                </c:pt>
                <c:pt idx="14">
                  <c:v>28</c:v>
                </c:pt>
                <c:pt idx="15">
                  <c:v>34.299999999999997</c:v>
                </c:pt>
                <c:pt idx="16">
                  <c:v>16.3</c:v>
                </c:pt>
                <c:pt idx="17">
                  <c:v>18.8</c:v>
                </c:pt>
                <c:pt idx="18">
                  <c:v>15.3</c:v>
                </c:pt>
                <c:pt idx="19">
                  <c:v>29.5</c:v>
                </c:pt>
                <c:pt idx="20">
                  <c:v>19.399999999999999</c:v>
                </c:pt>
                <c:pt idx="21">
                  <c:v>15.4</c:v>
                </c:pt>
                <c:pt idx="22">
                  <c:v>16</c:v>
                </c:pt>
                <c:pt idx="23">
                  <c:v>18.2</c:v>
                </c:pt>
                <c:pt idx="24">
                  <c:v>25.2</c:v>
                </c:pt>
                <c:pt idx="25">
                  <c:v>14.6</c:v>
                </c:pt>
                <c:pt idx="26">
                  <c:v>3.9</c:v>
                </c:pt>
                <c:pt idx="27">
                  <c:v>13.1</c:v>
                </c:pt>
                <c:pt idx="28">
                  <c:v>39.700000000000003</c:v>
                </c:pt>
                <c:pt idx="29">
                  <c:v>27.2</c:v>
                </c:pt>
                <c:pt idx="30">
                  <c:v>34.200000000000003</c:v>
                </c:pt>
                <c:pt idx="31">
                  <c:v>35.700000000000003</c:v>
                </c:pt>
                <c:pt idx="32">
                  <c:v>28.1</c:v>
                </c:pt>
                <c:pt idx="33">
                  <c:v>36.200000000000003</c:v>
                </c:pt>
                <c:pt idx="34">
                  <c:v>41.7</c:v>
                </c:pt>
                <c:pt idx="35">
                  <c:v>32.6</c:v>
                </c:pt>
                <c:pt idx="36">
                  <c:v>24.1</c:v>
                </c:pt>
                <c:pt idx="37">
                  <c:v>27.7</c:v>
                </c:pt>
                <c:pt idx="38">
                  <c:v>63</c:v>
                </c:pt>
                <c:pt idx="39">
                  <c:v>37.4</c:v>
                </c:pt>
              </c:numCache>
            </c:numRef>
          </c:bubbleSize>
          <c:bubble3D val="0"/>
          <c:extLst>
            <c:ext xmlns:c16="http://schemas.microsoft.com/office/drawing/2014/chart" uri="{C3380CC4-5D6E-409C-BE32-E72D297353CC}">
              <c16:uniqueId val="{00000000-6D93-4AA0-A48B-F30B16A1E5D7}"/>
            </c:ext>
          </c:extLst>
        </c:ser>
        <c:dLbls>
          <c:showLegendKey val="0"/>
          <c:showVal val="0"/>
          <c:showCatName val="0"/>
          <c:showSerName val="0"/>
          <c:showPercent val="0"/>
          <c:showBubbleSize val="0"/>
        </c:dLbls>
        <c:bubbleScale val="100"/>
        <c:showNegBubbles val="0"/>
        <c:axId val="1050610752"/>
        <c:axId val="1050609504"/>
      </c:bubbleChart>
      <c:valAx>
        <c:axId val="1050610752"/>
        <c:scaling>
          <c:orientation val="minMax"/>
          <c:max val="10"/>
          <c:min val="-1"/>
        </c:scaling>
        <c:delete val="1"/>
        <c:axPos val="b"/>
        <c:numFmt formatCode="General" sourceLinked="1"/>
        <c:majorTickMark val="none"/>
        <c:minorTickMark val="none"/>
        <c:tickLblPos val="nextTo"/>
        <c:crossAx val="1050609504"/>
        <c:crosses val="autoZero"/>
        <c:crossBetween val="midCat"/>
      </c:valAx>
      <c:valAx>
        <c:axId val="1050609504"/>
        <c:scaling>
          <c:orientation val="minMax"/>
        </c:scaling>
        <c:delete val="1"/>
        <c:axPos val="l"/>
        <c:numFmt formatCode="General" sourceLinked="1"/>
        <c:majorTickMark val="none"/>
        <c:minorTickMark val="none"/>
        <c:tickLblPos val="nextTo"/>
        <c:crossAx val="105061075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ko-K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9">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alpha val="75000"/>
        </a:schemeClr>
      </a:solidFill>
    </cs:spPr>
  </cs:dataPoint>
  <cs:dataPoint3D>
    <cs:lnRef idx="0"/>
    <cs:fillRef idx="1">
      <cs:styleClr val="auto"/>
    </cs:fillRef>
    <cs:effectRef idx="0"/>
    <cs:fontRef idx="minor">
      <a:schemeClr val="tx1"/>
    </cs:fontRef>
    <cs:spPr>
      <a:solidFill>
        <a:schemeClr val="phClr">
          <a:alpha val="75000"/>
        </a:schemeClr>
      </a:solidFill>
    </cs:spPr>
  </cs:dataPoint3D>
  <cs:dataPointLine>
    <cs:lnRef idx="0">
      <cs:styleClr val="auto"/>
    </cs:lnRef>
    <cs:fillRef idx="1"/>
    <cs:effectRef idx="0"/>
    <cs:fontRef idx="minor">
      <a:schemeClr val="tx1"/>
    </cs:fontRef>
    <cs:spPr>
      <a:ln w="19050" cap="rnd">
        <a:solidFill>
          <a:schemeClr val="phClr">
            <a:alpha val="50000"/>
          </a:scheme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99813D-4CA5-417B-AF5F-CEAD2D48DB0A}" type="datetimeFigureOut">
              <a:rPr lang="ko-KR" altLang="en-US" smtClean="0"/>
              <a:t>2023-03-10</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B08C0F-2626-44B0-8005-9EAA2A6902B3}" type="slidenum">
              <a:rPr lang="ko-KR" altLang="en-US" smtClean="0"/>
              <a:t>‹#›</a:t>
            </a:fld>
            <a:endParaRPr lang="ko-KR" altLang="en-US"/>
          </a:p>
        </p:txBody>
      </p:sp>
    </p:spTree>
    <p:extLst>
      <p:ext uri="{BB962C8B-B14F-4D97-AF65-F5344CB8AC3E}">
        <p14:creationId xmlns:p14="http://schemas.microsoft.com/office/powerpoint/2010/main" val="395385743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1">
                <a:latin typeface="Times New Roman" panose="02020603050405020304" pitchFamily="18" charset="0"/>
                <a:cs typeface="Times New Roman" panose="02020603050405020304" pitchFamily="18" charset="0"/>
              </a:rPr>
              <a:t>Figure 2 </a:t>
            </a:r>
            <a:r>
              <a:rPr lang="en-US" altLang="ko-KR" sz="1200">
                <a:latin typeface="Times New Roman" panose="02020603050405020304" pitchFamily="18" charset="0"/>
                <a:cs typeface="Times New Roman" panose="02020603050405020304" pitchFamily="18" charset="0"/>
              </a:rPr>
              <a:t>Prevalence and severity of CRF by cancer type</a:t>
            </a:r>
          </a:p>
          <a:p>
            <a:r>
              <a:rPr lang="en-US" altLang="ko-KR">
                <a:latin typeface="Times New Roman" panose="02020603050405020304" pitchFamily="18" charset="0"/>
                <a:cs typeface="Times New Roman" panose="02020603050405020304" pitchFamily="18" charset="0"/>
              </a:rPr>
              <a:t>The sequence of nine cancer group is arranged by the total number of data included in the analysis. Circle size is proportional to the prevalence of CRF patients. Inner numbers represent a prevalence expressed as percentage.</a:t>
            </a:r>
          </a:p>
          <a:p>
            <a:r>
              <a:rPr lang="en-US" altLang="ko-KR">
                <a:latin typeface="Times New Roman" panose="02020603050405020304" pitchFamily="18" charset="0"/>
                <a:cs typeface="Times New Roman" panose="02020603050405020304" pitchFamily="18" charset="0"/>
              </a:rPr>
              <a:t># </a:t>
            </a:r>
            <a:r>
              <a:rPr lang="en-US" altLang="ko-KR" sz="1800">
                <a:effectLst/>
                <a:latin typeface="Times New Roman" panose="02020603050405020304" pitchFamily="18" charset="0"/>
                <a:ea typeface="Times New Roman" panose="02020603050405020304" pitchFamily="18" charset="0"/>
              </a:rPr>
              <a:t>This value were calculated using the prevalence data described as ‘Moderate to Severe’ or by combined ‘Moderate’ fatigue and ‘Severe’ fatigue prevalence together.</a:t>
            </a:r>
            <a:endParaRPr lang="en-US" altLang="ko-KR">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ko-KR" altLang="en-US" sz="1200">
                <a:highlight>
                  <a:srgbClr val="00FFFF"/>
                </a:highlight>
                <a:latin typeface="Times New Roman" panose="02020603050405020304" pitchFamily="18" charset="0"/>
                <a:cs typeface="Times New Roman" panose="02020603050405020304" pitchFamily="18" charset="0"/>
              </a:rPr>
              <a:t>각 암종별에 포함된 인구가 </a:t>
            </a:r>
            <a:r>
              <a:rPr lang="en-US" altLang="ko-KR" sz="1200">
                <a:highlight>
                  <a:srgbClr val="00FFFF"/>
                </a:highlight>
                <a:latin typeface="Times New Roman" panose="02020603050405020304" pitchFamily="18" charset="0"/>
                <a:cs typeface="Times New Roman" panose="02020603050405020304" pitchFamily="18" charset="0"/>
              </a:rPr>
              <a:t>Mixed cancer subjects</a:t>
            </a:r>
            <a:r>
              <a:rPr lang="ko-KR" altLang="en-US" sz="1200">
                <a:highlight>
                  <a:srgbClr val="00FFFF"/>
                </a:highlight>
                <a:latin typeface="Times New Roman" panose="02020603050405020304" pitchFamily="18" charset="0"/>
                <a:cs typeface="Times New Roman" panose="02020603050405020304" pitchFamily="18" charset="0"/>
              </a:rPr>
              <a:t>에 중복된 데이터가 있어 각 참가자수의 합은 전체 실 인원수를 넘는다</a:t>
            </a:r>
            <a:r>
              <a:rPr lang="en-US" altLang="ko-KR" sz="1200">
                <a:highlight>
                  <a:srgbClr val="00FFFF"/>
                </a:highlight>
                <a:latin typeface="Times New Roman" panose="02020603050405020304" pitchFamily="18" charset="0"/>
                <a:cs typeface="Times New Roman" panose="02020603050405020304" pitchFamily="18" charset="0"/>
              </a:rPr>
              <a:t>.</a:t>
            </a:r>
          </a:p>
          <a:p>
            <a:pPr marL="171450" indent="-171450">
              <a:buFont typeface="Arial" panose="020B0604020202020204" pitchFamily="34" charset="0"/>
              <a:buChar char="•"/>
            </a:pPr>
            <a:r>
              <a:rPr lang="en-US" altLang="ko-KR" sz="1800">
                <a:effectLst/>
                <a:latin typeface="Times New Roman" panose="02020603050405020304" pitchFamily="18" charset="0"/>
                <a:ea typeface="Times New Roman" panose="02020603050405020304" pitchFamily="18" charset="0"/>
              </a:rPr>
              <a:t>The number of participants in subgroups are based on prevalence data; total participants in data are larger than those in studies.</a:t>
            </a:r>
            <a:endParaRPr lang="en-US" altLang="ko-KR"/>
          </a:p>
        </p:txBody>
      </p:sp>
      <p:sp>
        <p:nvSpPr>
          <p:cNvPr id="4" name="슬라이드 번호 개체 틀 3"/>
          <p:cNvSpPr>
            <a:spLocks noGrp="1"/>
          </p:cNvSpPr>
          <p:nvPr>
            <p:ph type="sldNum" sz="quarter" idx="5"/>
          </p:nvPr>
        </p:nvSpPr>
        <p:spPr/>
        <p:txBody>
          <a:bodyPr/>
          <a:lstStyle/>
          <a:p>
            <a:fld id="{3DB08C0F-2626-44B0-8005-9EAA2A6902B3}" type="slidenum">
              <a:rPr lang="ko-KR" altLang="en-US" smtClean="0"/>
              <a:t>1</a:t>
            </a:fld>
            <a:endParaRPr lang="ko-KR" altLang="en-US"/>
          </a:p>
        </p:txBody>
      </p:sp>
    </p:spTree>
    <p:extLst>
      <p:ext uri="{BB962C8B-B14F-4D97-AF65-F5344CB8AC3E}">
        <p14:creationId xmlns:p14="http://schemas.microsoft.com/office/powerpoint/2010/main" val="3848521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85C66C-FAED-4CC0-A475-F8D8533BC917}"/>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C04A2B00-C4C4-4B7F-8FA6-91C056A91E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13FA81E9-EB9A-47EC-A6B7-BC5916696C95}"/>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5" name="바닥글 개체 틀 4">
            <a:extLst>
              <a:ext uri="{FF2B5EF4-FFF2-40B4-BE49-F238E27FC236}">
                <a16:creationId xmlns:a16="http://schemas.microsoft.com/office/drawing/2014/main" id="{7CED6491-6629-41C5-B26E-7137354CEC09}"/>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CD8087-AA42-4832-B3EF-958254907FDB}"/>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2836181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75FE4C8-0390-4886-9BA4-C5E3B252DE94}"/>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B6F9EDAF-5D70-419E-BDF0-0056AECE9D21}"/>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E5321A61-EC38-46EE-9901-D69B06A7AEE2}"/>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5" name="바닥글 개체 틀 4">
            <a:extLst>
              <a:ext uri="{FF2B5EF4-FFF2-40B4-BE49-F238E27FC236}">
                <a16:creationId xmlns:a16="http://schemas.microsoft.com/office/drawing/2014/main" id="{74D69E91-4B51-4946-ACCA-32EA3310BA0D}"/>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C83084CD-9B19-441D-B82F-65B199BB8765}"/>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489916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30A60A6-9657-4D31-A8F8-660E752E27FA}"/>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6284E045-B078-4316-A210-5AB7F93E44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2B5D0AF7-8C01-4E11-9F28-717E16744CB7}"/>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5" name="바닥글 개체 틀 4">
            <a:extLst>
              <a:ext uri="{FF2B5EF4-FFF2-40B4-BE49-F238E27FC236}">
                <a16:creationId xmlns:a16="http://schemas.microsoft.com/office/drawing/2014/main" id="{91C34D57-2676-4536-A0B9-B6D5738DAE1D}"/>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BC75C97-8D0E-49EC-B255-FA97AF62C7A6}"/>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3540096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065EE5A-A893-4D92-A161-D5D5E2C67574}"/>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E45FEE4-295B-43A1-96E7-C4AB3E018A5E}"/>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F9474D07-5E6D-444E-98AA-3C37514EAEED}"/>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B16E47F0-080A-4F1A-80F2-24F99AD9F303}"/>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6" name="바닥글 개체 틀 5">
            <a:extLst>
              <a:ext uri="{FF2B5EF4-FFF2-40B4-BE49-F238E27FC236}">
                <a16:creationId xmlns:a16="http://schemas.microsoft.com/office/drawing/2014/main" id="{3A732D24-A0E4-4C8D-B1A1-D60C4187F835}"/>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B3DDE5D2-8346-409C-8C00-4FE1AB7BE145}"/>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3904819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E57B5629-5722-4F63-AE34-28ECE895B0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E5D5613E-C640-4241-9AAB-0457C7E905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FF8AF067-29C8-43A4-AF6F-E384B2298952}"/>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9E795AE2-022F-49D1-BB12-932E7FFE93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AC3B7AAF-BECC-49A2-A1B4-C5FED870201F}"/>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A8BDA7E7-7197-4C90-A1D6-FFFFE868D785}"/>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8" name="바닥글 개체 틀 7">
            <a:extLst>
              <a:ext uri="{FF2B5EF4-FFF2-40B4-BE49-F238E27FC236}">
                <a16:creationId xmlns:a16="http://schemas.microsoft.com/office/drawing/2014/main" id="{E87A1319-6126-412E-B6C1-8F16D92687CA}"/>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0AAC2733-1D58-451C-BB4C-5C50D4A25CEE}"/>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2665888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C2E3177-2362-456F-BB54-11549397B76C}"/>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CCC213CE-FD59-4CC9-A28A-0D474E50DB2D}"/>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4" name="바닥글 개체 틀 3">
            <a:extLst>
              <a:ext uri="{FF2B5EF4-FFF2-40B4-BE49-F238E27FC236}">
                <a16:creationId xmlns:a16="http://schemas.microsoft.com/office/drawing/2014/main" id="{395F8C26-2E62-4FD3-84FE-4EA08CDAA2E5}"/>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AB95B1E8-CA94-4902-AF30-19AE278F2537}"/>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3711527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4570099C-036B-458D-9788-7DE41AF54570}"/>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3" name="바닥글 개체 틀 2">
            <a:extLst>
              <a:ext uri="{FF2B5EF4-FFF2-40B4-BE49-F238E27FC236}">
                <a16:creationId xmlns:a16="http://schemas.microsoft.com/office/drawing/2014/main" id="{B03E62AE-76F4-4665-9951-24D60339F871}"/>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E760CAC2-989F-480F-A0D2-63CA168F280B}"/>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155813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37A3E8C-72E0-4294-B1D6-5939F21158CF}"/>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B7F196DD-0125-4856-8FB9-B478E42526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6A1C31B5-C762-41B7-B7CA-CA0930DA0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08174CC6-F0BA-4F73-857F-24DE1200387D}"/>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6" name="바닥글 개체 틀 5">
            <a:extLst>
              <a:ext uri="{FF2B5EF4-FFF2-40B4-BE49-F238E27FC236}">
                <a16:creationId xmlns:a16="http://schemas.microsoft.com/office/drawing/2014/main" id="{622051BB-D6FE-41BB-A413-E3830B5D87F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97F12B7A-E491-4530-B9A8-F04D973139D9}"/>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1608848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CDA4E06-318F-4919-8D5F-FEC8D1CA16EF}"/>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D14DE6AB-FAEF-4946-8B3C-8CAB0728DB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126467B4-B191-44F4-8CD2-647D30DEAA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25DB3CAE-8370-42CF-A880-E21F6D8B5C3D}"/>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6" name="바닥글 개체 틀 5">
            <a:extLst>
              <a:ext uri="{FF2B5EF4-FFF2-40B4-BE49-F238E27FC236}">
                <a16:creationId xmlns:a16="http://schemas.microsoft.com/office/drawing/2014/main" id="{5B8576DE-4024-46B9-9397-EC173001E051}"/>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206D1BE-ECC8-43AA-8168-7CCB15B19826}"/>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3348125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CBB4873D-2AE2-46A9-B58D-10852DC1D797}"/>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CEFEB659-CE8F-4895-9313-C42BA8BE9E8C}"/>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C2A71512-3CB3-4556-844B-D1818EB1E514}"/>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5" name="바닥글 개체 틀 4">
            <a:extLst>
              <a:ext uri="{FF2B5EF4-FFF2-40B4-BE49-F238E27FC236}">
                <a16:creationId xmlns:a16="http://schemas.microsoft.com/office/drawing/2014/main" id="{1D561734-1AB9-4EDD-8002-A59FA41296A5}"/>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C930FA06-3AF3-4BFF-82F7-2BF1564C5E56}"/>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3825955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2F6F784F-6A2F-403C-BA8E-5B14EF32410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8298B7FC-2413-46E7-81C4-BC1B0DCE3954}"/>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64862F26-F004-462A-9FF9-B5C57B17EF71}"/>
              </a:ext>
            </a:extLst>
          </p:cNvPr>
          <p:cNvSpPr>
            <a:spLocks noGrp="1"/>
          </p:cNvSpPr>
          <p:nvPr>
            <p:ph type="dt" sz="half" idx="10"/>
          </p:nvPr>
        </p:nvSpPr>
        <p:spPr/>
        <p:txBody>
          <a:bodyPr/>
          <a:lstStyle/>
          <a:p>
            <a:fld id="{3EC98392-7C11-441A-B6ED-7FDD87FD3C88}" type="datetimeFigureOut">
              <a:rPr lang="ko-KR" altLang="en-US" smtClean="0"/>
              <a:t>2023-03-10</a:t>
            </a:fld>
            <a:endParaRPr lang="ko-KR" altLang="en-US"/>
          </a:p>
        </p:txBody>
      </p:sp>
      <p:sp>
        <p:nvSpPr>
          <p:cNvPr id="5" name="바닥글 개체 틀 4">
            <a:extLst>
              <a:ext uri="{FF2B5EF4-FFF2-40B4-BE49-F238E27FC236}">
                <a16:creationId xmlns:a16="http://schemas.microsoft.com/office/drawing/2014/main" id="{83F89D14-32CC-46B1-82F8-1BB6C0AEFF99}"/>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7C5C20B3-1FA1-48FC-8CA8-89C17B4A0B86}"/>
              </a:ext>
            </a:extLst>
          </p:cNvPr>
          <p:cNvSpPr>
            <a:spLocks noGrp="1"/>
          </p:cNvSpPr>
          <p:nvPr>
            <p:ph type="sldNum" sz="quarter" idx="12"/>
          </p:nvPr>
        </p:nvSpPr>
        <p:spPr/>
        <p:txBody>
          <a:body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2644801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EBAD611-18C1-4B8F-9698-BFA3B24C6D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C2E665E3-FEF3-481B-8B32-66188B4872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021BF17A-4EA1-431C-ACE2-0EC0D85E67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C98392-7C11-441A-B6ED-7FDD87FD3C88}" type="datetimeFigureOut">
              <a:rPr lang="ko-KR" altLang="en-US" smtClean="0"/>
              <a:t>2023-03-10</a:t>
            </a:fld>
            <a:endParaRPr lang="ko-KR" altLang="en-US"/>
          </a:p>
        </p:txBody>
      </p:sp>
      <p:sp>
        <p:nvSpPr>
          <p:cNvPr id="5" name="바닥글 개체 틀 4">
            <a:extLst>
              <a:ext uri="{FF2B5EF4-FFF2-40B4-BE49-F238E27FC236}">
                <a16:creationId xmlns:a16="http://schemas.microsoft.com/office/drawing/2014/main" id="{26A31B86-D499-406B-8ED3-957260814B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36115B23-7E96-4064-9729-7D59F03361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6C9007-A087-42BB-9EE4-69EBADE0416B}" type="slidenum">
              <a:rPr lang="ko-KR" altLang="en-US" smtClean="0"/>
              <a:t>‹#›</a:t>
            </a:fld>
            <a:endParaRPr lang="ko-KR" altLang="en-US"/>
          </a:p>
        </p:txBody>
      </p:sp>
    </p:spTree>
    <p:extLst>
      <p:ext uri="{BB962C8B-B14F-4D97-AF65-F5344CB8AC3E}">
        <p14:creationId xmlns:p14="http://schemas.microsoft.com/office/powerpoint/2010/main" val="3070659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5EBB3E83-B327-4FF6-BB7D-45A29362F6EB}"/>
              </a:ext>
            </a:extLst>
          </p:cNvPr>
          <p:cNvSpPr txBox="1"/>
          <p:nvPr/>
        </p:nvSpPr>
        <p:spPr>
          <a:xfrm>
            <a:off x="198784" y="187311"/>
            <a:ext cx="1928190" cy="338554"/>
          </a:xfrm>
          <a:prstGeom prst="rect">
            <a:avLst/>
          </a:prstGeom>
          <a:noFill/>
        </p:spPr>
        <p:txBody>
          <a:bodyPr wrap="square" rtlCol="0">
            <a:spAutoFit/>
          </a:bodyPr>
          <a:lstStyle/>
          <a:p>
            <a:r>
              <a:rPr lang="en-US" altLang="ko-KR" sz="1600" b="1" dirty="0">
                <a:latin typeface="Times New Roman" panose="02020603050405020304" pitchFamily="18" charset="0"/>
                <a:cs typeface="Times New Roman" panose="02020603050405020304" pitchFamily="18" charset="0"/>
              </a:rPr>
              <a:t>Suppl. Figure 1</a:t>
            </a:r>
            <a:endParaRPr lang="ko-KR" altLang="en-US" sz="1600" b="1" dirty="0">
              <a:latin typeface="Times New Roman" panose="02020603050405020304" pitchFamily="18" charset="0"/>
              <a:cs typeface="Times New Roman" panose="02020603050405020304" pitchFamily="18" charset="0"/>
            </a:endParaRPr>
          </a:p>
        </p:txBody>
      </p:sp>
      <p:grpSp>
        <p:nvGrpSpPr>
          <p:cNvPr id="2" name="그룹 1">
            <a:extLst>
              <a:ext uri="{FF2B5EF4-FFF2-40B4-BE49-F238E27FC236}">
                <a16:creationId xmlns:a16="http://schemas.microsoft.com/office/drawing/2014/main" id="{80B059F2-BB7E-4A84-B00F-CB44C1B8061E}"/>
              </a:ext>
            </a:extLst>
          </p:cNvPr>
          <p:cNvGrpSpPr/>
          <p:nvPr/>
        </p:nvGrpSpPr>
        <p:grpSpPr>
          <a:xfrm>
            <a:off x="436843" y="405630"/>
            <a:ext cx="11728014" cy="5877083"/>
            <a:chOff x="436552" y="400187"/>
            <a:chExt cx="11615555" cy="5877083"/>
          </a:xfrm>
        </p:grpSpPr>
        <p:graphicFrame>
          <p:nvGraphicFramePr>
            <p:cNvPr id="5" name="차트 4">
              <a:extLst>
                <a:ext uri="{FF2B5EF4-FFF2-40B4-BE49-F238E27FC236}">
                  <a16:creationId xmlns:a16="http://schemas.microsoft.com/office/drawing/2014/main" id="{F8C17232-DE17-4AEE-8CBF-D201E2B89A81}"/>
                </a:ext>
              </a:extLst>
            </p:cNvPr>
            <p:cNvGraphicFramePr/>
            <p:nvPr>
              <p:extLst>
                <p:ext uri="{D42A27DB-BD31-4B8C-83A1-F6EECF244321}">
                  <p14:modId xmlns:p14="http://schemas.microsoft.com/office/powerpoint/2010/main" val="458580648"/>
                </p:ext>
              </p:extLst>
            </p:nvPr>
          </p:nvGraphicFramePr>
          <p:xfrm>
            <a:off x="999120" y="400187"/>
            <a:ext cx="11052987" cy="4699319"/>
          </p:xfrm>
          <a:graphic>
            <a:graphicData uri="http://schemas.openxmlformats.org/drawingml/2006/chart">
              <c:chart xmlns:c="http://schemas.openxmlformats.org/drawingml/2006/chart" xmlns:r="http://schemas.openxmlformats.org/officeDocument/2006/relationships" r:id="rId3"/>
            </a:graphicData>
          </a:graphic>
        </p:graphicFrame>
        <p:cxnSp>
          <p:nvCxnSpPr>
            <p:cNvPr id="12" name="직선 연결선 11">
              <a:extLst>
                <a:ext uri="{FF2B5EF4-FFF2-40B4-BE49-F238E27FC236}">
                  <a16:creationId xmlns:a16="http://schemas.microsoft.com/office/drawing/2014/main" id="{245578EE-7755-1430-58DB-E99907070D63}"/>
                </a:ext>
              </a:extLst>
            </p:cNvPr>
            <p:cNvCxnSpPr>
              <a:cxnSpLocks/>
            </p:cNvCxnSpPr>
            <p:nvPr/>
          </p:nvCxnSpPr>
          <p:spPr>
            <a:xfrm>
              <a:off x="1504950" y="5557384"/>
              <a:ext cx="99833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F9159E7-58A5-6D22-503C-6C922A1BDE83}"/>
                </a:ext>
              </a:extLst>
            </p:cNvPr>
            <p:cNvSpPr txBox="1"/>
            <p:nvPr/>
          </p:nvSpPr>
          <p:spPr>
            <a:xfrm>
              <a:off x="436552" y="4984608"/>
              <a:ext cx="10978308" cy="1292662"/>
            </a:xfrm>
            <a:prstGeom prst="rect">
              <a:avLst/>
            </a:prstGeom>
            <a:noFill/>
          </p:spPr>
          <p:txBody>
            <a:bodyPr wrap="square" rtlCol="0">
              <a:spAutoFit/>
            </a:bodyPr>
            <a:lstStyle/>
            <a:p>
              <a:r>
                <a:rPr lang="en-US" altLang="ko-KR" sz="1300" dirty="0">
                  <a:latin typeface="Times New Roman" panose="02020603050405020304" pitchFamily="18" charset="0"/>
                  <a:cs typeface="Times New Roman" panose="02020603050405020304" pitchFamily="18" charset="0"/>
                </a:rPr>
                <a:t>   </a:t>
              </a:r>
              <a:r>
                <a:rPr lang="en-US" altLang="ko-KR" sz="1400" baseline="30000" dirty="0">
                  <a:effectLst/>
                  <a:latin typeface="Times New Roman" panose="02020603050405020304" pitchFamily="18" charset="0"/>
                  <a:ea typeface="맑은 고딕" panose="020B0503020000020004" pitchFamily="50" charset="-127"/>
                </a:rPr>
                <a:t> </a:t>
              </a:r>
              <a:r>
                <a:rPr lang="en-US" altLang="ko-KR" sz="1300" dirty="0">
                  <a:latin typeface="Times New Roman" panose="02020603050405020304" pitchFamily="18" charset="0"/>
                  <a:cs typeface="Times New Roman" panose="02020603050405020304" pitchFamily="18" charset="0"/>
                </a:rPr>
                <a:t>  </a:t>
              </a:r>
              <a:r>
                <a:rPr lang="en-US" altLang="ko-KR" sz="1400" baseline="30000" dirty="0">
                  <a:effectLst/>
                  <a:latin typeface="Times New Roman" panose="02020603050405020304" pitchFamily="18" charset="0"/>
                  <a:ea typeface="맑은 고딕" panose="020B0503020000020004" pitchFamily="50" charset="-127"/>
                </a:rPr>
                <a:t> </a:t>
              </a:r>
              <a:r>
                <a:rPr lang="en-US" altLang="ko-KR" sz="1300" dirty="0">
                  <a:latin typeface="Times New Roman" panose="02020603050405020304" pitchFamily="18" charset="0"/>
                  <a:cs typeface="Times New Roman" panose="02020603050405020304" pitchFamily="18" charset="0"/>
                </a:rPr>
                <a:t>Total                38.1  </a:t>
              </a:r>
              <a:r>
                <a:rPr lang="en-US" altLang="ko-KR" sz="1400" baseline="30000" dirty="0">
                  <a:effectLst/>
                  <a:latin typeface="Times New Roman" panose="02020603050405020304" pitchFamily="18" charset="0"/>
                  <a:ea typeface="맑은 고딕" panose="020B0503020000020004" pitchFamily="50" charset="-127"/>
                </a:rPr>
                <a:t> </a:t>
              </a:r>
              <a:r>
                <a:rPr lang="en-US" altLang="ko-KR" sz="1300" dirty="0">
                  <a:latin typeface="Times New Roman" panose="02020603050405020304" pitchFamily="18" charset="0"/>
                  <a:cs typeface="Times New Roman" panose="02020603050405020304" pitchFamily="18" charset="0"/>
                </a:rPr>
                <a:t>                   37.7                 32.2                 39.6                 41.3                 51.1                 33.6                 43.6                 48.6                 36.7         </a:t>
              </a:r>
            </a:p>
            <a:p>
              <a:r>
                <a:rPr lang="en-US" altLang="ko-KR" sz="1300" dirty="0">
                  <a:latin typeface="Times New Roman" panose="02020603050405020304" pitchFamily="18" charset="0"/>
                  <a:cs typeface="Times New Roman" panose="02020603050405020304" pitchFamily="18" charset="0"/>
                </a:rPr>
                <a:t>   (95% CI)       (34.0-42.7)           (27.3-52.0)      (22.9-45.2)      (30.7-51.0)     (28.4-60.2)      (36.8-70.8)      (20.8-54.5)     (17.7-100.0) </a:t>
              </a:r>
              <a:r>
                <a:rPr lang="en-US" altLang="ko-KR" sz="1400" baseline="30000" dirty="0">
                  <a:effectLst/>
                  <a:latin typeface="Times New Roman" panose="02020603050405020304" pitchFamily="18" charset="0"/>
                  <a:ea typeface="맑은 고딕" panose="020B0503020000020004" pitchFamily="50" charset="-127"/>
                </a:rPr>
                <a:t> </a:t>
              </a:r>
              <a:r>
                <a:rPr lang="en-US" altLang="ko-KR" sz="1300" dirty="0">
                  <a:latin typeface="Times New Roman" panose="02020603050405020304" pitchFamily="18" charset="0"/>
                  <a:cs typeface="Times New Roman" panose="02020603050405020304" pitchFamily="18" charset="0"/>
                </a:rPr>
                <a:t>    (30.3-78.1)      (29.6-45.5)</a:t>
              </a:r>
            </a:p>
            <a:p>
              <a:r>
                <a:rPr lang="en-US" altLang="ko-KR" sz="1300" dirty="0">
                  <a:latin typeface="Times New Roman" panose="02020603050405020304" pitchFamily="18" charset="0"/>
                  <a:cs typeface="Times New Roman" panose="02020603050405020304" pitchFamily="18" charset="0"/>
                </a:rPr>
                <a:t> </a:t>
              </a:r>
            </a:p>
            <a:p>
              <a:r>
                <a:rPr lang="en-US" altLang="ko-KR" sz="1300" dirty="0">
                  <a:latin typeface="Times New Roman" panose="02020603050405020304" pitchFamily="18" charset="0"/>
                  <a:cs typeface="Times New Roman" panose="02020603050405020304" pitchFamily="18" charset="0"/>
                </a:rPr>
                <a:t>                             Total                    Breast            Urologic               GI            Hematologic         Lung          Gynecologic   Head &amp; neck        Brain               Mixed</a:t>
              </a:r>
            </a:p>
            <a:p>
              <a:r>
                <a:rPr lang="en-US" altLang="ko-KR" sz="1300" dirty="0">
                  <a:latin typeface="Times New Roman" panose="02020603050405020304" pitchFamily="18" charset="0"/>
                  <a:cs typeface="Times New Roman" panose="02020603050405020304" pitchFamily="18" charset="0"/>
                </a:rPr>
                <a:t>   N. of </a:t>
              </a:r>
              <a:r>
                <a:rPr lang="en-US" altLang="ko-KR" sz="1300" dirty="0" err="1">
                  <a:latin typeface="Times New Roman" panose="02020603050405020304" pitchFamily="18" charset="0"/>
                  <a:cs typeface="Times New Roman" panose="02020603050405020304" pitchFamily="18" charset="0"/>
                </a:rPr>
                <a:t>data</a:t>
              </a:r>
              <a:r>
                <a:rPr lang="en-US" altLang="ko-KR" sz="1800" baseline="30000" dirty="0" err="1">
                  <a:effectLst/>
                  <a:latin typeface="Times New Roman" panose="02020603050405020304" pitchFamily="18" charset="0"/>
                  <a:ea typeface="맑은 고딕" panose="020B0503020000020004" pitchFamily="50" charset="-127"/>
                </a:rPr>
                <a:t>a</a:t>
              </a:r>
              <a:r>
                <a:rPr lang="en-US" altLang="ko-KR" sz="1300" dirty="0">
                  <a:latin typeface="Times New Roman" panose="02020603050405020304" pitchFamily="18" charset="0"/>
                  <a:cs typeface="Times New Roman" panose="02020603050405020304" pitchFamily="18" charset="0"/>
                </a:rPr>
                <a:t>          106                        17                    12                    11                    10                     6                      6                      4                      3                     37          </a:t>
              </a:r>
            </a:p>
            <a:p>
              <a:r>
                <a:rPr lang="en-US" altLang="ko-KR" sz="1300" dirty="0">
                  <a:latin typeface="Times New Roman" panose="02020603050405020304" pitchFamily="18" charset="0"/>
                  <a:cs typeface="Times New Roman" panose="02020603050405020304" pitchFamily="18" charset="0"/>
                </a:rPr>
                <a:t>(Participants)</a:t>
              </a:r>
              <a:r>
                <a:rPr lang="en-US" altLang="ko-KR" baseline="30000" dirty="0">
                  <a:effectLst/>
                  <a:latin typeface="Times New Roman" panose="02020603050405020304" pitchFamily="18" charset="0"/>
                  <a:ea typeface="맑은 고딕" panose="020B0503020000020004" pitchFamily="50" charset="-127"/>
                </a:rPr>
                <a:t>b</a:t>
              </a:r>
              <a:r>
                <a:rPr lang="en-US" altLang="ko-KR" sz="1300" dirty="0">
                  <a:latin typeface="Times New Roman" panose="02020603050405020304" pitchFamily="18" charset="0"/>
                  <a:cs typeface="Times New Roman" panose="02020603050405020304" pitchFamily="18" charset="0"/>
                </a:rPr>
                <a:t>   (45,345)</a:t>
              </a:r>
              <a:r>
                <a:rPr lang="en-US" altLang="ko-KR" sz="1400" baseline="30000" dirty="0">
                  <a:latin typeface="Times New Roman" panose="02020603050405020304" pitchFamily="18" charset="0"/>
                  <a:ea typeface="맑은 고딕" panose="020B0503020000020004" pitchFamily="50" charset="-127"/>
                  <a:cs typeface="Times New Roman" panose="02020603050405020304" pitchFamily="18" charset="0"/>
                </a:rPr>
                <a:t>  </a:t>
              </a:r>
              <a:r>
                <a:rPr lang="en-US" altLang="ko-KR" sz="1300" dirty="0">
                  <a:latin typeface="Times New Roman" panose="02020603050405020304" pitchFamily="18" charset="0"/>
                  <a:cs typeface="Times New Roman" panose="02020603050405020304" pitchFamily="18" charset="0"/>
                </a:rPr>
                <a:t>               (8,717)            (2,302)             (2,542)            (2,322)            (1,944)     </a:t>
              </a:r>
              <a:r>
                <a:rPr lang="en-US" altLang="ko-KR" sz="1400" baseline="30000" dirty="0">
                  <a:effectLst/>
                  <a:latin typeface="Times New Roman" panose="02020603050405020304" pitchFamily="18" charset="0"/>
                  <a:ea typeface="맑은 고딕" panose="020B0503020000020004" pitchFamily="50" charset="-127"/>
                </a:rPr>
                <a:t>  </a:t>
              </a:r>
              <a:r>
                <a:rPr lang="en-US" altLang="ko-KR" sz="1300" dirty="0">
                  <a:latin typeface="Times New Roman" panose="02020603050405020304" pitchFamily="18" charset="0"/>
                  <a:cs typeface="Times New Roman" panose="02020603050405020304" pitchFamily="18" charset="0"/>
                </a:rPr>
                <a:t>      (3,061)              (483) </a:t>
              </a:r>
              <a:r>
                <a:rPr lang="en-US" altLang="ko-KR" sz="1200" baseline="30000" dirty="0">
                  <a:latin typeface="Times New Roman" panose="02020603050405020304" pitchFamily="18" charset="0"/>
                  <a:ea typeface="맑은 고딕" panose="020B0503020000020004" pitchFamily="50" charset="-127"/>
                  <a:cs typeface="Times New Roman" panose="02020603050405020304" pitchFamily="18" charset="0"/>
                </a:rPr>
                <a:t> </a:t>
              </a:r>
              <a:r>
                <a:rPr lang="en-US" altLang="ko-KR" sz="1200" baseline="30000" dirty="0">
                  <a:effectLst/>
                  <a:latin typeface="Times New Roman" panose="02020603050405020304" pitchFamily="18" charset="0"/>
                  <a:ea typeface="맑은 고딕" panose="020B0503020000020004" pitchFamily="50" charset="-127"/>
                </a:rPr>
                <a:t> </a:t>
              </a:r>
              <a:r>
                <a:rPr lang="en-US" altLang="ko-KR" sz="1300" dirty="0">
                  <a:latin typeface="Times New Roman" panose="02020603050405020304" pitchFamily="18" charset="0"/>
                  <a:cs typeface="Times New Roman" panose="02020603050405020304" pitchFamily="18" charset="0"/>
                </a:rPr>
                <a:t>             (447)             (23,527)</a:t>
              </a:r>
            </a:p>
          </p:txBody>
        </p:sp>
        <p:cxnSp>
          <p:nvCxnSpPr>
            <p:cNvPr id="14" name="직선 연결선 13">
              <a:extLst>
                <a:ext uri="{FF2B5EF4-FFF2-40B4-BE49-F238E27FC236}">
                  <a16:creationId xmlns:a16="http://schemas.microsoft.com/office/drawing/2014/main" id="{D1EAE001-4BEC-C537-7B07-4EE1B56421E9}"/>
                </a:ext>
              </a:extLst>
            </p:cNvPr>
            <p:cNvCxnSpPr>
              <a:cxnSpLocks/>
            </p:cNvCxnSpPr>
            <p:nvPr/>
          </p:nvCxnSpPr>
          <p:spPr>
            <a:xfrm>
              <a:off x="2534399" y="702362"/>
              <a:ext cx="0" cy="4793977"/>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1" name="TextBox 20">
            <a:extLst>
              <a:ext uri="{FF2B5EF4-FFF2-40B4-BE49-F238E27FC236}">
                <a16:creationId xmlns:a16="http://schemas.microsoft.com/office/drawing/2014/main" id="{48E2BB2C-3AEF-2B17-67DC-B6FD2B217450}"/>
              </a:ext>
            </a:extLst>
          </p:cNvPr>
          <p:cNvSpPr txBox="1"/>
          <p:nvPr/>
        </p:nvSpPr>
        <p:spPr>
          <a:xfrm>
            <a:off x="473127" y="747158"/>
            <a:ext cx="969496" cy="692497"/>
          </a:xfrm>
          <a:prstGeom prst="rect">
            <a:avLst/>
          </a:prstGeom>
          <a:noFill/>
        </p:spPr>
        <p:txBody>
          <a:bodyPr wrap="square">
            <a:spAutoFit/>
          </a:bodyPr>
          <a:lstStyle/>
          <a:p>
            <a:pPr algn="ctr"/>
            <a:r>
              <a:rPr lang="en-US" altLang="ko-KR" sz="1300">
                <a:latin typeface="Times New Roman" panose="02020603050405020304" pitchFamily="18" charset="0"/>
                <a:cs typeface="Times New Roman" panose="02020603050405020304" pitchFamily="18" charset="0"/>
              </a:rPr>
              <a:t>Mild</a:t>
            </a:r>
          </a:p>
          <a:p>
            <a:pPr algn="ctr"/>
            <a:r>
              <a:rPr lang="en-US" altLang="ko-KR" sz="1300">
                <a:latin typeface="Times New Roman" panose="02020603050405020304" pitchFamily="18" charset="0"/>
                <a:cs typeface="Times New Roman" panose="02020603050405020304" pitchFamily="18" charset="0"/>
              </a:rPr>
              <a:t>26 data</a:t>
            </a:r>
          </a:p>
          <a:p>
            <a:pPr algn="ctr"/>
            <a:r>
              <a:rPr lang="en-US" altLang="ko-KR" sz="1300">
                <a:latin typeface="Times New Roman" panose="02020603050405020304" pitchFamily="18" charset="0"/>
                <a:cs typeface="Times New Roman" panose="02020603050405020304" pitchFamily="18" charset="0"/>
              </a:rPr>
              <a:t>(p &lt; 0.01)</a:t>
            </a:r>
          </a:p>
        </p:txBody>
      </p:sp>
      <p:sp>
        <p:nvSpPr>
          <p:cNvPr id="22" name="TextBox 21">
            <a:extLst>
              <a:ext uri="{FF2B5EF4-FFF2-40B4-BE49-F238E27FC236}">
                <a16:creationId xmlns:a16="http://schemas.microsoft.com/office/drawing/2014/main" id="{495CBA2C-84AB-7BD0-F221-BE2BBD721488}"/>
              </a:ext>
            </a:extLst>
          </p:cNvPr>
          <p:cNvSpPr txBox="1"/>
          <p:nvPr/>
        </p:nvSpPr>
        <p:spPr>
          <a:xfrm>
            <a:off x="507074" y="1841091"/>
            <a:ext cx="891996" cy="692497"/>
          </a:xfrm>
          <a:prstGeom prst="rect">
            <a:avLst/>
          </a:prstGeom>
          <a:noFill/>
        </p:spPr>
        <p:txBody>
          <a:bodyPr wrap="square">
            <a:spAutoFit/>
          </a:bodyPr>
          <a:lstStyle/>
          <a:p>
            <a:pPr algn="ctr"/>
            <a:r>
              <a:rPr lang="en-US" altLang="ko-KR" sz="1300">
                <a:latin typeface="Times New Roman" panose="02020603050405020304" pitchFamily="18" charset="0"/>
                <a:cs typeface="Times New Roman" panose="02020603050405020304" pitchFamily="18" charset="0"/>
              </a:rPr>
              <a:t>Moderate</a:t>
            </a:r>
          </a:p>
          <a:p>
            <a:pPr algn="ctr"/>
            <a:r>
              <a:rPr lang="en-US" altLang="ko-KR" sz="1300">
                <a:latin typeface="Times New Roman" panose="02020603050405020304" pitchFamily="18" charset="0"/>
                <a:cs typeface="Times New Roman" panose="02020603050405020304" pitchFamily="18" charset="0"/>
              </a:rPr>
              <a:t>33</a:t>
            </a:r>
          </a:p>
          <a:p>
            <a:pPr algn="ctr"/>
            <a:r>
              <a:rPr lang="en-US" altLang="ko-KR" sz="1300">
                <a:latin typeface="Times New Roman" panose="02020603050405020304" pitchFamily="18" charset="0"/>
                <a:cs typeface="Times New Roman" panose="02020603050405020304" pitchFamily="18" charset="0"/>
              </a:rPr>
              <a:t>(p = 0.18)</a:t>
            </a:r>
          </a:p>
        </p:txBody>
      </p:sp>
      <p:sp>
        <p:nvSpPr>
          <p:cNvPr id="23" name="TextBox 22">
            <a:extLst>
              <a:ext uri="{FF2B5EF4-FFF2-40B4-BE49-F238E27FC236}">
                <a16:creationId xmlns:a16="http://schemas.microsoft.com/office/drawing/2014/main" id="{3EDDE622-446C-A7D4-7F11-DC26D4464409}"/>
              </a:ext>
            </a:extLst>
          </p:cNvPr>
          <p:cNvSpPr txBox="1"/>
          <p:nvPr/>
        </p:nvSpPr>
        <p:spPr>
          <a:xfrm>
            <a:off x="473127" y="3961700"/>
            <a:ext cx="969300" cy="892552"/>
          </a:xfrm>
          <a:prstGeom prst="rect">
            <a:avLst/>
          </a:prstGeom>
          <a:noFill/>
        </p:spPr>
        <p:txBody>
          <a:bodyPr wrap="square">
            <a:spAutoFit/>
          </a:bodyPr>
          <a:lstStyle/>
          <a:p>
            <a:pPr algn="ctr"/>
            <a:r>
              <a:rPr lang="en-US" altLang="ko-KR" sz="1300">
                <a:latin typeface="Times New Roman" panose="02020603050405020304" pitchFamily="18" charset="0"/>
                <a:cs typeface="Times New Roman" panose="02020603050405020304" pitchFamily="18" charset="0"/>
              </a:rPr>
              <a:t>Moderate</a:t>
            </a:r>
          </a:p>
          <a:p>
            <a:pPr algn="ctr"/>
            <a:r>
              <a:rPr lang="en-US" altLang="ko-KR" sz="1300">
                <a:latin typeface="Times New Roman" panose="02020603050405020304" pitchFamily="18" charset="0"/>
                <a:cs typeface="Times New Roman" panose="02020603050405020304" pitchFamily="18" charset="0"/>
              </a:rPr>
              <a:t>to Severe</a:t>
            </a:r>
          </a:p>
          <a:p>
            <a:pPr algn="ctr"/>
            <a:r>
              <a:rPr lang="en-US" altLang="ko-KR" sz="1300">
                <a:latin typeface="Times New Roman" panose="02020603050405020304" pitchFamily="18" charset="0"/>
                <a:cs typeface="Times New Roman" panose="02020603050405020304" pitchFamily="18" charset="0"/>
              </a:rPr>
              <a:t>52</a:t>
            </a:r>
          </a:p>
          <a:p>
            <a:pPr algn="ctr"/>
            <a:r>
              <a:rPr lang="en-US" altLang="ko-KR" sz="1300">
                <a:latin typeface="Times New Roman" panose="02020603050405020304" pitchFamily="18" charset="0"/>
                <a:cs typeface="Times New Roman" panose="02020603050405020304" pitchFamily="18" charset="0"/>
              </a:rPr>
              <a:t>(p &lt; 0.01)</a:t>
            </a:r>
            <a:endParaRPr lang="ko-KR" altLang="en-US" sz="1300"/>
          </a:p>
        </p:txBody>
      </p:sp>
      <p:sp>
        <p:nvSpPr>
          <p:cNvPr id="24" name="TextBox 23">
            <a:extLst>
              <a:ext uri="{FF2B5EF4-FFF2-40B4-BE49-F238E27FC236}">
                <a16:creationId xmlns:a16="http://schemas.microsoft.com/office/drawing/2014/main" id="{A7F9D653-3653-C816-EDC3-F3317B7A4B7C}"/>
              </a:ext>
            </a:extLst>
          </p:cNvPr>
          <p:cNvSpPr txBox="1"/>
          <p:nvPr/>
        </p:nvSpPr>
        <p:spPr>
          <a:xfrm>
            <a:off x="526843" y="2935012"/>
            <a:ext cx="852458" cy="692497"/>
          </a:xfrm>
          <a:prstGeom prst="rect">
            <a:avLst/>
          </a:prstGeom>
          <a:noFill/>
        </p:spPr>
        <p:txBody>
          <a:bodyPr wrap="square">
            <a:spAutoFit/>
          </a:bodyPr>
          <a:lstStyle/>
          <a:p>
            <a:pPr algn="ctr"/>
            <a:r>
              <a:rPr lang="en-US" altLang="ko-KR" sz="1300">
                <a:latin typeface="Times New Roman" panose="02020603050405020304" pitchFamily="18" charset="0"/>
                <a:cs typeface="Times New Roman" panose="02020603050405020304" pitchFamily="18" charset="0"/>
              </a:rPr>
              <a:t>Severe</a:t>
            </a:r>
          </a:p>
          <a:p>
            <a:pPr algn="ctr"/>
            <a:r>
              <a:rPr lang="en-US" altLang="ko-KR" sz="1300">
                <a:latin typeface="Times New Roman" panose="02020603050405020304" pitchFamily="18" charset="0"/>
                <a:cs typeface="Times New Roman" panose="02020603050405020304" pitchFamily="18" charset="0"/>
              </a:rPr>
              <a:t>83</a:t>
            </a:r>
          </a:p>
          <a:p>
            <a:pPr algn="ctr"/>
            <a:r>
              <a:rPr lang="en-US" altLang="ko-KR" sz="1300">
                <a:latin typeface="Times New Roman" panose="02020603050405020304" pitchFamily="18" charset="0"/>
                <a:cs typeface="Times New Roman" panose="02020603050405020304" pitchFamily="18" charset="0"/>
              </a:rPr>
              <a:t>(p &lt; 0.01)</a:t>
            </a:r>
            <a:endParaRPr lang="ko-KR" altLang="en-US" sz="1300"/>
          </a:p>
        </p:txBody>
      </p:sp>
    </p:spTree>
    <p:extLst>
      <p:ext uri="{BB962C8B-B14F-4D97-AF65-F5344CB8AC3E}">
        <p14:creationId xmlns:p14="http://schemas.microsoft.com/office/powerpoint/2010/main" val="284866368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1300" dirty="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163978</TotalTime>
  <Words>308</Words>
  <Application>Microsoft Office PowerPoint</Application>
  <PresentationFormat>와이드스크린</PresentationFormat>
  <Paragraphs>65</Paragraphs>
  <Slides>1</Slides>
  <Notes>1</Notes>
  <HiddenSlides>0</HiddenSlides>
  <MMClips>0</MMClips>
  <ScaleCrop>false</ScaleCrop>
  <HeadingPairs>
    <vt:vector size="6" baseType="variant">
      <vt:variant>
        <vt:lpstr>사용한 글꼴</vt:lpstr>
      </vt:variant>
      <vt:variant>
        <vt:i4>3</vt:i4>
      </vt:variant>
      <vt:variant>
        <vt:lpstr>테마</vt:lpstr>
      </vt:variant>
      <vt:variant>
        <vt:i4>1</vt:i4>
      </vt:variant>
      <vt:variant>
        <vt:lpstr>슬라이드 제목</vt:lpstr>
      </vt:variant>
      <vt:variant>
        <vt:i4>1</vt:i4>
      </vt:variant>
    </vt:vector>
  </HeadingPairs>
  <TitlesOfParts>
    <vt:vector size="5" baseType="lpstr">
      <vt:lpstr>맑은 고딕</vt:lpstr>
      <vt:lpstr>Arial</vt:lpstr>
      <vt:lpstr>Times New Roman</vt:lpstr>
      <vt:lpstr>Office 테마</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k3690349@gmail.com</dc:creator>
  <cp:lastModifiedBy>손창규</cp:lastModifiedBy>
  <cp:revision>178</cp:revision>
  <dcterms:created xsi:type="dcterms:W3CDTF">2022-01-04T13:55:26Z</dcterms:created>
  <dcterms:modified xsi:type="dcterms:W3CDTF">2023-03-10T08:38:55Z</dcterms:modified>
</cp:coreProperties>
</file>