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E1E15-57FB-4409-8996-B9051F6FF842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65CDA-F963-4676-A47B-D43250655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68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7B0F41-FA9F-4A32-AB8D-AD44754910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69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FE50-239F-5F7F-A575-AF04ECF9E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427094-1D40-A256-183F-FEDC597CA4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410FCB-D062-08D0-440D-AB598589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0276A-6002-F881-7971-673CBAEB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6BB638-EE24-631C-A50E-F0A61716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36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F393E-3117-2542-A69E-EACE1C97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55BDA-40DF-B8FA-8ECE-9B7CE42B0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A66E2-2397-AAE7-B06A-7C95489B9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588BB-2716-EF55-19FA-AFBDF8AD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2EC1-BE4F-7767-7D83-3B0AD70D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48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31DDE-74B0-723A-1097-D5DB2724C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C6FA7-6EAE-220C-55D5-565690C80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1346-FBFE-D3C0-C6D8-2EEE76114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453E9-E535-AD65-1A9D-B519BF0AC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6FABF3-CC9E-69C0-B3E8-CD0B3F431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11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719BE-76FE-A783-6579-5BDA779E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AA8CE-E6FD-67AA-784A-D0EE33C70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1AB0B5-B9F6-80DD-ECC7-1D26E63B2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0A9937-D198-B479-6FCA-605DEA628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9A2F5-6088-6712-88BE-CCDB5957C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A311D-F78F-2E59-B8C0-58C87FBD9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46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2C90-C3C5-266F-74E6-1B126703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866394-4BD8-EC7A-DE68-B9A205F5C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011DD-4508-64D9-F53A-980FA7C81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63B9B-7279-2A26-C29B-2F4885D6DA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6F87E4-D915-5CD5-4F88-C594F3BA47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CF720B-DE82-761D-AE36-147A76144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04F7D7-249F-8089-F047-DF99D5225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E42BA-A7B0-98A1-8529-D3569EE3B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9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855A-4CAD-89CA-83F7-6B2EA2D94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DD87C9-7BC7-3104-6321-DBBDF1702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206396-63A4-505F-71EA-3A7A62C9F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3796E5-5E86-273D-91C4-8306DA51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417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B60C56-0FA6-E3E1-F469-D431051B0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B43212-331D-3658-4353-6D8844AE3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A3702-65A1-35DD-6D81-897163E34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75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70047-24A0-7CD1-ECC2-EEB11A545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3F3FE-8197-86CB-BC34-4F293D732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A29CC-B80B-2EDD-CA5E-2D12AE00E0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EABBD-0E7F-6BAC-2D3F-AFCA03DFC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EB3098-2954-A3EA-5C00-0011D7BD7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65B23C-4115-65F3-AA56-87AC1D18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33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A3BC0-2126-3342-F855-2C45EA716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AD093C-5617-8FF6-9FC9-5F498CFE7E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03FED1-7A23-58AA-C4BD-CE91BDAC7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48ACA-C009-2607-3E63-CCF939AF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1F749-7A6B-07F9-9D69-8489AA455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2A4D1-FD93-05F3-86E9-179E665C6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780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63C2-2484-B13E-142A-22BA3A835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49102D-F703-A2C9-20E6-04CE42D2FE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7697B-C4C6-C3F8-65FC-764BDC3C2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4A66E-0DD1-2178-0C1C-1F136BF97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09AB1-DDB1-0809-4DE3-84AADFC90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70912C-F34D-3EFE-DCAC-06E5C5E5FF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16A2EA-333F-6B3E-F3FD-01FD79573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DC4DF-EEBD-10B6-2CE5-E353CDE4E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AC479-C61D-8541-614F-08BE2D17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910F64-CCCC-DBCA-39F2-0BCC428E2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995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C283C2-166A-3A45-638C-B6783A6D7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8B6C-1B8F-EC70-6C8F-9B6EE88D0B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C01D3-68CB-7DE8-C013-5852012F43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1232A-53F1-4D9E-83D1-CE181B86FACC}" type="datetimeFigureOut">
              <a:rPr lang="en-US" smtClean="0"/>
              <a:t>10/3/2023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5FDB4-EA5E-F6C2-90CC-BCBBE24A7A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8F8D5-C7D2-6F93-6026-AAEE4CBF1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3084D-5809-46B9-8DC7-A235AC540C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97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4910C-6504-78E4-DFC7-7D2FBE718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09" y="599701"/>
            <a:ext cx="3023763" cy="132556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Fira Sans" panose="020B0503050000020004" pitchFamily="34" charset="0"/>
              </a:rPr>
              <a:t>Participant selection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6C68DE4-8E2F-7437-B052-B8F829F03A3A}"/>
              </a:ext>
            </a:extLst>
          </p:cNvPr>
          <p:cNvSpPr/>
          <p:nvPr/>
        </p:nvSpPr>
        <p:spPr>
          <a:xfrm>
            <a:off x="4810991" y="362627"/>
            <a:ext cx="2202872" cy="872836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D74888-4BEE-FFDC-B80E-3FF87FB8BA6F}"/>
              </a:ext>
            </a:extLst>
          </p:cNvPr>
          <p:cNvSpPr txBox="1"/>
          <p:nvPr/>
        </p:nvSpPr>
        <p:spPr>
          <a:xfrm>
            <a:off x="4904507" y="501048"/>
            <a:ext cx="2119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All screening cases (n=1,625)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1A77099-06EC-5821-CBE9-A26C6DC5C86F}"/>
              </a:ext>
            </a:extLst>
          </p:cNvPr>
          <p:cNvCxnSpPr>
            <a:cxnSpLocks/>
          </p:cNvCxnSpPr>
          <p:nvPr/>
        </p:nvCxnSpPr>
        <p:spPr>
          <a:xfrm>
            <a:off x="5811985" y="1235463"/>
            <a:ext cx="0" cy="7269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606CBF5-43DE-7E7C-43E2-602CD1B15E04}"/>
              </a:ext>
            </a:extLst>
          </p:cNvPr>
          <p:cNvSpPr/>
          <p:nvPr/>
        </p:nvSpPr>
        <p:spPr>
          <a:xfrm>
            <a:off x="4790209" y="2022811"/>
            <a:ext cx="2202872" cy="872836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2D0578-0E23-6A60-5C97-231BDE23A3DA}"/>
              </a:ext>
            </a:extLst>
          </p:cNvPr>
          <p:cNvSpPr txBox="1"/>
          <p:nvPr/>
        </p:nvSpPr>
        <p:spPr>
          <a:xfrm>
            <a:off x="4895849" y="2073349"/>
            <a:ext cx="2050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Individuals with abnormal results (n=942)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E8242A-E14F-B8C9-8E1A-282C1E51B415}"/>
              </a:ext>
            </a:extLst>
          </p:cNvPr>
          <p:cNvCxnSpPr>
            <a:cxnSpLocks/>
          </p:cNvCxnSpPr>
          <p:nvPr/>
        </p:nvCxnSpPr>
        <p:spPr>
          <a:xfrm>
            <a:off x="5811984" y="2904346"/>
            <a:ext cx="0" cy="88520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D015140-5E28-49D2-0BD1-D974D3D1A9A7}"/>
              </a:ext>
            </a:extLst>
          </p:cNvPr>
          <p:cNvSpPr/>
          <p:nvPr/>
        </p:nvSpPr>
        <p:spPr>
          <a:xfrm>
            <a:off x="4790209" y="3846330"/>
            <a:ext cx="2202872" cy="872836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iF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C6AB6-F50D-DCFD-E420-D75F43400511}"/>
              </a:ext>
            </a:extLst>
          </p:cNvPr>
          <p:cNvSpPr txBox="1"/>
          <p:nvPr/>
        </p:nvSpPr>
        <p:spPr>
          <a:xfrm>
            <a:off x="4790209" y="3888285"/>
            <a:ext cx="22548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Individuals eligible for nurse follow-up for 6 months (n=653)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23EA4A1-4AD4-CB69-FC1C-BDC0F83EECF9}"/>
              </a:ext>
            </a:extLst>
          </p:cNvPr>
          <p:cNvCxnSpPr>
            <a:cxnSpLocks/>
          </p:cNvCxnSpPr>
          <p:nvPr/>
        </p:nvCxnSpPr>
        <p:spPr>
          <a:xfrm>
            <a:off x="5811984" y="1589809"/>
            <a:ext cx="19465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474BC26-24A9-C901-9137-5A5D40D1405E}"/>
              </a:ext>
            </a:extLst>
          </p:cNvPr>
          <p:cNvCxnSpPr>
            <a:cxnSpLocks/>
          </p:cNvCxnSpPr>
          <p:nvPr/>
        </p:nvCxnSpPr>
        <p:spPr>
          <a:xfrm>
            <a:off x="5811984" y="3346950"/>
            <a:ext cx="194656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4AE3396-E10D-65E4-CB82-9E765F00B97B}"/>
              </a:ext>
            </a:extLst>
          </p:cNvPr>
          <p:cNvSpPr/>
          <p:nvPr/>
        </p:nvSpPr>
        <p:spPr>
          <a:xfrm>
            <a:off x="7762007" y="1147379"/>
            <a:ext cx="3595251" cy="814984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Ecl</a:t>
            </a:r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7A89C13-533B-1390-CA1F-6AB88EE3A5E1}"/>
              </a:ext>
            </a:extLst>
          </p:cNvPr>
          <p:cNvSpPr/>
          <p:nvPr/>
        </p:nvSpPr>
        <p:spPr>
          <a:xfrm>
            <a:off x="7762008" y="2774373"/>
            <a:ext cx="3595250" cy="1015182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348F03-9D90-5FCD-009C-0F2C6FA07382}"/>
              </a:ext>
            </a:extLst>
          </p:cNvPr>
          <p:cNvSpPr txBox="1"/>
          <p:nvPr/>
        </p:nvSpPr>
        <p:spPr>
          <a:xfrm>
            <a:off x="7862456" y="1262483"/>
            <a:ext cx="35952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Excluded cases (n=683):</a:t>
            </a:r>
          </a:p>
          <a:p>
            <a:r>
              <a:rPr lang="en-US" sz="1400" dirty="0"/>
              <a:t>normal or at-risk results recorded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2B1EC9-DC52-8863-2940-7B8969784AB7}"/>
              </a:ext>
            </a:extLst>
          </p:cNvPr>
          <p:cNvSpPr txBox="1"/>
          <p:nvPr/>
        </p:nvSpPr>
        <p:spPr>
          <a:xfrm>
            <a:off x="7862456" y="2774372"/>
            <a:ext cx="325234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/>
              <a:t>Excluded cases (n=289)</a:t>
            </a:r>
            <a:r>
              <a:rPr lang="en-US" sz="12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Condition previously diagnosed by a doctor &amp; on medication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Did not receive referral recommendations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endParaRPr lang="en-US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C100C17-8655-4475-D41A-A9678A65DC23}"/>
              </a:ext>
            </a:extLst>
          </p:cNvPr>
          <p:cNvCxnSpPr>
            <a:cxnSpLocks/>
          </p:cNvCxnSpPr>
          <p:nvPr/>
        </p:nvCxnSpPr>
        <p:spPr>
          <a:xfrm>
            <a:off x="5796393" y="4719166"/>
            <a:ext cx="0" cy="80980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9135F88D-79A5-4D54-292B-0FA11A31E70A}"/>
              </a:ext>
            </a:extLst>
          </p:cNvPr>
          <p:cNvSpPr/>
          <p:nvPr/>
        </p:nvSpPr>
        <p:spPr>
          <a:xfrm>
            <a:off x="4743449" y="5576924"/>
            <a:ext cx="2202872" cy="922506"/>
          </a:xfrm>
          <a:prstGeom prst="roundRect">
            <a:avLst/>
          </a:prstGeom>
          <a:solidFill>
            <a:srgbClr val="0070C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12EC7D3-3333-C218-1671-4072E261E499}"/>
              </a:ext>
            </a:extLst>
          </p:cNvPr>
          <p:cNvCxnSpPr>
            <a:cxnSpLocks/>
          </p:cNvCxnSpPr>
          <p:nvPr/>
        </p:nvCxnSpPr>
        <p:spPr>
          <a:xfrm>
            <a:off x="5836227" y="5101936"/>
            <a:ext cx="1922317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23987117-33EC-1ADC-49C9-081293690BC2}"/>
              </a:ext>
            </a:extLst>
          </p:cNvPr>
          <p:cNvSpPr/>
          <p:nvPr/>
        </p:nvSpPr>
        <p:spPr>
          <a:xfrm>
            <a:off x="7758544" y="4673011"/>
            <a:ext cx="3595243" cy="922506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16277FC-7A7C-FFBB-2ED4-51C95E342BCC}"/>
              </a:ext>
            </a:extLst>
          </p:cNvPr>
          <p:cNvSpPr txBox="1"/>
          <p:nvPr/>
        </p:nvSpPr>
        <p:spPr>
          <a:xfrm>
            <a:off x="7862456" y="4719166"/>
            <a:ext cx="33320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u="sng" dirty="0"/>
              <a:t>Excluded cases (n=125):</a:t>
            </a:r>
          </a:p>
          <a:p>
            <a:r>
              <a:rPr lang="en-US" sz="1400" dirty="0"/>
              <a:t>Uncontactable by phone therefore nurse did not follow up</a:t>
            </a:r>
          </a:p>
          <a:p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9DE6152-3ABC-ABE5-49C6-AB5073642153}"/>
              </a:ext>
            </a:extLst>
          </p:cNvPr>
          <p:cNvSpPr txBox="1"/>
          <p:nvPr/>
        </p:nvSpPr>
        <p:spPr>
          <a:xfrm>
            <a:off x="4949538" y="5618288"/>
            <a:ext cx="17248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Individuals who were followed up for 6 months (n=528)</a:t>
            </a:r>
          </a:p>
        </p:txBody>
      </p:sp>
    </p:spTree>
    <p:extLst>
      <p:ext uri="{BB962C8B-B14F-4D97-AF65-F5344CB8AC3E}">
        <p14:creationId xmlns:p14="http://schemas.microsoft.com/office/powerpoint/2010/main" val="311385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98</Words>
  <Application>Microsoft Office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Fira Sans</vt:lpstr>
      <vt:lpstr>Office Theme</vt:lpstr>
      <vt:lpstr>Participant selection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Participant selection</dc:title>
  <dc:creator>Sungwon Yoon</dc:creator>
  <cp:lastModifiedBy>Sungwon Yoon</cp:lastModifiedBy>
  <cp:revision>2</cp:revision>
  <dcterms:created xsi:type="dcterms:W3CDTF">2023-09-30T14:35:02Z</dcterms:created>
  <dcterms:modified xsi:type="dcterms:W3CDTF">2023-10-03T13:55:51Z</dcterms:modified>
</cp:coreProperties>
</file>