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D191E4-F19F-448B-91E6-98E3E008703B}" v="1" dt="2022-04-21T00:22:39.8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1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11133220363436"/>
          <c:y val="2.5141825451302065E-2"/>
          <c:w val="0.82512639380848185"/>
          <c:h val="0.7360121710208650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PCR positive rate (%)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Sheet1!$A$2:$A$16</c:f>
              <c:numCache>
                <c:formatCode>mmm\-yy</c:formatCode>
                <c:ptCount val="15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</c:numCache>
            </c:numRef>
          </c:cat>
          <c:val>
            <c:numRef>
              <c:f>Sheet1!$B$2:$B$16</c:f>
              <c:numCache>
                <c:formatCode>0%</c:formatCode>
                <c:ptCount val="15"/>
                <c:pt idx="0" formatCode="0.0%">
                  <c:v>1.8867924528301889E-3</c:v>
                </c:pt>
                <c:pt idx="1">
                  <c:v>0</c:v>
                </c:pt>
                <c:pt idx="2" formatCode="0.0%">
                  <c:v>1.4005602240896359E-3</c:v>
                </c:pt>
                <c:pt idx="3" formatCode="0.0%">
                  <c:v>6.4724919093851144E-3</c:v>
                </c:pt>
                <c:pt idx="4" formatCode="0.0%">
                  <c:v>9.6711798839458421E-3</c:v>
                </c:pt>
                <c:pt idx="5" formatCode="0.0%">
                  <c:v>5.0150451354062184E-3</c:v>
                </c:pt>
                <c:pt idx="6" formatCode="0.0%">
                  <c:v>4.8262548262548256E-2</c:v>
                </c:pt>
                <c:pt idx="7" formatCode="0.0%">
                  <c:v>4.0034812880765894E-2</c:v>
                </c:pt>
                <c:pt idx="8" formatCode="0.0%">
                  <c:v>4.7480620155038761E-2</c:v>
                </c:pt>
                <c:pt idx="9" formatCode="0.0%">
                  <c:v>1.4150943396226417E-2</c:v>
                </c:pt>
                <c:pt idx="10" formatCode="0.0%">
                  <c:v>1.6848364717542121E-2</c:v>
                </c:pt>
                <c:pt idx="11" formatCode="0.0%">
                  <c:v>2.9970029970029972E-2</c:v>
                </c:pt>
                <c:pt idx="12" formatCode="0.0%">
                  <c:v>3.1536113936927769E-2</c:v>
                </c:pt>
                <c:pt idx="13" formatCode="0.0%">
                  <c:v>0.12109744560075686</c:v>
                </c:pt>
                <c:pt idx="14" formatCode="0.0%">
                  <c:v>0.24839006439742412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A2-4A39-9613-B25E973223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Specificity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Sheet1!$A$2:$A$16</c:f>
              <c:numCache>
                <c:formatCode>mmm\-yy</c:formatCode>
                <c:ptCount val="15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</c:numCache>
            </c:numRef>
          </c:cat>
          <c:val>
            <c:numRef>
              <c:f>Sheet1!$C$2:$C$16</c:f>
              <c:numCache>
                <c:formatCode>0.0%</c:formatCode>
                <c:ptCount val="15"/>
                <c:pt idx="0">
                  <c:v>0.99054820415879019</c:v>
                </c:pt>
                <c:pt idx="1">
                  <c:v>0.98269896193771622</c:v>
                </c:pt>
                <c:pt idx="2">
                  <c:v>0.99158485273492281</c:v>
                </c:pt>
                <c:pt idx="3">
                  <c:v>0.98697068403908794</c:v>
                </c:pt>
                <c:pt idx="4">
                  <c:v>0.9931640625</c:v>
                </c:pt>
                <c:pt idx="5">
                  <c:v>0.99697275479313829</c:v>
                </c:pt>
                <c:pt idx="6">
                  <c:v>1</c:v>
                </c:pt>
                <c:pt idx="7">
                  <c:v>0.99909255898366611</c:v>
                </c:pt>
                <c:pt idx="8">
                  <c:v>0.99592252803261982</c:v>
                </c:pt>
                <c:pt idx="9">
                  <c:v>0.99712092130518237</c:v>
                </c:pt>
                <c:pt idx="10">
                  <c:v>0.99091826437941477</c:v>
                </c:pt>
                <c:pt idx="11">
                  <c:v>0.99793814432989691</c:v>
                </c:pt>
                <c:pt idx="12">
                  <c:v>0.98206751054852326</c:v>
                </c:pt>
                <c:pt idx="13">
                  <c:v>0.98150163220892273</c:v>
                </c:pt>
                <c:pt idx="14">
                  <c:v>0.96965865992414668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EA2-4A39-9613-B25E973223E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Sensitivity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Sheet1!$A$2:$A$16</c:f>
              <c:numCache>
                <c:formatCode>mmm\-yy</c:formatCode>
                <c:ptCount val="15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</c:numCache>
            </c:numRef>
          </c:cat>
          <c:val>
            <c:numRef>
              <c:f>Sheet1!$D$2:$D$16</c:f>
              <c:numCache>
                <c:formatCode>General</c:formatCode>
                <c:ptCount val="15"/>
                <c:pt idx="2" formatCode="0.0%">
                  <c:v>1</c:v>
                </c:pt>
                <c:pt idx="3" formatCode="0.0%">
                  <c:v>1</c:v>
                </c:pt>
                <c:pt idx="4" formatCode="0.0%">
                  <c:v>0.7</c:v>
                </c:pt>
                <c:pt idx="5" formatCode="0.0%">
                  <c:v>0.6</c:v>
                </c:pt>
                <c:pt idx="6" formatCode="0.0%">
                  <c:v>0.6</c:v>
                </c:pt>
                <c:pt idx="7" formatCode="0.0%">
                  <c:v>0.73913043478260865</c:v>
                </c:pt>
                <c:pt idx="8" formatCode="0.0%">
                  <c:v>0.69387755102040816</c:v>
                </c:pt>
                <c:pt idx="9" formatCode="0.0%">
                  <c:v>0.53333333333333333</c:v>
                </c:pt>
                <c:pt idx="10" formatCode="0.0%">
                  <c:v>0.70588235294117652</c:v>
                </c:pt>
                <c:pt idx="11" formatCode="0.0%">
                  <c:v>0.53333333333333333</c:v>
                </c:pt>
                <c:pt idx="12" formatCode="0.0%">
                  <c:v>0.58064516129032262</c:v>
                </c:pt>
                <c:pt idx="13" formatCode="0.0%">
                  <c:v>0.6171875</c:v>
                </c:pt>
                <c:pt idx="14" formatCode="0.0%">
                  <c:v>0.48888888888888887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EA2-4A39-9613-B25E973223E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Negative predictive value</c:v>
                </c:pt>
              </c:strCache>
            </c:strRef>
          </c:tx>
          <c:spPr>
            <a:ln w="2222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Sheet1!$A$2:$A$16</c:f>
              <c:numCache>
                <c:formatCode>mmm\-yy</c:formatCode>
                <c:ptCount val="15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</c:numCache>
            </c:numRef>
          </c:cat>
          <c:val>
            <c:numRef>
              <c:f>Sheet1!$E$2:$E$16</c:f>
              <c:numCache>
                <c:formatCode>0.0%</c:formatCode>
                <c:ptCount val="15"/>
                <c:pt idx="0">
                  <c:v>0.99809523809523815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0.99705882352941178</c:v>
                </c:pt>
                <c:pt idx="5">
                  <c:v>0.99697275479313829</c:v>
                </c:pt>
                <c:pt idx="6">
                  <c:v>0.97813121272365811</c:v>
                </c:pt>
                <c:pt idx="7">
                  <c:v>0.98833034111310591</c:v>
                </c:pt>
                <c:pt idx="8">
                  <c:v>0.98289738430583506</c:v>
                </c:pt>
                <c:pt idx="9">
                  <c:v>0.99046711153479505</c:v>
                </c:pt>
                <c:pt idx="10">
                  <c:v>0.99392712550607287</c:v>
                </c:pt>
                <c:pt idx="11">
                  <c:v>0.98474059003051884</c:v>
                </c:pt>
                <c:pt idx="12">
                  <c:v>0.98206751054852326</c:v>
                </c:pt>
                <c:pt idx="13">
                  <c:v>0.93860561914672214</c:v>
                </c:pt>
                <c:pt idx="14">
                  <c:v>0.82384532760472606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EA2-4A39-9613-B25E973223E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Positive predictive value</c:v>
                </c:pt>
              </c:strCache>
            </c:strRef>
          </c:tx>
          <c:spPr>
            <a:ln w="22225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Sheet1!$A$2:$A$16</c:f>
              <c:numCache>
                <c:formatCode>mmm\-yy</c:formatCode>
                <c:ptCount val="15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</c:numCache>
            </c:numRef>
          </c:cat>
          <c:val>
            <c:numRef>
              <c:f>Sheet1!$F$2:$F$16</c:f>
              <c:numCache>
                <c:formatCode>0.0%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0.14285714285714285</c:v>
                </c:pt>
                <c:pt idx="3">
                  <c:v>0.33333333333333331</c:v>
                </c:pt>
                <c:pt idx="4">
                  <c:v>0.5</c:v>
                </c:pt>
                <c:pt idx="5">
                  <c:v>0.5</c:v>
                </c:pt>
                <c:pt idx="6">
                  <c:v>1</c:v>
                </c:pt>
                <c:pt idx="7">
                  <c:v>0.97142857142857142</c:v>
                </c:pt>
                <c:pt idx="8">
                  <c:v>0.89473684210526316</c:v>
                </c:pt>
                <c:pt idx="9">
                  <c:v>0.72727272727272729</c:v>
                </c:pt>
                <c:pt idx="10">
                  <c:v>0.5714285714285714</c:v>
                </c:pt>
                <c:pt idx="11">
                  <c:v>0.88888888888888884</c:v>
                </c:pt>
                <c:pt idx="12">
                  <c:v>0.51428571428571423</c:v>
                </c:pt>
                <c:pt idx="13">
                  <c:v>0.82291666666666663</c:v>
                </c:pt>
                <c:pt idx="14">
                  <c:v>0.84615384615384615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EA2-4A39-9613-B25E973223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2557712"/>
        <c:axId val="2082567280"/>
      </c:lineChart>
      <c:dateAx>
        <c:axId val="208255771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  <c:crossAx val="2082567280"/>
        <c:crosses val="autoZero"/>
        <c:auto val="1"/>
        <c:lblOffset val="100"/>
        <c:baseTimeUnit val="months"/>
      </c:dateAx>
      <c:valAx>
        <c:axId val="2082567280"/>
        <c:scaling>
          <c:orientation val="minMax"/>
          <c:max val="1.1000000000000001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  <c:crossAx val="20825577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FFFB08-F38B-477A-B73F-23BD4C9BA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1E73043-90CF-44AF-A0F1-D3BB3C813E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9C83B1C-C845-4093-832E-85EA78B32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85B874-887D-4C41-9BBB-9F2940DA5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7ED3996-253C-4794-8866-7E0F36F74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91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CE9E95D-9C25-44F7-AA01-05A0B1B1B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4FAD6A5-C829-47C8-B6BA-D53DF3E9C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1820E20-1A54-46BE-93BC-ECB2D02E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B82F6FC-0767-4A6D-9A76-21FF445A5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2784EA9-555A-4CC7-A95F-313C10B2A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876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8657AEF-C689-4E41-ACE0-3A953BB57D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E7CC956-1EA9-47E6-B0E3-1038095F2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CBC555C-0644-4047-83EE-3B1ED7541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94B8C7-1DF8-4513-BA93-AF5001FE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2204FE3-213E-4969-AEB0-866C51D12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4971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6E6FFA-8D16-42DB-B3B1-B9F47B1F0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3F8841A-5D8C-45A9-A605-9064C832D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15EA66-8F0E-499D-85FD-FB27739EF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2F58BF-9FF0-4724-BCEF-ECF5E5833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FDE1E01-2339-49DF-B0BF-637FE39A7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29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64E6E4-423E-493B-A2D8-CE68B9827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429D73E-19F6-4CD6-A5BE-70C167C69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855B1E-7180-4D3E-8CA6-BB5F37F02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3DCDE00-98DD-47E7-9A39-E3E1DAB80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C9BB2C0-0BBD-4AC7-92B7-2BD2A041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3669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411747-EB3C-49BF-A506-0439793B3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FA17F1A-E283-439E-BDD6-6567C98866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4BE2727-4790-4B3B-82DA-8D3067A27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A51C84D-B2FD-4C8C-B0CF-29203CC73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C91FD2E-8251-4D98-A6E6-D9E12F13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E609014-67CF-4AB8-B553-AF2448B35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46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69C78C-D02A-4570-BD9A-0698962FF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B9D1C0-540E-496E-874D-93254056B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5E52B17-928C-4E40-8A77-97CFDF373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2DBDEE8-765A-43E0-AB1A-96B672D8A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3FEC508-866A-4CFA-B9C1-3B795E6658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12B6A98-0D87-41D3-9463-75A013BF9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810BD89-3B27-4B2B-B382-047369630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008A0D4-CA76-4ADD-A8E3-954A0AD84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3094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1423F1-2B12-4FE9-9AB7-26A4528B2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0F3AA8B-2A0A-47B5-B5A8-268B2106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CEC0698-57BB-4483-A4FC-74B262D71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910C15E-CCC8-4845-AC46-67B73B50F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92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3D8BCEA-43BA-4914-93DA-B0A53C581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E6A36DC-00A6-40C8-9BA2-E494E31B7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4C51F85-E960-488F-96D9-BD52F38F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235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B4C57E-7E13-425C-9352-73870D92C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A99FCB5-93DA-4984-8261-D274DF8C6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0A5D9D5-7E18-40A9-B157-BE0CDCDE0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E16F2A5-AB06-492B-AD55-BF093366A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88EC2F9-7DC9-4A30-888C-904608476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C18DB0B-9C36-4157-9936-01D7C03F0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7625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D5D049-5C86-45BB-AC5C-887EB7CE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836D993-71BC-46CC-BECD-5E18104D7B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2BBDB49-35FB-409C-9915-68CE8096E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AE68A3B-1210-49CB-B432-DB9E700FD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EDEB783-D767-4A01-ADF7-511699D07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C0932C1-F512-476B-AD66-5FCAAC56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089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2CFB41D-BD89-464B-86E9-77616B14D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0BEDE8-928F-47AE-9420-85AB63950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62BFFF7-50CB-4A60-A9DF-03C631A2DF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2D03E-A0D0-407D-AEB6-117DCB17B8CB}" type="datetimeFigureOut">
              <a:rPr lang="ko-KR" altLang="en-US" smtClean="0"/>
              <a:t>2022-04-21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3F414E-E208-4AA0-AD17-EF21D7BA1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D799723-8968-4DFE-9E08-AF1A2ED541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CCC09-8725-44F9-B521-A4E7DB0032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0080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BE3AE559-35B7-4FF0-84E1-33F36C1826AC}"/>
              </a:ext>
            </a:extLst>
          </p:cNvPr>
          <p:cNvSpPr/>
          <p:nvPr/>
        </p:nvSpPr>
        <p:spPr>
          <a:xfrm>
            <a:off x="2836985" y="358727"/>
            <a:ext cx="1645920" cy="47619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84ACFE-7281-40D9-9880-2F18CCE4932F}"/>
              </a:ext>
            </a:extLst>
          </p:cNvPr>
          <p:cNvSpPr txBox="1"/>
          <p:nvPr/>
        </p:nvSpPr>
        <p:spPr>
          <a:xfrm>
            <a:off x="3268393" y="358727"/>
            <a:ext cx="900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Period 1</a:t>
            </a:r>
            <a:endParaRPr lang="ko-KR" altLang="en-US" sz="1400" b="1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479F211-0386-4F78-B4FB-1800B459BCB6}"/>
              </a:ext>
            </a:extLst>
          </p:cNvPr>
          <p:cNvSpPr/>
          <p:nvPr/>
        </p:nvSpPr>
        <p:spPr>
          <a:xfrm>
            <a:off x="4485249" y="361072"/>
            <a:ext cx="1638886" cy="47619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CE356C6-36EC-4E42-A083-672ED8008170}"/>
              </a:ext>
            </a:extLst>
          </p:cNvPr>
          <p:cNvSpPr/>
          <p:nvPr/>
        </p:nvSpPr>
        <p:spPr>
          <a:xfrm>
            <a:off x="6128824" y="358728"/>
            <a:ext cx="1631852" cy="47619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4F9CA64-F2AF-4424-B5C5-4D5000C20792}"/>
              </a:ext>
            </a:extLst>
          </p:cNvPr>
          <p:cNvSpPr/>
          <p:nvPr/>
        </p:nvSpPr>
        <p:spPr>
          <a:xfrm>
            <a:off x="7763021" y="361073"/>
            <a:ext cx="1643576" cy="47619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84EBC77-F739-4B5B-9AB9-B62D17C15AB8}"/>
              </a:ext>
            </a:extLst>
          </p:cNvPr>
          <p:cNvSpPr/>
          <p:nvPr/>
        </p:nvSpPr>
        <p:spPr>
          <a:xfrm>
            <a:off x="9411286" y="358729"/>
            <a:ext cx="1631852" cy="47619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5" name="차트 4">
            <a:extLst>
              <a:ext uri="{FF2B5EF4-FFF2-40B4-BE49-F238E27FC236}">
                <a16:creationId xmlns:a16="http://schemas.microsoft.com/office/drawing/2014/main" id="{49C81554-BEA2-4165-8311-8DA05EB1B2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85359"/>
              </p:ext>
            </p:extLst>
          </p:nvPr>
        </p:nvGraphicFramePr>
        <p:xfrm>
          <a:off x="1172308" y="772884"/>
          <a:ext cx="9966667" cy="5726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375D4052-4D2A-4026-8E4A-A8B54C4653CC}"/>
              </a:ext>
            </a:extLst>
          </p:cNvPr>
          <p:cNvSpPr/>
          <p:nvPr/>
        </p:nvSpPr>
        <p:spPr>
          <a:xfrm>
            <a:off x="2754631" y="5209735"/>
            <a:ext cx="8377603" cy="1125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10F5EA-0502-4A03-A584-4B27A1C8C60D}"/>
              </a:ext>
            </a:extLst>
          </p:cNvPr>
          <p:cNvSpPr txBox="1"/>
          <p:nvPr/>
        </p:nvSpPr>
        <p:spPr>
          <a:xfrm>
            <a:off x="9384322" y="356385"/>
            <a:ext cx="1685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Period 5</a:t>
            </a:r>
          </a:p>
          <a:p>
            <a:pPr algn="ctr"/>
            <a:r>
              <a:rPr lang="en-US" altLang="ko-KR" sz="900" b="1" dirty="0"/>
              <a:t>omicron variant dominant</a:t>
            </a:r>
            <a:endParaRPr lang="ko-KR" altLang="en-US" sz="12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DBBAFA-F742-4D90-BAFB-4438FA467AF7}"/>
              </a:ext>
            </a:extLst>
          </p:cNvPr>
          <p:cNvSpPr txBox="1"/>
          <p:nvPr/>
        </p:nvSpPr>
        <p:spPr>
          <a:xfrm>
            <a:off x="7741919" y="368110"/>
            <a:ext cx="1685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Period 4</a:t>
            </a:r>
          </a:p>
          <a:p>
            <a:pPr algn="ctr"/>
            <a:r>
              <a:rPr lang="en-US" altLang="ko-KR" sz="900" b="1" dirty="0"/>
              <a:t>delta variant dominant</a:t>
            </a:r>
            <a:endParaRPr lang="ko-KR" altLang="en-US" sz="1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18FF5F-9333-4F26-B95D-4100BE4995F8}"/>
              </a:ext>
            </a:extLst>
          </p:cNvPr>
          <p:cNvSpPr txBox="1"/>
          <p:nvPr/>
        </p:nvSpPr>
        <p:spPr>
          <a:xfrm>
            <a:off x="6100542" y="365765"/>
            <a:ext cx="1685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Period 3</a:t>
            </a:r>
          </a:p>
          <a:p>
            <a:pPr algn="ctr"/>
            <a:r>
              <a:rPr lang="en-US" altLang="ko-KR" sz="900" b="1" dirty="0"/>
              <a:t>delta variant dominant</a:t>
            </a:r>
            <a:endParaRPr lang="ko-KR" altLang="en-US" sz="12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33E16E-4086-4640-97F7-6E5F9E4941C2}"/>
              </a:ext>
            </a:extLst>
          </p:cNvPr>
          <p:cNvSpPr txBox="1"/>
          <p:nvPr/>
        </p:nvSpPr>
        <p:spPr>
          <a:xfrm>
            <a:off x="4456966" y="363420"/>
            <a:ext cx="1685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Period 2</a:t>
            </a:r>
          </a:p>
          <a:p>
            <a:pPr algn="ctr"/>
            <a:r>
              <a:rPr lang="en-US" altLang="ko-KR" sz="900" b="1" dirty="0"/>
              <a:t>alpha variant dominant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733437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22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김도균</dc:creator>
  <cp:lastModifiedBy>김도균</cp:lastModifiedBy>
  <cp:revision>2</cp:revision>
  <dcterms:created xsi:type="dcterms:W3CDTF">2022-04-20T23:38:10Z</dcterms:created>
  <dcterms:modified xsi:type="dcterms:W3CDTF">2022-04-21T06:12:31Z</dcterms:modified>
</cp:coreProperties>
</file>