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74" r:id="rId3"/>
    <p:sldId id="277" r:id="rId4"/>
    <p:sldId id="276" r:id="rId5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6" autoAdjust="0"/>
    <p:restoredTop sz="94660"/>
  </p:normalViewPr>
  <p:slideViewPr>
    <p:cSldViewPr snapToGrid="0" showGuides="1">
      <p:cViewPr varScale="1">
        <p:scale>
          <a:sx n="124" d="100"/>
          <a:sy n="124" d="100"/>
        </p:scale>
        <p:origin x="528" y="10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28D64-0ECE-4E89-BBD2-0ABD7B982E54}" type="datetimeFigureOut">
              <a:rPr kumimoji="1" lang="ja-JP" altLang="en-US" smtClean="0"/>
              <a:t>2023/9/28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3A35F-E4A8-4F43-B74D-C00A56383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827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28D64-0ECE-4E89-BBD2-0ABD7B982E54}" type="datetimeFigureOut">
              <a:rPr kumimoji="1" lang="ja-JP" altLang="en-US" smtClean="0"/>
              <a:t>2023/9/28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3A35F-E4A8-4F43-B74D-C00A56383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6079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28D64-0ECE-4E89-BBD2-0ABD7B982E54}" type="datetimeFigureOut">
              <a:rPr kumimoji="1" lang="ja-JP" altLang="en-US" smtClean="0"/>
              <a:t>2023/9/28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3A35F-E4A8-4F43-B74D-C00A56383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1387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28D64-0ECE-4E89-BBD2-0ABD7B982E54}" type="datetimeFigureOut">
              <a:rPr kumimoji="1" lang="ja-JP" altLang="en-US" smtClean="0"/>
              <a:t>2023/9/28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3A35F-E4A8-4F43-B74D-C00A56383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7128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28D64-0ECE-4E89-BBD2-0ABD7B982E54}" type="datetimeFigureOut">
              <a:rPr kumimoji="1" lang="ja-JP" altLang="en-US" smtClean="0"/>
              <a:t>2023/9/28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3A35F-E4A8-4F43-B74D-C00A56383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1078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28D64-0ECE-4E89-BBD2-0ABD7B982E54}" type="datetimeFigureOut">
              <a:rPr kumimoji="1" lang="ja-JP" altLang="en-US" smtClean="0"/>
              <a:t>2023/9/28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3A35F-E4A8-4F43-B74D-C00A56383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934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28D64-0ECE-4E89-BBD2-0ABD7B982E54}" type="datetimeFigureOut">
              <a:rPr kumimoji="1" lang="ja-JP" altLang="en-US" smtClean="0"/>
              <a:t>2023/9/28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3A35F-E4A8-4F43-B74D-C00A56383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9463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28D64-0ECE-4E89-BBD2-0ABD7B982E54}" type="datetimeFigureOut">
              <a:rPr kumimoji="1" lang="ja-JP" altLang="en-US" smtClean="0"/>
              <a:t>2023/9/28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3A35F-E4A8-4F43-B74D-C00A56383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6724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28D64-0ECE-4E89-BBD2-0ABD7B982E54}" type="datetimeFigureOut">
              <a:rPr kumimoji="1" lang="ja-JP" altLang="en-US" smtClean="0"/>
              <a:t>2023/9/28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3A35F-E4A8-4F43-B74D-C00A56383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0260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28D64-0ECE-4E89-BBD2-0ABD7B982E54}" type="datetimeFigureOut">
              <a:rPr kumimoji="1" lang="ja-JP" altLang="en-US" smtClean="0"/>
              <a:t>2023/9/28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3A35F-E4A8-4F43-B74D-C00A56383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1020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28D64-0ECE-4E89-BBD2-0ABD7B982E54}" type="datetimeFigureOut">
              <a:rPr kumimoji="1" lang="ja-JP" altLang="en-US" smtClean="0"/>
              <a:t>2023/9/28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3A35F-E4A8-4F43-B74D-C00A56383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1524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28D64-0ECE-4E89-BBD2-0ABD7B982E54}" type="datetimeFigureOut">
              <a:rPr kumimoji="1" lang="ja-JP" altLang="en-US" smtClean="0"/>
              <a:t>2023/9/28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3A35F-E4A8-4F43-B74D-C00A56383B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8987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740" y="3614924"/>
            <a:ext cx="3505715" cy="2804572"/>
          </a:xfrm>
          <a:prstGeom prst="rect">
            <a:avLst/>
          </a:prstGeom>
        </p:spPr>
      </p:pic>
      <p:pic>
        <p:nvPicPr>
          <p:cNvPr id="18" name="図 17"/>
          <p:cNvPicPr preferRelativeResize="0"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96" t="16607" r="21649" b="73439"/>
          <a:stretch/>
        </p:blipFill>
        <p:spPr>
          <a:xfrm>
            <a:off x="7204526" y="5699495"/>
            <a:ext cx="724929" cy="72000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9" name="テキスト ボックス 18"/>
          <p:cNvSpPr txBox="1"/>
          <p:nvPr/>
        </p:nvSpPr>
        <p:spPr>
          <a:xfrm>
            <a:off x="1627978" y="3245707"/>
            <a:ext cx="1556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TFF2 (brown)</a:t>
            </a:r>
            <a:endParaRPr kumimoji="1" lang="ja-JP" altLang="en-US" dirty="0"/>
          </a:p>
        </p:txBody>
      </p:sp>
      <p:pic>
        <p:nvPicPr>
          <p:cNvPr id="20" name="図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99" y="3614923"/>
            <a:ext cx="3505716" cy="2804573"/>
          </a:xfrm>
          <a:prstGeom prst="rect">
            <a:avLst/>
          </a:prstGeom>
        </p:spPr>
      </p:pic>
      <p:pic>
        <p:nvPicPr>
          <p:cNvPr id="21" name="図 20"/>
          <p:cNvPicPr preferRelativeResize="0"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26" t="34333" r="17803" b="55740"/>
          <a:stretch/>
        </p:blipFill>
        <p:spPr>
          <a:xfrm>
            <a:off x="3200415" y="5699496"/>
            <a:ext cx="720000" cy="720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2" name="図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741" y="376517"/>
            <a:ext cx="3505715" cy="2804572"/>
          </a:xfrm>
          <a:prstGeom prst="rect">
            <a:avLst/>
          </a:prstGeom>
        </p:spPr>
      </p:pic>
      <p:pic>
        <p:nvPicPr>
          <p:cNvPr id="23" name="図 22"/>
          <p:cNvPicPr preferRelativeResize="0"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35" t="19566" r="22310" b="70481"/>
          <a:stretch/>
        </p:blipFill>
        <p:spPr>
          <a:xfrm>
            <a:off x="7209456" y="2461089"/>
            <a:ext cx="720000" cy="720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4" name="図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99" y="376517"/>
            <a:ext cx="3505716" cy="2804573"/>
          </a:xfrm>
          <a:prstGeom prst="rect">
            <a:avLst/>
          </a:prstGeom>
        </p:spPr>
      </p:pic>
      <p:pic>
        <p:nvPicPr>
          <p:cNvPr id="25" name="図 2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28" t="30254" r="21109" b="59793"/>
          <a:stretch/>
        </p:blipFill>
        <p:spPr>
          <a:xfrm>
            <a:off x="3200415" y="2461090"/>
            <a:ext cx="720000" cy="72000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6" name="テキスト ボックス 25"/>
          <p:cNvSpPr txBox="1"/>
          <p:nvPr/>
        </p:nvSpPr>
        <p:spPr>
          <a:xfrm>
            <a:off x="4635432" y="3229348"/>
            <a:ext cx="3130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Symbol" panose="05050102010706020507" pitchFamily="18" charset="2"/>
              </a:rPr>
              <a:t>a</a:t>
            </a:r>
            <a:r>
              <a:rPr lang="en-US" altLang="ja-JP" dirty="0"/>
              <a:t>GlcNAc (red) + TFF2 (brown)</a:t>
            </a:r>
            <a:endParaRPr kumimoji="1" lang="ja-JP" altLang="en-US" dirty="0"/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1928659" y="23004"/>
            <a:ext cx="477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HE</a:t>
            </a:r>
            <a:endParaRPr kumimoji="1" lang="ja-JP" altLang="en-US" dirty="0"/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5434375" y="31242"/>
            <a:ext cx="1567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Symbol" panose="05050102010706020507" pitchFamily="18" charset="2"/>
              </a:rPr>
              <a:t>a</a:t>
            </a:r>
            <a:r>
              <a:rPr lang="en-US" altLang="ja-JP" dirty="0"/>
              <a:t>GlcNAc (red)</a:t>
            </a:r>
            <a:endParaRPr kumimoji="1" lang="ja-JP" altLang="en-US" dirty="0"/>
          </a:p>
        </p:txBody>
      </p:sp>
      <p:cxnSp>
        <p:nvCxnSpPr>
          <p:cNvPr id="3" name="直線コネクタ 2"/>
          <p:cNvCxnSpPr/>
          <p:nvPr/>
        </p:nvCxnSpPr>
        <p:spPr>
          <a:xfrm rot="-360000">
            <a:off x="7088120" y="5560557"/>
            <a:ext cx="745352" cy="768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/>
          <p:cNvCxnSpPr/>
          <p:nvPr/>
        </p:nvCxnSpPr>
        <p:spPr>
          <a:xfrm rot="-660000">
            <a:off x="7434543" y="6302052"/>
            <a:ext cx="428400" cy="768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6443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02097" y="392241"/>
            <a:ext cx="8543925" cy="4351338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ja-JP" dirty="0"/>
              <a:t>Figure S1. </a:t>
            </a:r>
          </a:p>
          <a:p>
            <a:pPr marL="0" indent="0">
              <a:buNone/>
            </a:pPr>
            <a:r>
              <a:rPr kumimoji="1" lang="en-US" altLang="ja-JP" dirty="0" err="1"/>
              <a:t>Immunohistochemical</a:t>
            </a:r>
            <a:r>
              <a:rPr kumimoji="1" lang="en-US" altLang="ja-JP" dirty="0"/>
              <a:t> expression </a:t>
            </a:r>
            <a:r>
              <a:rPr kumimoji="1" lang="en-US" altLang="ja-JP" dirty="0" smtClean="0"/>
              <a:t>of </a:t>
            </a:r>
            <a:r>
              <a:rPr lang="en-US" altLang="ja-JP" dirty="0">
                <a:latin typeface="Symbol" panose="05050102010706020507" pitchFamily="18" charset="2"/>
              </a:rPr>
              <a:t>a</a:t>
            </a:r>
            <a:r>
              <a:rPr lang="en-US" altLang="ja-JP" dirty="0"/>
              <a:t>GlcNAc and TFF2 in n</a:t>
            </a:r>
            <a:r>
              <a:rPr kumimoji="1" lang="en-US" altLang="ja-JP" dirty="0"/>
              <a:t>on-neoplastic Brunner’s gland</a:t>
            </a:r>
            <a:r>
              <a:rPr lang="ja-JP" altLang="en-US" dirty="0"/>
              <a:t> </a:t>
            </a:r>
            <a:r>
              <a:rPr lang="en-US" altLang="ja-JP" dirty="0"/>
              <a:t>(case 19). </a:t>
            </a:r>
            <a:r>
              <a:rPr lang="en-US" altLang="ja-JP" dirty="0">
                <a:latin typeface="Symbol" panose="05050102010706020507" pitchFamily="18" charset="2"/>
              </a:rPr>
              <a:t>a</a:t>
            </a:r>
            <a:r>
              <a:rPr lang="en-US" altLang="ja-JP" dirty="0"/>
              <a:t>GlcNAc and TFF2 are expressed weakly and diffusely in cytoplasm of the cells. Double </a:t>
            </a:r>
            <a:r>
              <a:rPr lang="en-US" altLang="ja-JP" dirty="0" err="1"/>
              <a:t>immunohistochemical</a:t>
            </a:r>
            <a:r>
              <a:rPr lang="en-US" altLang="ja-JP" dirty="0"/>
              <a:t> stain shows that each expression area is matched. Information about anti-</a:t>
            </a:r>
            <a:r>
              <a:rPr kumimoji="1" lang="en-US" altLang="ja-JP" dirty="0">
                <a:latin typeface="Symbol" panose="05050102010706020507" pitchFamily="18" charset="2"/>
              </a:rPr>
              <a:t>a</a:t>
            </a:r>
            <a:r>
              <a:rPr kumimoji="1" lang="en-US" altLang="ja-JP" dirty="0"/>
              <a:t>GlcNAc</a:t>
            </a:r>
            <a:r>
              <a:rPr lang="en-US" altLang="ja-JP" dirty="0"/>
              <a:t> and anti-TFF2 antibodies were provided in the main text. Protocols of single and double immunohistochemistry were also provided in the main text. Scale</a:t>
            </a:r>
            <a:r>
              <a:rPr lang="ja-JP" altLang="en-US" dirty="0"/>
              <a:t> </a:t>
            </a:r>
            <a:r>
              <a:rPr lang="en-US" altLang="ja-JP" dirty="0"/>
              <a:t>bar: 100</a:t>
            </a:r>
            <a:r>
              <a:rPr lang="en-US" altLang="ja-JP" dirty="0">
                <a:latin typeface="Symbol" panose="05050102010706020507" pitchFamily="18" charset="2"/>
              </a:rPr>
              <a:t>m</a:t>
            </a:r>
            <a:r>
              <a:rPr lang="en-US" altLang="ja-JP" dirty="0"/>
              <a:t>m (inset 20</a:t>
            </a:r>
            <a:r>
              <a:rPr lang="en-US" altLang="ja-JP" dirty="0">
                <a:latin typeface="Symbol" panose="05050102010706020507" pitchFamily="18" charset="2"/>
              </a:rPr>
              <a:t>m</a:t>
            </a:r>
            <a:r>
              <a:rPr lang="en-US" altLang="ja-JP" dirty="0"/>
              <a:t>m)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61974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テキスト ボックス 26"/>
          <p:cNvSpPr txBox="1"/>
          <p:nvPr/>
        </p:nvSpPr>
        <p:spPr>
          <a:xfrm>
            <a:off x="2608508" y="21188"/>
            <a:ext cx="477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HE</a:t>
            </a:r>
            <a:endParaRPr kumimoji="1" lang="ja-JP" altLang="en-US" dirty="0"/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4834581" y="0"/>
            <a:ext cx="1567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p</a:t>
            </a:r>
            <a:r>
              <a:rPr kumimoji="1" lang="en-US" altLang="ja-JP" dirty="0"/>
              <a:t>epsinogen -1</a:t>
            </a:r>
            <a:endParaRPr kumimoji="1" lang="ja-JP" altLang="en-US" dirty="0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2608508" y="2275924"/>
            <a:ext cx="477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HE</a:t>
            </a:r>
            <a:endParaRPr kumimoji="1" lang="ja-JP" altLang="en-US" dirty="0"/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5010317" y="2305232"/>
            <a:ext cx="1567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H</a:t>
            </a:r>
            <a:r>
              <a:rPr lang="en-US" altLang="ja-JP" baseline="30000" dirty="0"/>
              <a:t>+</a:t>
            </a:r>
            <a:r>
              <a:rPr lang="en-US" altLang="ja-JP" dirty="0"/>
              <a:t>/K</a:t>
            </a:r>
            <a:r>
              <a:rPr lang="en-US" altLang="ja-JP" baseline="30000" dirty="0"/>
              <a:t>+</a:t>
            </a:r>
            <a:r>
              <a:rPr lang="en-US" altLang="ja-JP" dirty="0"/>
              <a:t>-ATPase</a:t>
            </a:r>
            <a:endParaRPr kumimoji="1" lang="ja-JP" altLang="en-US" dirty="0"/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2608508" y="4498375"/>
            <a:ext cx="477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HE</a:t>
            </a:r>
            <a:endParaRPr kumimoji="1" lang="ja-JP" altLang="en-US" dirty="0"/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5192473" y="4484807"/>
            <a:ext cx="963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MIST</a:t>
            </a:r>
            <a:r>
              <a:rPr kumimoji="1" lang="en-US" altLang="ja-JP" dirty="0"/>
              <a:t> -1</a:t>
            </a:r>
            <a:endParaRPr kumimoji="1" lang="ja-JP" altLang="en-US" dirty="0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71"/>
          <a:stretch/>
        </p:blipFill>
        <p:spPr>
          <a:xfrm>
            <a:off x="1549366" y="332150"/>
            <a:ext cx="2648901" cy="1872000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72"/>
          <a:stretch/>
        </p:blipFill>
        <p:spPr>
          <a:xfrm>
            <a:off x="4293961" y="332150"/>
            <a:ext cx="2648900" cy="1872000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5842"/>
          <a:stretch/>
        </p:blipFill>
        <p:spPr>
          <a:xfrm>
            <a:off x="1549366" y="2599935"/>
            <a:ext cx="2650867" cy="187200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95"/>
          <a:stretch/>
        </p:blipFill>
        <p:spPr>
          <a:xfrm>
            <a:off x="4310084" y="2599934"/>
            <a:ext cx="2632777" cy="1872000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60"/>
          <a:stretch/>
        </p:blipFill>
        <p:spPr>
          <a:xfrm>
            <a:off x="1552850" y="4829088"/>
            <a:ext cx="2657007" cy="1872000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72"/>
          <a:stretch/>
        </p:blipFill>
        <p:spPr>
          <a:xfrm>
            <a:off x="4293961" y="4829088"/>
            <a:ext cx="2648900" cy="1872000"/>
          </a:xfrm>
          <a:prstGeom prst="rect">
            <a:avLst/>
          </a:prstGeom>
        </p:spPr>
      </p:pic>
      <p:cxnSp>
        <p:nvCxnSpPr>
          <p:cNvPr id="17" name="直線コネクタ 16"/>
          <p:cNvCxnSpPr/>
          <p:nvPr/>
        </p:nvCxnSpPr>
        <p:spPr>
          <a:xfrm rot="-660000">
            <a:off x="6405935" y="6587174"/>
            <a:ext cx="396000" cy="768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8914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02097" y="392241"/>
            <a:ext cx="950794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ja-JP" dirty="0"/>
              <a:t>Figure S2. </a:t>
            </a:r>
          </a:p>
          <a:p>
            <a:pPr marL="0" indent="0">
              <a:buNone/>
            </a:pPr>
            <a:r>
              <a:rPr kumimoji="1" lang="en-US" altLang="ja-JP" dirty="0" err="1"/>
              <a:t>Immunohistochemical</a:t>
            </a:r>
            <a:r>
              <a:rPr kumimoji="1" lang="en-US" altLang="ja-JP" dirty="0"/>
              <a:t> expression </a:t>
            </a:r>
            <a:r>
              <a:rPr kumimoji="1" lang="en-US" altLang="ja-JP" dirty="0" smtClean="0"/>
              <a:t>of </a:t>
            </a:r>
            <a:r>
              <a:rPr lang="en-US" altLang="ja-JP" dirty="0" smtClean="0"/>
              <a:t>pepsinogen-1</a:t>
            </a:r>
            <a:r>
              <a:rPr lang="en-US" altLang="ja-JP" dirty="0"/>
              <a:t>, H</a:t>
            </a:r>
            <a:r>
              <a:rPr lang="en-US" altLang="ja-JP" baseline="30000" dirty="0"/>
              <a:t>+</a:t>
            </a:r>
            <a:r>
              <a:rPr lang="en-US" altLang="ja-JP" dirty="0"/>
              <a:t>/K</a:t>
            </a:r>
            <a:r>
              <a:rPr lang="en-US" altLang="ja-JP" baseline="30000" dirty="0"/>
              <a:t>+</a:t>
            </a:r>
            <a:r>
              <a:rPr lang="en-US" altLang="ja-JP" dirty="0"/>
              <a:t>-ATPase and MIST-1 in pyloric gland adenoma. Pepsinogen-1 and H</a:t>
            </a:r>
            <a:r>
              <a:rPr lang="en-US" altLang="ja-JP" baseline="30000" dirty="0"/>
              <a:t>+</a:t>
            </a:r>
            <a:r>
              <a:rPr lang="en-US" altLang="ja-JP" dirty="0"/>
              <a:t>/K</a:t>
            </a:r>
            <a:r>
              <a:rPr lang="en-US" altLang="ja-JP" baseline="30000" dirty="0"/>
              <a:t>+</a:t>
            </a:r>
            <a:r>
              <a:rPr lang="en-US" altLang="ja-JP" dirty="0"/>
              <a:t>-ATPase are partially expressed in cytosol of pyloric gland adenoma cells (case 21: pepsinogen-1, case 5: H</a:t>
            </a:r>
            <a:r>
              <a:rPr lang="en-US" altLang="ja-JP" baseline="30000" dirty="0"/>
              <a:t>+</a:t>
            </a:r>
            <a:r>
              <a:rPr lang="en-US" altLang="ja-JP" dirty="0"/>
              <a:t>/K</a:t>
            </a:r>
            <a:r>
              <a:rPr lang="en-US" altLang="ja-JP" baseline="30000" dirty="0"/>
              <a:t>+</a:t>
            </a:r>
            <a:r>
              <a:rPr lang="en-US" altLang="ja-JP" dirty="0"/>
              <a:t>-ATPase). MIST-1 is partially expressed in nuclear of pyloric gland adenoma cells (case 20). Scale</a:t>
            </a:r>
            <a:r>
              <a:rPr lang="ja-JP" altLang="en-US" dirty="0"/>
              <a:t> </a:t>
            </a:r>
            <a:r>
              <a:rPr lang="en-US" altLang="ja-JP" dirty="0"/>
              <a:t>bar: 200</a:t>
            </a:r>
            <a:r>
              <a:rPr lang="en-US" altLang="ja-JP" dirty="0">
                <a:latin typeface="Symbol" panose="05050102010706020507" pitchFamily="18" charset="2"/>
              </a:rPr>
              <a:t>m</a:t>
            </a:r>
            <a:r>
              <a:rPr lang="en-US" altLang="ja-JP" dirty="0"/>
              <a:t>m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395726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1261</TotalTime>
  <Words>180</Words>
  <Application>Microsoft Office PowerPoint</Application>
  <PresentationFormat>A4 210 x 297 mm</PresentationFormat>
  <Paragraphs>14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0" baseType="lpstr">
      <vt:lpstr>ＭＳ Ｐゴシック</vt:lpstr>
      <vt:lpstr>Arial</vt:lpstr>
      <vt:lpstr>Calibri</vt:lpstr>
      <vt:lpstr>Calibri Light</vt:lpstr>
      <vt:lpstr>Symbol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yamanoi</dc:creator>
  <cp:lastModifiedBy>yamanoi</cp:lastModifiedBy>
  <cp:revision>81</cp:revision>
  <cp:lastPrinted>2022-12-28T05:34:57Z</cp:lastPrinted>
  <dcterms:created xsi:type="dcterms:W3CDTF">2022-11-14T05:30:42Z</dcterms:created>
  <dcterms:modified xsi:type="dcterms:W3CDTF">2023-09-28T04:48:51Z</dcterms:modified>
</cp:coreProperties>
</file>