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4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102" d="100"/>
          <a:sy n="102" d="100"/>
        </p:scale>
        <p:origin x="1688" y="1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hamoya/Desktop/20180523%20DLD1%20ASP%20TCF%20NFkB%20NRF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hamoya/Desktop/20180523%20DLD1%20ASP%20TCF%20NFkB%20NRF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hamoya/Desktop/20180523%20DLD1%20ASP%20TCF%20NFkB%20NRF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Sheet1!$B$12:$E$12</c:f>
                <c:numCache>
                  <c:formatCode>General</c:formatCode>
                  <c:ptCount val="4"/>
                  <c:pt idx="0">
                    <c:v>2.5439374214615409E-2</c:v>
                  </c:pt>
                  <c:pt idx="1">
                    <c:v>1.191746139473383E-2</c:v>
                  </c:pt>
                  <c:pt idx="2">
                    <c:v>1.8050455088102494E-2</c:v>
                  </c:pt>
                  <c:pt idx="3">
                    <c:v>7.9540956009206271E-3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Sheet1!$B$10:$E$10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2.5</c:v>
                </c:pt>
                <c:pt idx="3">
                  <c:v>5</c:v>
                </c:pt>
              </c:numCache>
            </c:numRef>
          </c:cat>
          <c:val>
            <c:numRef>
              <c:f>Sheet1!$B$11:$E$11</c:f>
              <c:numCache>
                <c:formatCode>General</c:formatCode>
                <c:ptCount val="4"/>
                <c:pt idx="0">
                  <c:v>1</c:v>
                </c:pt>
                <c:pt idx="1">
                  <c:v>0.99734884118703493</c:v>
                </c:pt>
                <c:pt idx="2">
                  <c:v>0.68579492003762932</c:v>
                </c:pt>
                <c:pt idx="3">
                  <c:v>0.24175147524159754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76-714B-8F4D-D0A7658E78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0450176"/>
        <c:axId val="520451488"/>
      </c:barChart>
      <c:catAx>
        <c:axId val="5204501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0451488"/>
        <c:crosses val="autoZero"/>
        <c:auto val="1"/>
        <c:lblAlgn val="ctr"/>
        <c:lblOffset val="100"/>
        <c:noMultiLvlLbl val="0"/>
      </c:catAx>
      <c:valAx>
        <c:axId val="520451488"/>
        <c:scaling>
          <c:orientation val="minMax"/>
          <c:max val="1.6"/>
        </c:scaling>
        <c:delete val="0"/>
        <c:axPos val="l"/>
        <c:numFmt formatCode="#,##0.0_);[Red]\(#,##0.0\)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520450176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 b="1"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Sheet1!$P$12:$S$12</c:f>
                <c:numCache>
                  <c:formatCode>General</c:formatCode>
                  <c:ptCount val="4"/>
                  <c:pt idx="0">
                    <c:v>5.4970396299303434E-2</c:v>
                  </c:pt>
                  <c:pt idx="1">
                    <c:v>7.3892005542333328E-2</c:v>
                  </c:pt>
                  <c:pt idx="2">
                    <c:v>0.14664980623008894</c:v>
                  </c:pt>
                  <c:pt idx="3">
                    <c:v>3.0743884673697385E-2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Sheet1!$B$10:$E$10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2.5</c:v>
                </c:pt>
                <c:pt idx="3">
                  <c:v>5</c:v>
                </c:pt>
              </c:numCache>
            </c:numRef>
          </c:cat>
          <c:val>
            <c:numRef>
              <c:f>Sheet1!$P$11:$S$11</c:f>
              <c:numCache>
                <c:formatCode>General</c:formatCode>
                <c:ptCount val="4"/>
                <c:pt idx="0">
                  <c:v>1</c:v>
                </c:pt>
                <c:pt idx="1">
                  <c:v>1.1337031900138697</c:v>
                </c:pt>
                <c:pt idx="2">
                  <c:v>1.5547850208044383</c:v>
                </c:pt>
                <c:pt idx="3">
                  <c:v>1.8814147018030514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7B-8F4D-9F07-D62216620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2809304"/>
        <c:axId val="522816520"/>
      </c:barChart>
      <c:catAx>
        <c:axId val="5228093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2816520"/>
        <c:crosses val="autoZero"/>
        <c:auto val="1"/>
        <c:lblAlgn val="ctr"/>
        <c:lblOffset val="100"/>
        <c:noMultiLvlLbl val="0"/>
      </c:catAx>
      <c:valAx>
        <c:axId val="522816520"/>
        <c:scaling>
          <c:orientation val="minMax"/>
          <c:max val="3"/>
        </c:scaling>
        <c:delete val="0"/>
        <c:axPos val="l"/>
        <c:numFmt formatCode="#,##0.0_);[Red]\(#,##0.0\)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pPr>
            <a:endParaRPr lang="ja-JP"/>
          </a:p>
        </c:txPr>
        <c:crossAx val="52280930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Helvetica" pitchFamily="2" charset="0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Sheet1!$I$12:$L$12</c:f>
                <c:numCache>
                  <c:formatCode>General</c:formatCode>
                  <c:ptCount val="4"/>
                  <c:pt idx="0">
                    <c:v>1.9590695605802299E-2</c:v>
                  </c:pt>
                  <c:pt idx="1">
                    <c:v>1.7297600862061106E-2</c:v>
                  </c:pt>
                  <c:pt idx="2">
                    <c:v>3.5388453904211546E-2</c:v>
                  </c:pt>
                  <c:pt idx="3">
                    <c:v>2.8787886794145484E-2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Sheet1!$B$10:$E$10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2.5</c:v>
                </c:pt>
                <c:pt idx="3">
                  <c:v>5</c:v>
                </c:pt>
              </c:numCache>
            </c:numRef>
          </c:cat>
          <c:val>
            <c:numRef>
              <c:f>Sheet1!$I$11:$L$11</c:f>
              <c:numCache>
                <c:formatCode>General</c:formatCode>
                <c:ptCount val="4"/>
                <c:pt idx="0">
                  <c:v>1</c:v>
                </c:pt>
                <c:pt idx="1">
                  <c:v>1.0331087020216818</c:v>
                </c:pt>
                <c:pt idx="2">
                  <c:v>0.90038089657193088</c:v>
                </c:pt>
                <c:pt idx="3">
                  <c:v>0.5727365953706417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F-1443-A47E-BCFA7DCBC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2808648"/>
        <c:axId val="522812584"/>
      </c:barChart>
      <c:catAx>
        <c:axId val="522808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2812584"/>
        <c:crosses val="autoZero"/>
        <c:auto val="1"/>
        <c:lblAlgn val="ctr"/>
        <c:lblOffset val="100"/>
        <c:noMultiLvlLbl val="0"/>
      </c:catAx>
      <c:valAx>
        <c:axId val="522812584"/>
        <c:scaling>
          <c:orientation val="minMax"/>
          <c:max val="1.6"/>
        </c:scaling>
        <c:delete val="0"/>
        <c:axPos val="l"/>
        <c:numFmt formatCode="#,##0.0_);[Red]\(#,##0.0\)" sourceLinked="0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Helvetica" pitchFamily="2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22808648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7C9A4-D86D-CF4F-8CA7-B1660C0589B1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0D35D-95EC-074E-AD66-9AD5BA7EFB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08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968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63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23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72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319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969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939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13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86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28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14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F2D54-412F-42C8-9C47-22C78A220BDC}" type="datetimeFigureOut">
              <a:rPr kumimoji="1" lang="ja-JP" altLang="en-US" smtClean="0"/>
              <a:t>2023/10/26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17EDD-DE11-4D04-B8A3-98EB5A3E99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67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05536CF0-95A3-464B-8ACB-3789A28683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424634"/>
              </p:ext>
            </p:extLst>
          </p:nvPr>
        </p:nvGraphicFramePr>
        <p:xfrm>
          <a:off x="323295" y="220383"/>
          <a:ext cx="2156400" cy="1798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グラフ 13">
            <a:extLst>
              <a:ext uri="{FF2B5EF4-FFF2-40B4-BE49-F238E27FC236}">
                <a16:creationId xmlns:a16="http://schemas.microsoft.com/office/drawing/2014/main" id="{6111D024-5E04-4388-AB76-C1916C5735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954064"/>
              </p:ext>
            </p:extLst>
          </p:nvPr>
        </p:nvGraphicFramePr>
        <p:xfrm>
          <a:off x="4733041" y="225535"/>
          <a:ext cx="21564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79843B9C-FD4E-4401-9DF3-8E55B2924B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3472323"/>
              </p:ext>
            </p:extLst>
          </p:nvPr>
        </p:nvGraphicFramePr>
        <p:xfrm>
          <a:off x="2493504" y="215065"/>
          <a:ext cx="21564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5366CC3A-8970-F7CC-32B6-C6E144F026A6}"/>
              </a:ext>
            </a:extLst>
          </p:cNvPr>
          <p:cNvSpPr txBox="1"/>
          <p:nvPr/>
        </p:nvSpPr>
        <p:spPr>
          <a:xfrm>
            <a:off x="2541307" y="8682335"/>
            <a:ext cx="4278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400" b="1" dirty="0">
                <a:latin typeface="Helvetica" pitchFamily="2" charset="0"/>
                <a:cs typeface="Times New Roman" panose="02020603050405020304" pitchFamily="18" charset="0"/>
              </a:rPr>
              <a:t>Supplementary Figure 1</a:t>
            </a:r>
          </a:p>
        </p:txBody>
      </p: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CA1D879D-A571-32E1-1DE2-90E899A872C2}"/>
              </a:ext>
            </a:extLst>
          </p:cNvPr>
          <p:cNvGrpSpPr/>
          <p:nvPr/>
        </p:nvGrpSpPr>
        <p:grpSpPr>
          <a:xfrm>
            <a:off x="734906" y="1859014"/>
            <a:ext cx="1561269" cy="381112"/>
            <a:chOff x="734906" y="1859014"/>
            <a:chExt cx="1561269" cy="381112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51F64345-4AFB-F512-0DB8-92A5FA77E798}"/>
                </a:ext>
              </a:extLst>
            </p:cNvPr>
            <p:cNvSpPr txBox="1"/>
            <p:nvPr/>
          </p:nvSpPr>
          <p:spPr>
            <a:xfrm>
              <a:off x="734906" y="1859014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BDB64387-FE5B-1A16-318F-3B973FCD07C1}"/>
                </a:ext>
              </a:extLst>
            </p:cNvPr>
            <p:cNvSpPr txBox="1"/>
            <p:nvPr/>
          </p:nvSpPr>
          <p:spPr>
            <a:xfrm>
              <a:off x="1107311" y="1859015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1.0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E10791D7-4B26-5212-BA19-4F1C95794B02}"/>
                </a:ext>
              </a:extLst>
            </p:cNvPr>
            <p:cNvSpPr txBox="1"/>
            <p:nvPr/>
          </p:nvSpPr>
          <p:spPr>
            <a:xfrm>
              <a:off x="1538547" y="1859014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2.5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37044D00-FE4A-BE93-B73C-7C6224E0FF9E}"/>
                </a:ext>
              </a:extLst>
            </p:cNvPr>
            <p:cNvSpPr txBox="1"/>
            <p:nvPr/>
          </p:nvSpPr>
          <p:spPr>
            <a:xfrm>
              <a:off x="1967239" y="1859014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5.0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3E09B373-AAFD-E381-6C11-0A182DA80475}"/>
                </a:ext>
              </a:extLst>
            </p:cNvPr>
            <p:cNvGrpSpPr/>
            <p:nvPr/>
          </p:nvGrpSpPr>
          <p:grpSpPr>
            <a:xfrm>
              <a:off x="734906" y="2024682"/>
              <a:ext cx="1561269" cy="215444"/>
              <a:chOff x="634617" y="2737882"/>
              <a:chExt cx="2649835" cy="311127"/>
            </a:xfrm>
          </p:grpSpPr>
          <p:cxnSp>
            <p:nvCxnSpPr>
              <p:cNvPr id="36" name="直線コネクタ 35">
                <a:extLst>
                  <a:ext uri="{FF2B5EF4-FFF2-40B4-BE49-F238E27FC236}">
                    <a16:creationId xmlns:a16="http://schemas.microsoft.com/office/drawing/2014/main" id="{EDCBAA15-36C9-4661-5A09-E11CC39BCFAE}"/>
                  </a:ext>
                </a:extLst>
              </p:cNvPr>
              <p:cNvCxnSpPr/>
              <p:nvPr/>
            </p:nvCxnSpPr>
            <p:spPr>
              <a:xfrm>
                <a:off x="645764" y="2763124"/>
                <a:ext cx="259150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1EA50A8B-F4C7-08C1-D61E-9F75C80A1908}"/>
                  </a:ext>
                </a:extLst>
              </p:cNvPr>
              <p:cNvSpPr txBox="1"/>
              <p:nvPr/>
            </p:nvSpPr>
            <p:spPr>
              <a:xfrm>
                <a:off x="634617" y="2737882"/>
                <a:ext cx="2649835" cy="311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800" b="1" dirty="0">
                    <a:latin typeface="Helvetica" pitchFamily="2" charset="0"/>
                    <a:ea typeface="ＭＳ ゴシック" panose="020B0609070205080204" pitchFamily="49" charset="-128"/>
                    <a:cs typeface="Times New Roman" panose="02020603050405020304" pitchFamily="18" charset="0"/>
                  </a:rPr>
                  <a:t>Aspirin (mM)</a:t>
                </a:r>
                <a:endParaRPr kumimoji="1" lang="ja-JP" altLang="en-US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BAAACE0-DF1F-B312-404E-17FC9EDD50CE}"/>
              </a:ext>
            </a:extLst>
          </p:cNvPr>
          <p:cNvSpPr txBox="1"/>
          <p:nvPr/>
        </p:nvSpPr>
        <p:spPr>
          <a:xfrm rot="16200000">
            <a:off x="-801735" y="963668"/>
            <a:ext cx="1994973" cy="298034"/>
          </a:xfrm>
          <a:prstGeom prst="rect">
            <a:avLst/>
          </a:prstGeom>
          <a:noFill/>
        </p:spPr>
        <p:txBody>
          <a:bodyPr wrap="square" lIns="51311" tIns="25656" rIns="51311" bIns="25656" rtlCol="0">
            <a:spAutoFit/>
          </a:bodyPr>
          <a:lstStyle/>
          <a:p>
            <a:pPr algn="ctr"/>
            <a:r>
              <a:rPr lang="en-US" altLang="ja-JP" sz="800" b="1" dirty="0">
                <a:latin typeface="Helvetica" pitchFamily="2" charset="0"/>
                <a:ea typeface="ＭＳ ゴシック" panose="020B0609070205080204" pitchFamily="49" charset="-128"/>
                <a:cs typeface="Arial" panose="020B0604020202020204" pitchFamily="34" charset="0"/>
              </a:rPr>
              <a:t>Relative </a:t>
            </a:r>
          </a:p>
          <a:p>
            <a:pPr algn="ctr"/>
            <a:r>
              <a:rPr lang="en-US" altLang="ja-JP" sz="800" b="1" dirty="0">
                <a:latin typeface="Helvetica" pitchFamily="2" charset="0"/>
                <a:ea typeface="ＭＳ ゴシック" panose="020B0609070205080204" pitchFamily="49" charset="-128"/>
                <a:cs typeface="Arial" panose="020B0604020202020204" pitchFamily="34" charset="0"/>
              </a:rPr>
              <a:t>transcriptional activity </a:t>
            </a:r>
          </a:p>
        </p:txBody>
      </p: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8CD8A329-1F0E-8FA1-2C7D-0D1FD261051C}"/>
              </a:ext>
            </a:extLst>
          </p:cNvPr>
          <p:cNvGrpSpPr/>
          <p:nvPr/>
        </p:nvGrpSpPr>
        <p:grpSpPr>
          <a:xfrm>
            <a:off x="2920785" y="1853818"/>
            <a:ext cx="1592485" cy="386260"/>
            <a:chOff x="719219" y="1848562"/>
            <a:chExt cx="1592485" cy="386260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9ADBB46E-5573-721C-4AB5-0DF065E74ED8}"/>
                </a:ext>
              </a:extLst>
            </p:cNvPr>
            <p:cNvSpPr txBox="1"/>
            <p:nvPr/>
          </p:nvSpPr>
          <p:spPr>
            <a:xfrm>
              <a:off x="719219" y="1848562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7FD223AA-81F7-20CB-BED0-F5256EB69DFC}"/>
                </a:ext>
              </a:extLst>
            </p:cNvPr>
            <p:cNvSpPr txBox="1"/>
            <p:nvPr/>
          </p:nvSpPr>
          <p:spPr>
            <a:xfrm>
              <a:off x="1102047" y="1859188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1.0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155051F5-FC8E-099F-2498-571C7936B2F1}"/>
                </a:ext>
              </a:extLst>
            </p:cNvPr>
            <p:cNvSpPr txBox="1"/>
            <p:nvPr/>
          </p:nvSpPr>
          <p:spPr>
            <a:xfrm>
              <a:off x="1529194" y="1862130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2.5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925790B7-CE18-DA13-EB92-B504037A0D62}"/>
                </a:ext>
              </a:extLst>
            </p:cNvPr>
            <p:cNvSpPr txBox="1"/>
            <p:nvPr/>
          </p:nvSpPr>
          <p:spPr>
            <a:xfrm>
              <a:off x="1949580" y="1865744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5.0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grpSp>
          <p:nvGrpSpPr>
            <p:cNvPr id="93" name="グループ化 92">
              <a:extLst>
                <a:ext uri="{FF2B5EF4-FFF2-40B4-BE49-F238E27FC236}">
                  <a16:creationId xmlns:a16="http://schemas.microsoft.com/office/drawing/2014/main" id="{684CBCFE-67FC-CC33-DA4C-71F4CA8A53D9}"/>
                </a:ext>
              </a:extLst>
            </p:cNvPr>
            <p:cNvGrpSpPr/>
            <p:nvPr/>
          </p:nvGrpSpPr>
          <p:grpSpPr>
            <a:xfrm>
              <a:off x="719219" y="2019378"/>
              <a:ext cx="1592485" cy="215444"/>
              <a:chOff x="607993" y="2730223"/>
              <a:chExt cx="2702816" cy="311127"/>
            </a:xfrm>
          </p:grpSpPr>
          <p:cxnSp>
            <p:nvCxnSpPr>
              <p:cNvPr id="94" name="直線コネクタ 93">
                <a:extLst>
                  <a:ext uri="{FF2B5EF4-FFF2-40B4-BE49-F238E27FC236}">
                    <a16:creationId xmlns:a16="http://schemas.microsoft.com/office/drawing/2014/main" id="{FEA68F10-AAC9-CF90-7DF7-306BA9D3A1A8}"/>
                  </a:ext>
                </a:extLst>
              </p:cNvPr>
              <p:cNvCxnSpPr/>
              <p:nvPr/>
            </p:nvCxnSpPr>
            <p:spPr>
              <a:xfrm>
                <a:off x="607993" y="2755537"/>
                <a:ext cx="2591501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テキスト ボックス 94">
                <a:extLst>
                  <a:ext uri="{FF2B5EF4-FFF2-40B4-BE49-F238E27FC236}">
                    <a16:creationId xmlns:a16="http://schemas.microsoft.com/office/drawing/2014/main" id="{E8B5A7C3-50A8-E47C-A0A2-448BC7318150}"/>
                  </a:ext>
                </a:extLst>
              </p:cNvPr>
              <p:cNvSpPr txBox="1"/>
              <p:nvPr/>
            </p:nvSpPr>
            <p:spPr>
              <a:xfrm>
                <a:off x="647084" y="2730223"/>
                <a:ext cx="2663725" cy="311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800" b="1" dirty="0">
                    <a:latin typeface="Helvetica" pitchFamily="2" charset="0"/>
                    <a:ea typeface="ＭＳ ゴシック" panose="020B0609070205080204" pitchFamily="49" charset="-128"/>
                    <a:cs typeface="Times New Roman" panose="02020603050405020304" pitchFamily="18" charset="0"/>
                  </a:rPr>
                  <a:t>Aspirin (mM)</a:t>
                </a:r>
                <a:endParaRPr kumimoji="1" lang="ja-JP" altLang="en-US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6" name="グループ化 95">
            <a:extLst>
              <a:ext uri="{FF2B5EF4-FFF2-40B4-BE49-F238E27FC236}">
                <a16:creationId xmlns:a16="http://schemas.microsoft.com/office/drawing/2014/main" id="{12A7318D-EE7A-DD9E-FADE-6884502C7B04}"/>
              </a:ext>
            </a:extLst>
          </p:cNvPr>
          <p:cNvGrpSpPr/>
          <p:nvPr/>
        </p:nvGrpSpPr>
        <p:grpSpPr>
          <a:xfrm>
            <a:off x="5181364" y="1856768"/>
            <a:ext cx="1579654" cy="384642"/>
            <a:chOff x="766441" y="1865057"/>
            <a:chExt cx="1579654" cy="384642"/>
          </a:xfrm>
        </p:grpSpPr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BC608989-527E-48FD-5BAA-0BE6B8468C81}"/>
                </a:ext>
              </a:extLst>
            </p:cNvPr>
            <p:cNvSpPr txBox="1"/>
            <p:nvPr/>
          </p:nvSpPr>
          <p:spPr>
            <a:xfrm>
              <a:off x="806575" y="1872733"/>
              <a:ext cx="24237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8AA6732E-F85A-8413-A176-AFC612F4D164}"/>
                </a:ext>
              </a:extLst>
            </p:cNvPr>
            <p:cNvSpPr txBox="1"/>
            <p:nvPr/>
          </p:nvSpPr>
          <p:spPr>
            <a:xfrm>
              <a:off x="1161835" y="1872733"/>
              <a:ext cx="3289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1.0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12A904D4-8267-2355-4FA5-1E3695117759}"/>
                </a:ext>
              </a:extLst>
            </p:cNvPr>
            <p:cNvSpPr txBox="1"/>
            <p:nvPr/>
          </p:nvSpPr>
          <p:spPr>
            <a:xfrm>
              <a:off x="1561367" y="1865220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2.5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C59C6726-2951-29E5-DEDB-30B721F557DF}"/>
                </a:ext>
              </a:extLst>
            </p:cNvPr>
            <p:cNvSpPr txBox="1"/>
            <p:nvPr/>
          </p:nvSpPr>
          <p:spPr>
            <a:xfrm>
              <a:off x="1960615" y="1865057"/>
              <a:ext cx="32893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5.0</a:t>
              </a:r>
              <a:endParaRPr kumimoji="1" lang="ja-JP" altLang="en-US" sz="800" b="1" dirty="0">
                <a:latin typeface="Helvetica" pitchFamily="2" charset="0"/>
                <a:ea typeface="ＭＳ ゴシック" panose="020B0609070205080204" pitchFamily="49" charset="-128"/>
                <a:cs typeface="Times New Roman" panose="02020603050405020304" pitchFamily="18" charset="0"/>
              </a:endParaRPr>
            </a:p>
          </p:txBody>
        </p:sp>
        <p:grpSp>
          <p:nvGrpSpPr>
            <p:cNvPr id="101" name="グループ化 100">
              <a:extLst>
                <a:ext uri="{FF2B5EF4-FFF2-40B4-BE49-F238E27FC236}">
                  <a16:creationId xmlns:a16="http://schemas.microsoft.com/office/drawing/2014/main" id="{C98425B1-FBEC-DE2C-3363-3D478F52E660}"/>
                </a:ext>
              </a:extLst>
            </p:cNvPr>
            <p:cNvGrpSpPr/>
            <p:nvPr/>
          </p:nvGrpSpPr>
          <p:grpSpPr>
            <a:xfrm>
              <a:off x="766441" y="2034255"/>
              <a:ext cx="1579654" cy="215444"/>
              <a:chOff x="688144" y="2751706"/>
              <a:chExt cx="2681033" cy="311127"/>
            </a:xfrm>
          </p:grpSpPr>
          <p:cxnSp>
            <p:nvCxnSpPr>
              <p:cNvPr id="102" name="直線コネクタ 101">
                <a:extLst>
                  <a:ext uri="{FF2B5EF4-FFF2-40B4-BE49-F238E27FC236}">
                    <a16:creationId xmlns:a16="http://schemas.microsoft.com/office/drawing/2014/main" id="{46BA6790-F643-79B0-776C-BB7ACFE2D6AD}"/>
                  </a:ext>
                </a:extLst>
              </p:cNvPr>
              <p:cNvCxnSpPr/>
              <p:nvPr/>
            </p:nvCxnSpPr>
            <p:spPr>
              <a:xfrm>
                <a:off x="688144" y="2775095"/>
                <a:ext cx="2591496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56440789-A3EF-9606-E188-95BDDB6A750E}"/>
                  </a:ext>
                </a:extLst>
              </p:cNvPr>
              <p:cNvSpPr txBox="1"/>
              <p:nvPr/>
            </p:nvSpPr>
            <p:spPr>
              <a:xfrm>
                <a:off x="705452" y="2751706"/>
                <a:ext cx="2663725" cy="311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800" b="1" dirty="0">
                    <a:latin typeface="Helvetica" pitchFamily="2" charset="0"/>
                    <a:ea typeface="ＭＳ ゴシック" panose="020B0609070205080204" pitchFamily="49" charset="-128"/>
                    <a:cs typeface="Times New Roman" panose="02020603050405020304" pitchFamily="18" charset="0"/>
                  </a:rPr>
                  <a:t>Aspirin (mM)</a:t>
                </a:r>
                <a:endParaRPr kumimoji="1" lang="ja-JP" altLang="en-US" sz="800" b="1" dirty="0">
                  <a:latin typeface="Helvetica" pitchFamily="2" charset="0"/>
                  <a:ea typeface="ＭＳ ゴシック" panose="020B0609070205080204" pitchFamily="49" charset="-128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19C61066-7CDD-3E50-1E99-83432D7C26F4}"/>
              </a:ext>
            </a:extLst>
          </p:cNvPr>
          <p:cNvSpPr txBox="1"/>
          <p:nvPr/>
        </p:nvSpPr>
        <p:spPr>
          <a:xfrm>
            <a:off x="855479" y="710279"/>
            <a:ext cx="93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**</a:t>
            </a: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0EC5755A-B19E-68C0-5C5E-D6DD07DA1CCF}"/>
              </a:ext>
            </a:extLst>
          </p:cNvPr>
          <p:cNvSpPr txBox="1"/>
          <p:nvPr/>
        </p:nvSpPr>
        <p:spPr>
          <a:xfrm>
            <a:off x="855479" y="576009"/>
            <a:ext cx="12873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***</a:t>
            </a: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96BF8EF7-9299-497C-F2E8-E3CE17804071}"/>
              </a:ext>
            </a:extLst>
          </p:cNvPr>
          <p:cNvSpPr txBox="1"/>
          <p:nvPr/>
        </p:nvSpPr>
        <p:spPr>
          <a:xfrm>
            <a:off x="3038050" y="570938"/>
            <a:ext cx="129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**</a:t>
            </a: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33E413E0-E479-A09B-723A-9C56B2DD0749}"/>
              </a:ext>
            </a:extLst>
          </p:cNvPr>
          <p:cNvSpPr txBox="1"/>
          <p:nvPr/>
        </p:nvSpPr>
        <p:spPr>
          <a:xfrm>
            <a:off x="5320948" y="624630"/>
            <a:ext cx="1222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***</a:t>
            </a: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B3BBB82D-793E-00E7-E710-B0164C90BFC6}"/>
              </a:ext>
            </a:extLst>
          </p:cNvPr>
          <p:cNvSpPr txBox="1"/>
          <p:nvPr/>
        </p:nvSpPr>
        <p:spPr>
          <a:xfrm>
            <a:off x="649123" y="373063"/>
            <a:ext cx="79200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TCF/LEF</a:t>
            </a:r>
            <a:endParaRPr kumimoji="1" lang="ja-JP" altLang="en-US" sz="800" b="1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3E24A137-6AAF-B03F-F113-6488D0710F69}"/>
              </a:ext>
            </a:extLst>
          </p:cNvPr>
          <p:cNvSpPr txBox="1"/>
          <p:nvPr/>
        </p:nvSpPr>
        <p:spPr>
          <a:xfrm>
            <a:off x="2827589" y="359140"/>
            <a:ext cx="79200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NF-</a:t>
            </a:r>
            <a:r>
              <a:rPr kumimoji="1" lang="en-US" altLang="ja-JP" sz="800" b="1" dirty="0">
                <a:latin typeface="Symbol" pitchFamily="2" charset="2"/>
                <a:cs typeface="Times New Roman" panose="02020603050405020304" pitchFamily="18" charset="0"/>
              </a:rPr>
              <a:t>k</a:t>
            </a:r>
            <a:r>
              <a:rPr kumimoji="1"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B</a:t>
            </a:r>
            <a:endParaRPr kumimoji="1" lang="ja-JP" altLang="en-US" sz="800" b="1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30664C57-1573-5959-AA24-F6EC4E30689E}"/>
              </a:ext>
            </a:extLst>
          </p:cNvPr>
          <p:cNvSpPr txBox="1"/>
          <p:nvPr/>
        </p:nvSpPr>
        <p:spPr>
          <a:xfrm>
            <a:off x="5063772" y="370307"/>
            <a:ext cx="79200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Helvetica" pitchFamily="2" charset="0"/>
                <a:cs typeface="Times New Roman" panose="02020603050405020304" pitchFamily="18" charset="0"/>
              </a:rPr>
              <a:t>NRF2</a:t>
            </a:r>
            <a:endParaRPr kumimoji="1" lang="ja-JP" altLang="en-US" sz="800" b="1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86AFC5C6-4908-581C-FAC3-6E8EE03871D6}"/>
              </a:ext>
            </a:extLst>
          </p:cNvPr>
          <p:cNvSpPr txBox="1"/>
          <p:nvPr/>
        </p:nvSpPr>
        <p:spPr>
          <a:xfrm>
            <a:off x="167581" y="69397"/>
            <a:ext cx="39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Helvetica" pitchFamily="2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15B4A1DE-3A36-4C49-DDE8-720987EB591C}"/>
              </a:ext>
            </a:extLst>
          </p:cNvPr>
          <p:cNvSpPr txBox="1"/>
          <p:nvPr/>
        </p:nvSpPr>
        <p:spPr>
          <a:xfrm>
            <a:off x="2356653" y="57934"/>
            <a:ext cx="39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Helvetica" pitchFamily="2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57352313-06A5-FDC7-DDCD-94F0DC1ADB66}"/>
              </a:ext>
            </a:extLst>
          </p:cNvPr>
          <p:cNvSpPr txBox="1"/>
          <p:nvPr/>
        </p:nvSpPr>
        <p:spPr>
          <a:xfrm>
            <a:off x="4701855" y="54772"/>
            <a:ext cx="39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" b="1" dirty="0">
                <a:latin typeface="Helvetica" pitchFamily="2" charset="0"/>
                <a:cs typeface="Times New Roman" panose="02020603050405020304" pitchFamily="18" charset="0"/>
              </a:rPr>
              <a:t>c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832E5645-8637-493C-FD8B-334A4BD234CD}"/>
              </a:ext>
            </a:extLst>
          </p:cNvPr>
          <p:cNvCxnSpPr/>
          <p:nvPr/>
        </p:nvCxnSpPr>
        <p:spPr>
          <a:xfrm>
            <a:off x="855479" y="848483"/>
            <a:ext cx="93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A368261C-66A4-8DA0-557D-E50ADBA194DB}"/>
              </a:ext>
            </a:extLst>
          </p:cNvPr>
          <p:cNvCxnSpPr/>
          <p:nvPr/>
        </p:nvCxnSpPr>
        <p:spPr>
          <a:xfrm>
            <a:off x="855479" y="718385"/>
            <a:ext cx="12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2B3A54D3-B1A9-EF8D-D6AD-62FC8A6BA023}"/>
              </a:ext>
            </a:extLst>
          </p:cNvPr>
          <p:cNvCxnSpPr/>
          <p:nvPr/>
        </p:nvCxnSpPr>
        <p:spPr>
          <a:xfrm>
            <a:off x="3038050" y="734945"/>
            <a:ext cx="129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CADC262-9B5B-5CF9-CB76-D6293BC96749}"/>
              </a:ext>
            </a:extLst>
          </p:cNvPr>
          <p:cNvCxnSpPr/>
          <p:nvPr/>
        </p:nvCxnSpPr>
        <p:spPr>
          <a:xfrm>
            <a:off x="5320947" y="791453"/>
            <a:ext cx="122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9A32EE-8216-97CB-95BF-A67534B7B745}"/>
              </a:ext>
            </a:extLst>
          </p:cNvPr>
          <p:cNvSpPr txBox="1"/>
          <p:nvPr/>
        </p:nvSpPr>
        <p:spPr>
          <a:xfrm>
            <a:off x="143601" y="4268344"/>
            <a:ext cx="6648960" cy="145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Supplementary Figure 1: Effects of aspirin on TCF/LEF, NF-</a:t>
            </a: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Arial" panose="020B0604020202020204" pitchFamily="34" charset="0"/>
              </a:rPr>
              <a:t>k</a:t>
            </a: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B, and NRF2 promoter transcriptional activity in </a:t>
            </a:r>
            <a:r>
              <a:rPr lang="en-US" altLang="ja-JP" sz="1000" b="1" kern="100" dirty="0"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DLD-1</a:t>
            </a: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 cells.</a:t>
            </a:r>
            <a:endParaRPr lang="ja-JP" altLang="ja-JP" sz="1000" kern="100">
              <a:effectLst/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a-c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 DLD-1-TCF/LEF-Luc cells (</a:t>
            </a: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a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), DLD-1-NF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Cambria Math" panose="02040503050406030204" pitchFamily="18" charset="0"/>
              </a:rPr>
              <a:t>‐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Arial" panose="020B0604020202020204" pitchFamily="34" charset="0"/>
              </a:rPr>
              <a:t>k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B-Luc cells (</a:t>
            </a: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b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), and DLD-1-NRF2-Luc cells (</a:t>
            </a:r>
            <a:r>
              <a:rPr lang="en-US" altLang="ja-JP" sz="1000" b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c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) were treated with the indicated dose of aspirin for 24 hours, and luciferase activities were measured using a luminometer. The basal luciferase activity level is set to 1.0. Data presented are the means ± SD (n = 4). Student’s </a:t>
            </a:r>
            <a:r>
              <a:rPr lang="en-US" altLang="ja-JP" sz="1000" i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t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 test, **</a:t>
            </a:r>
            <a:r>
              <a:rPr lang="en-US" altLang="ja-JP" sz="1000" i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&lt;0.01 and ***</a:t>
            </a:r>
            <a:r>
              <a:rPr lang="en-US" altLang="ja-JP" sz="1000" i="1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p</a:t>
            </a:r>
            <a:r>
              <a:rPr lang="en-US" altLang="ja-JP" sz="1000" kern="100" dirty="0">
                <a:effectLst/>
                <a:latin typeface="Helvetica" pitchFamily="2" charset="0"/>
                <a:ea typeface="游明朝" panose="02020400000000000000" pitchFamily="18" charset="-128"/>
                <a:cs typeface="Times New Roman" panose="02020603050405020304" pitchFamily="18" charset="0"/>
              </a:rPr>
              <a:t>&lt;0.001 compared with 0 mM aspirin.</a:t>
            </a:r>
            <a:endParaRPr lang="ja-JP" altLang="ja-JP" sz="1000" kern="100">
              <a:effectLst/>
              <a:latin typeface="Helvetica" pitchFamily="2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295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51311" tIns="25656" rIns="51311" bIns="25656" rtlCol="0">
        <a:spAutoFit/>
      </a:bodyPr>
      <a:lstStyle>
        <a:defPPr algn="ctr">
          <a:defRPr sz="800" b="1" dirty="0">
            <a:latin typeface="Arial" panose="020B0604020202020204" pitchFamily="34" charset="0"/>
            <a:ea typeface="ＭＳ ゴシック" panose="020B0609070205080204" pitchFamily="49" charset="-128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1604</TotalTime>
  <Words>148</Words>
  <Application>Microsoft Macintosh PowerPoint</Application>
  <PresentationFormat>画面に合わせる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Helvetica</vt:lpstr>
      <vt:lpstr>Symbol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Philip Linley</dc:creator>
  <cp:keywords/>
  <dc:description/>
  <cp:lastModifiedBy>Takahiro Hamoya</cp:lastModifiedBy>
  <cp:revision>63</cp:revision>
  <cp:lastPrinted>2023-06-22T06:31:13Z</cp:lastPrinted>
  <dcterms:created xsi:type="dcterms:W3CDTF">2020-05-24T07:49:53Z</dcterms:created>
  <dcterms:modified xsi:type="dcterms:W3CDTF">2023-10-26T14:55:01Z</dcterms:modified>
  <cp:category/>
</cp:coreProperties>
</file>