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</p:sldIdLst>
  <p:sldSz cx="18000663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6" d="100"/>
          <a:sy n="56" d="100"/>
        </p:scale>
        <p:origin x="156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Jimènez Melèndez" userId="3e26fc24-ba38-4df5-8524-b018042eb462" providerId="ADAL" clId="{8C71C951-F671-48A3-A336-F71F5D81AFCB}"/>
    <pc:docChg chg="modSld">
      <pc:chgData name="Alejandro Jimènez Melèndez" userId="3e26fc24-ba38-4df5-8524-b018042eb462" providerId="ADAL" clId="{8C71C951-F671-48A3-A336-F71F5D81AFCB}" dt="2023-11-23T09:23:11.302" v="2" actId="20577"/>
      <pc:docMkLst>
        <pc:docMk/>
      </pc:docMkLst>
      <pc:sldChg chg="modSp mod">
        <pc:chgData name="Alejandro Jimènez Melèndez" userId="3e26fc24-ba38-4df5-8524-b018042eb462" providerId="ADAL" clId="{8C71C951-F671-48A3-A336-F71F5D81AFCB}" dt="2023-11-23T09:23:11.302" v="2" actId="20577"/>
        <pc:sldMkLst>
          <pc:docMk/>
          <pc:sldMk cId="146113149" sldId="263"/>
        </pc:sldMkLst>
        <pc:spChg chg="mod">
          <ac:chgData name="Alejandro Jimènez Melèndez" userId="3e26fc24-ba38-4df5-8524-b018042eb462" providerId="ADAL" clId="{8C71C951-F671-48A3-A336-F71F5D81AFCB}" dt="2023-11-23T09:23:11.302" v="2" actId="20577"/>
          <ac:spMkLst>
            <pc:docMk/>
            <pc:sldMk cId="146113149" sldId="263"/>
            <ac:spMk id="2" creationId="{0EE9F3F4-F825-45A3-D9C7-24A071567D1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2238751"/>
            <a:ext cx="15300564" cy="4762488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7184899"/>
            <a:ext cx="13500497" cy="3302709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0B2D-F2F4-487C-A8E2-675902CB4969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1B0D-700A-4608-94E7-324A0E5DF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078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0B2D-F2F4-487C-A8E2-675902CB4969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1B0D-700A-4608-94E7-324A0E5DF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292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3410376"/>
            <a:ext cx="15525572" cy="5690286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9154495"/>
            <a:ext cx="15525572" cy="2992387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/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0B2D-F2F4-487C-A8E2-675902CB4969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1B0D-700A-4608-94E7-324A0E5DF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026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3641531"/>
            <a:ext cx="7650282" cy="8679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3641531"/>
            <a:ext cx="7650282" cy="8679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0B2D-F2F4-487C-A8E2-675902CB4969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1B0D-700A-4608-94E7-324A0E5DF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20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728309"/>
            <a:ext cx="15525572" cy="26440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3353376"/>
            <a:ext cx="7615123" cy="1643437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4996813"/>
            <a:ext cx="7615123" cy="734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3353376"/>
            <a:ext cx="7652626" cy="1643437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4996813"/>
            <a:ext cx="7652626" cy="734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0B2D-F2F4-487C-A8E2-675902CB4969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1B0D-700A-4608-94E7-324A0E5DF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24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0B2D-F2F4-487C-A8E2-675902CB4969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1B0D-700A-4608-94E7-324A0E5DF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07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0B2D-F2F4-487C-A8E2-675902CB4969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1B0D-700A-4608-94E7-324A0E5DF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387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11966"/>
            <a:ext cx="5805682" cy="3191881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969596"/>
            <a:ext cx="9112836" cy="9721303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103846"/>
            <a:ext cx="5805682" cy="7602883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0B2D-F2F4-487C-A8E2-675902CB4969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1B0D-700A-4608-94E7-324A0E5DF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184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11966"/>
            <a:ext cx="5805682" cy="3191881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969596"/>
            <a:ext cx="9112836" cy="9721303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103846"/>
            <a:ext cx="5805682" cy="7602883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0B2D-F2F4-487C-A8E2-675902CB4969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1B0D-700A-4608-94E7-324A0E5DF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327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0B2D-F2F4-487C-A8E2-675902CB4969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1B0D-700A-4608-94E7-324A0E5DF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082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728306"/>
            <a:ext cx="3881393" cy="115927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728306"/>
            <a:ext cx="11419171" cy="115927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0B2D-F2F4-487C-A8E2-675902CB4969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C1B0D-700A-4608-94E7-324A0E5DF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369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728309"/>
            <a:ext cx="15525572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3641531"/>
            <a:ext cx="15525572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12678862"/>
            <a:ext cx="4050149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00B2D-F2F4-487C-A8E2-675902CB4969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12678862"/>
            <a:ext cx="6075224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12678862"/>
            <a:ext cx="4050149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C1B0D-700A-4608-94E7-324A0E5DF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533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>
            <a:extLst>
              <a:ext uri="{FF2B5EF4-FFF2-40B4-BE49-F238E27FC236}">
                <a16:creationId xmlns:a16="http://schemas.microsoft.com/office/drawing/2014/main" id="{3713269D-0E41-D20B-B63F-50A8B66DACDE}"/>
              </a:ext>
            </a:extLst>
          </p:cNvPr>
          <p:cNvGrpSpPr/>
          <p:nvPr/>
        </p:nvGrpSpPr>
        <p:grpSpPr>
          <a:xfrm>
            <a:off x="2430241" y="1751577"/>
            <a:ext cx="5415847" cy="4719020"/>
            <a:chOff x="2812596" y="1073277"/>
            <a:chExt cx="5558518" cy="48433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B95E673-B859-9061-ADCD-A4894C082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12596" y="1073277"/>
              <a:ext cx="5558518" cy="4843334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C0601B4-283B-697E-9774-AC58905B49F8}"/>
                </a:ext>
              </a:extLst>
            </p:cNvPr>
            <p:cNvSpPr/>
            <p:nvPr/>
          </p:nvSpPr>
          <p:spPr>
            <a:xfrm>
              <a:off x="5179902" y="1621827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2D17075-81E2-C676-F88B-D1C3FB560D17}"/>
                </a:ext>
              </a:extLst>
            </p:cNvPr>
            <p:cNvSpPr/>
            <p:nvPr/>
          </p:nvSpPr>
          <p:spPr>
            <a:xfrm>
              <a:off x="3083505" y="2712383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A54C9B0-1F9B-F550-E0E4-2EB066EBDBFC}"/>
                </a:ext>
              </a:extLst>
            </p:cNvPr>
            <p:cNvSpPr/>
            <p:nvPr/>
          </p:nvSpPr>
          <p:spPr>
            <a:xfrm>
              <a:off x="3100985" y="2883163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0B4BA06-2551-6984-E213-FB3527197D65}"/>
                </a:ext>
              </a:extLst>
            </p:cNvPr>
            <p:cNvSpPr/>
            <p:nvPr/>
          </p:nvSpPr>
          <p:spPr>
            <a:xfrm>
              <a:off x="3521881" y="2723141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7D26C23-9CEA-E49A-4CAA-9212E47C2DB7}"/>
                </a:ext>
              </a:extLst>
            </p:cNvPr>
            <p:cNvSpPr/>
            <p:nvPr/>
          </p:nvSpPr>
          <p:spPr>
            <a:xfrm>
              <a:off x="3708796" y="1901522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F733971-CB2A-57C9-EEEA-D6C0A86D3ABE}"/>
                </a:ext>
              </a:extLst>
            </p:cNvPr>
            <p:cNvSpPr/>
            <p:nvPr/>
          </p:nvSpPr>
          <p:spPr>
            <a:xfrm>
              <a:off x="3949970" y="2164303"/>
              <a:ext cx="301215" cy="25818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75677AF-8394-D3A9-7487-5B9CD666A25E}"/>
                </a:ext>
              </a:extLst>
            </p:cNvPr>
            <p:cNvSpPr/>
            <p:nvPr/>
          </p:nvSpPr>
          <p:spPr>
            <a:xfrm>
              <a:off x="3879575" y="2427305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b="1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9E49ECB-AA5A-D2BA-64E0-9C6426C33D38}"/>
                </a:ext>
              </a:extLst>
            </p:cNvPr>
            <p:cNvSpPr/>
            <p:nvPr/>
          </p:nvSpPr>
          <p:spPr>
            <a:xfrm>
              <a:off x="4268196" y="2364101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379DB8E-6830-D344-9F5C-BD719B51E699}"/>
                </a:ext>
              </a:extLst>
            </p:cNvPr>
            <p:cNvSpPr/>
            <p:nvPr/>
          </p:nvSpPr>
          <p:spPr>
            <a:xfrm rot="5400000">
              <a:off x="4027493" y="2752724"/>
              <a:ext cx="411953" cy="27209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D9C6007-7C3D-3771-9B5B-C24A2598A253}"/>
                </a:ext>
              </a:extLst>
            </p:cNvPr>
            <p:cNvSpPr/>
            <p:nvPr/>
          </p:nvSpPr>
          <p:spPr>
            <a:xfrm>
              <a:off x="4414770" y="2655905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30CD634-47B9-B8EF-88D6-D17054F44D51}"/>
                </a:ext>
              </a:extLst>
            </p:cNvPr>
            <p:cNvSpPr/>
            <p:nvPr/>
          </p:nvSpPr>
          <p:spPr>
            <a:xfrm>
              <a:off x="3898399" y="3148065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0A75D06-AEB8-6AEE-9C5A-F5D4521CA6F0}"/>
                </a:ext>
              </a:extLst>
            </p:cNvPr>
            <p:cNvSpPr/>
            <p:nvPr/>
          </p:nvSpPr>
          <p:spPr>
            <a:xfrm>
              <a:off x="5274509" y="2238261"/>
              <a:ext cx="301215" cy="25818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FAFD619-E0FD-833F-B9B9-3B00B915AB39}"/>
                </a:ext>
              </a:extLst>
            </p:cNvPr>
            <p:cNvSpPr/>
            <p:nvPr/>
          </p:nvSpPr>
          <p:spPr>
            <a:xfrm>
              <a:off x="5560460" y="2196010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85018B5-6990-E129-EB3E-8F4D3DC0C1A1}"/>
                </a:ext>
              </a:extLst>
            </p:cNvPr>
            <p:cNvSpPr/>
            <p:nvPr/>
          </p:nvSpPr>
          <p:spPr>
            <a:xfrm>
              <a:off x="5283922" y="2651087"/>
              <a:ext cx="301215" cy="25818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6D5F5B0-0E6F-1204-D12B-B9F33B233E51}"/>
                </a:ext>
              </a:extLst>
            </p:cNvPr>
            <p:cNvSpPr/>
            <p:nvPr/>
          </p:nvSpPr>
          <p:spPr>
            <a:xfrm>
              <a:off x="4835665" y="2834751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2AC4187-AAEE-FDAC-A380-E1C14EB25970}"/>
                </a:ext>
              </a:extLst>
            </p:cNvPr>
            <p:cNvSpPr/>
            <p:nvPr/>
          </p:nvSpPr>
          <p:spPr>
            <a:xfrm>
              <a:off x="5853610" y="2844162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59E514A-5575-CF8E-92B4-190FBAC38FF5}"/>
                </a:ext>
              </a:extLst>
            </p:cNvPr>
            <p:cNvSpPr/>
            <p:nvPr/>
          </p:nvSpPr>
          <p:spPr>
            <a:xfrm>
              <a:off x="6185752" y="2013800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8CFB1F7-250D-5B99-4E40-0EE17FD86A7B}"/>
                </a:ext>
              </a:extLst>
            </p:cNvPr>
            <p:cNvSpPr/>
            <p:nvPr/>
          </p:nvSpPr>
          <p:spPr>
            <a:xfrm>
              <a:off x="4309011" y="3031638"/>
              <a:ext cx="301215" cy="25818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BBFC3BC-74D3-0894-CE0C-E1C614A7D448}"/>
                </a:ext>
              </a:extLst>
            </p:cNvPr>
            <p:cNvSpPr/>
            <p:nvPr/>
          </p:nvSpPr>
          <p:spPr>
            <a:xfrm>
              <a:off x="5908979" y="2937510"/>
              <a:ext cx="301215" cy="25818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8E77C9C-E020-8990-0755-B6908DE91F3F}"/>
                </a:ext>
              </a:extLst>
            </p:cNvPr>
            <p:cNvSpPr/>
            <p:nvPr/>
          </p:nvSpPr>
          <p:spPr>
            <a:xfrm>
              <a:off x="5906159" y="3674524"/>
              <a:ext cx="301215" cy="470975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DD49EC4-7D01-B7EE-5495-8B25E20A26A4}"/>
                </a:ext>
              </a:extLst>
            </p:cNvPr>
            <p:cNvSpPr/>
            <p:nvPr/>
          </p:nvSpPr>
          <p:spPr>
            <a:xfrm>
              <a:off x="3523002" y="3362660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1EE2486-BE6F-BE7F-8CF9-4AAF1593141F}"/>
                </a:ext>
              </a:extLst>
            </p:cNvPr>
            <p:cNvSpPr/>
            <p:nvPr/>
          </p:nvSpPr>
          <p:spPr>
            <a:xfrm>
              <a:off x="3895487" y="3388206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A241A1B-FE92-2A85-8E23-E1466D8D9F52}"/>
                </a:ext>
              </a:extLst>
            </p:cNvPr>
            <p:cNvSpPr/>
            <p:nvPr/>
          </p:nvSpPr>
          <p:spPr>
            <a:xfrm>
              <a:off x="3904900" y="3696144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D552FFD-D031-BDE5-C7BF-9EEAD3EBF61E}"/>
                </a:ext>
              </a:extLst>
            </p:cNvPr>
            <p:cNvSpPr/>
            <p:nvPr/>
          </p:nvSpPr>
          <p:spPr>
            <a:xfrm>
              <a:off x="4301526" y="3363891"/>
              <a:ext cx="301215" cy="481190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9B4F916-37F0-EDD0-F428-76BCB6639C71}"/>
                </a:ext>
              </a:extLst>
            </p:cNvPr>
            <p:cNvSpPr/>
            <p:nvPr/>
          </p:nvSpPr>
          <p:spPr>
            <a:xfrm>
              <a:off x="6969720" y="1789233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71F31D2-8393-F6D7-351D-BDB8EE61645A}"/>
                </a:ext>
              </a:extLst>
            </p:cNvPr>
            <p:cNvSpPr/>
            <p:nvPr/>
          </p:nvSpPr>
          <p:spPr>
            <a:xfrm>
              <a:off x="7439023" y="1782509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E170F4B-9E2A-3D36-EBE3-B5E1F9B75ED0}"/>
                </a:ext>
              </a:extLst>
            </p:cNvPr>
            <p:cNvSpPr/>
            <p:nvPr/>
          </p:nvSpPr>
          <p:spPr>
            <a:xfrm>
              <a:off x="6962995" y="2016490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73D820F-97AE-07D2-855F-C7450F4246B0}"/>
                </a:ext>
              </a:extLst>
            </p:cNvPr>
            <p:cNvSpPr/>
            <p:nvPr/>
          </p:nvSpPr>
          <p:spPr>
            <a:xfrm>
              <a:off x="6964337" y="2179199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826E2D2-B1F4-9AD4-0156-F45844095459}"/>
                </a:ext>
              </a:extLst>
            </p:cNvPr>
            <p:cNvSpPr/>
            <p:nvPr/>
          </p:nvSpPr>
          <p:spPr>
            <a:xfrm>
              <a:off x="7014091" y="2398386"/>
              <a:ext cx="545846" cy="14119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0CFD663-FBB9-3DEC-FBB1-E4FAA1DA8BCF}"/>
                </a:ext>
              </a:extLst>
            </p:cNvPr>
            <p:cNvSpPr/>
            <p:nvPr/>
          </p:nvSpPr>
          <p:spPr>
            <a:xfrm>
              <a:off x="7422889" y="2516720"/>
              <a:ext cx="411953" cy="112278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EA30EAD-18B7-8318-F4E3-2A316C1E3A99}"/>
                </a:ext>
              </a:extLst>
            </p:cNvPr>
            <p:cNvSpPr/>
            <p:nvPr/>
          </p:nvSpPr>
          <p:spPr>
            <a:xfrm>
              <a:off x="7007365" y="3150080"/>
              <a:ext cx="545846" cy="14119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3AEBBA13-8945-E54A-E7E1-956D5A47A590}"/>
                </a:ext>
              </a:extLst>
            </p:cNvPr>
            <p:cNvSpPr/>
            <p:nvPr/>
          </p:nvSpPr>
          <p:spPr>
            <a:xfrm>
              <a:off x="6973747" y="2737254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AC639A6-8151-738F-7019-9B899CFE45F6}"/>
                </a:ext>
              </a:extLst>
            </p:cNvPr>
            <p:cNvSpPr/>
            <p:nvPr/>
          </p:nvSpPr>
          <p:spPr>
            <a:xfrm>
              <a:off x="3875002" y="4098164"/>
              <a:ext cx="411953" cy="260700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B1AEE73-77C5-1F09-6778-14B1374BCCD0}"/>
                </a:ext>
              </a:extLst>
            </p:cNvPr>
            <p:cNvSpPr/>
            <p:nvPr/>
          </p:nvSpPr>
          <p:spPr>
            <a:xfrm>
              <a:off x="4212839" y="4181582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A89A9CB-D695-BA3D-3A27-536837ECBA7A}"/>
                </a:ext>
              </a:extLst>
            </p:cNvPr>
            <p:cNvSpPr/>
            <p:nvPr/>
          </p:nvSpPr>
          <p:spPr>
            <a:xfrm>
              <a:off x="3923724" y="4433042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A2157834-1641-A182-BDED-D16F35294D87}"/>
                </a:ext>
              </a:extLst>
            </p:cNvPr>
            <p:cNvSpPr/>
            <p:nvPr/>
          </p:nvSpPr>
          <p:spPr>
            <a:xfrm>
              <a:off x="5573598" y="4197720"/>
              <a:ext cx="691964" cy="20749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ADA7890-ED38-D706-CFCF-C98A4941A400}"/>
                </a:ext>
              </a:extLst>
            </p:cNvPr>
            <p:cNvSpPr/>
            <p:nvPr/>
          </p:nvSpPr>
          <p:spPr>
            <a:xfrm>
              <a:off x="5897217" y="4400396"/>
              <a:ext cx="301215" cy="25818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357DFF3-CB9D-92EF-6CC1-75DCA69A9A1C}"/>
                </a:ext>
              </a:extLst>
            </p:cNvPr>
            <p:cNvSpPr/>
            <p:nvPr/>
          </p:nvSpPr>
          <p:spPr>
            <a:xfrm>
              <a:off x="7192936" y="3513151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C308A1C4-0EA6-56C0-6094-6E67160C674A}"/>
                </a:ext>
              </a:extLst>
            </p:cNvPr>
            <p:cNvSpPr/>
            <p:nvPr/>
          </p:nvSpPr>
          <p:spPr>
            <a:xfrm>
              <a:off x="7121665" y="3917909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FB7E6E1-3899-A4CA-B4D4-B230F4E8648A}"/>
                </a:ext>
              </a:extLst>
            </p:cNvPr>
            <p:cNvSpPr/>
            <p:nvPr/>
          </p:nvSpPr>
          <p:spPr>
            <a:xfrm>
              <a:off x="4231583" y="4857745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A5D44AB-4EDF-E42E-55E1-ABC73D2516A8}"/>
                </a:ext>
              </a:extLst>
            </p:cNvPr>
            <p:cNvSpPr/>
            <p:nvPr/>
          </p:nvSpPr>
          <p:spPr>
            <a:xfrm>
              <a:off x="3875002" y="5118687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2351A1A-0B6B-A3BD-49DE-24CB02C34F53}"/>
                </a:ext>
              </a:extLst>
            </p:cNvPr>
            <p:cNvSpPr/>
            <p:nvPr/>
          </p:nvSpPr>
          <p:spPr>
            <a:xfrm>
              <a:off x="4825174" y="4970023"/>
              <a:ext cx="1831121" cy="34337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D85B8342-A9A2-5439-005B-0B68686CA571}"/>
                </a:ext>
              </a:extLst>
            </p:cNvPr>
            <p:cNvSpPr/>
            <p:nvPr/>
          </p:nvSpPr>
          <p:spPr>
            <a:xfrm>
              <a:off x="3901435" y="5379384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8F316060-7589-CB07-29C2-6003858C1A85}"/>
                </a:ext>
              </a:extLst>
            </p:cNvPr>
            <p:cNvSpPr/>
            <p:nvPr/>
          </p:nvSpPr>
          <p:spPr>
            <a:xfrm>
              <a:off x="4418661" y="5379384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F8D7DB28-370F-D0BB-E950-4019580EB5D2}"/>
                </a:ext>
              </a:extLst>
            </p:cNvPr>
            <p:cNvSpPr/>
            <p:nvPr/>
          </p:nvSpPr>
          <p:spPr>
            <a:xfrm>
              <a:off x="3953768" y="5467626"/>
              <a:ext cx="301215" cy="25818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A67904E-2127-0EEF-F998-62006A7724C0}"/>
                </a:ext>
              </a:extLst>
            </p:cNvPr>
            <p:cNvSpPr/>
            <p:nvPr/>
          </p:nvSpPr>
          <p:spPr>
            <a:xfrm>
              <a:off x="6951159" y="5411487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EED319F-7A2A-ABB3-2581-116458C9BA9E}"/>
                </a:ext>
              </a:extLst>
            </p:cNvPr>
            <p:cNvSpPr/>
            <p:nvPr/>
          </p:nvSpPr>
          <p:spPr>
            <a:xfrm>
              <a:off x="3100985" y="5540579"/>
              <a:ext cx="411953" cy="11227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7C439B1-E4AD-5BBD-85B0-4E156B44676B}"/>
              </a:ext>
            </a:extLst>
          </p:cNvPr>
          <p:cNvGrpSpPr/>
          <p:nvPr/>
        </p:nvGrpSpPr>
        <p:grpSpPr>
          <a:xfrm>
            <a:off x="10969144" y="1815244"/>
            <a:ext cx="5467631" cy="4781951"/>
            <a:chOff x="9809481" y="1174074"/>
            <a:chExt cx="5611666" cy="4907923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76D30BC8-1E9F-2A50-B435-16F9970C1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09481" y="1174074"/>
              <a:ext cx="5611666" cy="4907923"/>
            </a:xfrm>
            <a:prstGeom prst="rect">
              <a:avLst/>
            </a:prstGeom>
          </p:spPr>
        </p:pic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BBC299CB-0E8D-9A60-0347-54BA5AC4509A}"/>
                </a:ext>
              </a:extLst>
            </p:cNvPr>
            <p:cNvSpPr/>
            <p:nvPr/>
          </p:nvSpPr>
          <p:spPr>
            <a:xfrm>
              <a:off x="14501465" y="2605462"/>
              <a:ext cx="411953" cy="174898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</p:grpSp>
      <p:pic>
        <p:nvPicPr>
          <p:cNvPr id="57" name="Picture 56">
            <a:extLst>
              <a:ext uri="{FF2B5EF4-FFF2-40B4-BE49-F238E27FC236}">
                <a16:creationId xmlns:a16="http://schemas.microsoft.com/office/drawing/2014/main" id="{FC7CB099-97A6-B014-0547-D1C746AC1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8151" y="7525223"/>
            <a:ext cx="5476724" cy="46926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E9F3F4-F825-45A3-D9C7-24A071567D13}"/>
              </a:ext>
            </a:extLst>
          </p:cNvPr>
          <p:cNvSpPr txBox="1"/>
          <p:nvPr/>
        </p:nvSpPr>
        <p:spPr>
          <a:xfrm>
            <a:off x="485675" y="220536"/>
            <a:ext cx="15084261" cy="1225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779"/>
              </a:spcAft>
            </a:pP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Supplementary figure 8: </a:t>
            </a:r>
            <a:r>
              <a:rPr lang="en-US" sz="1754" b="1" dirty="0">
                <a:latin typeface="Times New Roman"/>
                <a:ea typeface="Times New Roman" panose="02020603050405020304" pitchFamily="18" charset="0"/>
                <a:cs typeface="Arial"/>
              </a:rPr>
              <a:t>Nuclear factor kappa-light-chain-enhancer of activated B cells (NF-</a:t>
            </a:r>
            <a:r>
              <a:rPr lang="en-US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κB</a:t>
            </a:r>
            <a:r>
              <a:rPr lang="en-US" sz="1754" b="1" dirty="0">
                <a:latin typeface="Times New Roman"/>
                <a:ea typeface="Times New Roman" panose="02020603050405020304" pitchFamily="18" charset="0"/>
                <a:cs typeface="Arial"/>
              </a:rPr>
              <a:t>)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 KEGG pathway 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Times New Roman"/>
              </a:rPr>
              <a:t>(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Times New Roman"/>
              </a:rPr>
              <a:t>Kanehisha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Times New Roman"/>
              </a:rPr>
              <a:t> and Goto, 2000) 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generated on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Pathviews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 with the differentially expressed genes found in the present work for the different comparisons. </a:t>
            </a:r>
            <a:r>
              <a:rPr lang="en-GB" sz="1754" b="1">
                <a:latin typeface="Times New Roman"/>
                <a:ea typeface="Times New Roman" panose="02020603050405020304" pitchFamily="18" charset="0"/>
                <a:cs typeface="Arial"/>
              </a:rPr>
              <a:t>A) BCoV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 infected cells at 72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; B) </a:t>
            </a:r>
            <a:r>
              <a:rPr lang="en-GB" sz="1754" b="1" i="1" dirty="0">
                <a:latin typeface="Times New Roman"/>
                <a:ea typeface="Times New Roman" panose="02020603050405020304" pitchFamily="18" charset="0"/>
                <a:cs typeface="Arial"/>
              </a:rPr>
              <a:t>C. parvum 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infected cells at 72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; C) Co-exposed cells at 72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.  Outline in blue is used to indicate that the gene is upregulated in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-infected cells; orange in </a:t>
            </a:r>
            <a:r>
              <a:rPr lang="en-GB" sz="1754" b="1" i="1" dirty="0">
                <a:latin typeface="Times New Roman"/>
                <a:ea typeface="Times New Roman" panose="02020603050405020304" pitchFamily="18" charset="0"/>
                <a:cs typeface="Arial"/>
              </a:rPr>
              <a:t>C. parvum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-infected cells; red in co-exposed cells and green in both single infections (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 and </a:t>
            </a:r>
            <a:r>
              <a:rPr lang="en-GB" sz="1754" b="1" i="1" dirty="0">
                <a:latin typeface="Times New Roman"/>
                <a:ea typeface="Times New Roman" panose="02020603050405020304" pitchFamily="18" charset="0"/>
                <a:cs typeface="Arial"/>
              </a:rPr>
              <a:t>C. parvum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) but not in co-exposed.</a:t>
            </a:r>
            <a:endParaRPr lang="nb-NO" sz="1559" b="1" dirty="0">
              <a:latin typeface="Times New Roman"/>
              <a:ea typeface="Calibri" panose="020F0502020204030204" pitchFamily="34" charset="0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459E84-6E8F-9269-B91D-BA857536D04E}"/>
              </a:ext>
            </a:extLst>
          </p:cNvPr>
          <p:cNvSpPr txBox="1"/>
          <p:nvPr/>
        </p:nvSpPr>
        <p:spPr>
          <a:xfrm>
            <a:off x="1818818" y="1926195"/>
            <a:ext cx="611423" cy="359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54" b="1" dirty="0"/>
              <a:t>A</a:t>
            </a:r>
            <a:endParaRPr lang="en-GB" sz="1754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24B84B5-BE2E-FB97-F66A-0BB4FA5E76BF}"/>
              </a:ext>
            </a:extLst>
          </p:cNvPr>
          <p:cNvSpPr txBox="1"/>
          <p:nvPr/>
        </p:nvSpPr>
        <p:spPr>
          <a:xfrm>
            <a:off x="10357721" y="1944288"/>
            <a:ext cx="611423" cy="359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54" b="1" dirty="0"/>
              <a:t>B</a:t>
            </a:r>
            <a:endParaRPr lang="en-GB" sz="1754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89FA5E8-B408-3617-551F-5FE29FB344B1}"/>
              </a:ext>
            </a:extLst>
          </p:cNvPr>
          <p:cNvSpPr txBox="1"/>
          <p:nvPr/>
        </p:nvSpPr>
        <p:spPr>
          <a:xfrm>
            <a:off x="6138646" y="7165370"/>
            <a:ext cx="611423" cy="359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54" b="1" dirty="0"/>
              <a:t>C</a:t>
            </a:r>
            <a:endParaRPr lang="en-GB" sz="1754" b="1" dirty="0"/>
          </a:p>
        </p:txBody>
      </p:sp>
    </p:spTree>
    <p:extLst>
      <p:ext uri="{BB962C8B-B14F-4D97-AF65-F5344CB8AC3E}">
        <p14:creationId xmlns:p14="http://schemas.microsoft.com/office/powerpoint/2010/main" val="146113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117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Alejandro Jimènez Melèndez</dc:creator>
  <cp:lastModifiedBy>Alejandro Jimènez Melèndez</cp:lastModifiedBy>
  <cp:revision>1</cp:revision>
  <dcterms:created xsi:type="dcterms:W3CDTF">2023-11-23T09:05:36Z</dcterms:created>
  <dcterms:modified xsi:type="dcterms:W3CDTF">2023-11-23T09:23:21Z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etDate">
    <vt:lpwstr>2023-11-23T09:06:41Z</vt:lpwstr>
  </property>
  <property fmtid="{D5CDD505-2E9C-101B-9397-08002B2CF9AE}" pid="4" name="MSIP_Label_d0484126-3486-41a9-802e-7f1e2277276c_Method">
    <vt:lpwstr>Standard</vt:lpwstr>
  </property>
  <property fmtid="{D5CDD505-2E9C-101B-9397-08002B2CF9AE}" pid="5" name="MSIP_Label_d0484126-3486-41a9-802e-7f1e2277276c_Name">
    <vt:lpwstr>d0484126-3486-41a9-802e-7f1e2277276c</vt:lpwstr>
  </property>
  <property fmtid="{D5CDD505-2E9C-101B-9397-08002B2CF9AE}" pid="6" name="MSIP_Label_d0484126-3486-41a9-802e-7f1e2277276c_SiteId">
    <vt:lpwstr>eec01f8e-737f-43e3-9ed5-f8a59913bd82</vt:lpwstr>
  </property>
  <property fmtid="{D5CDD505-2E9C-101B-9397-08002B2CF9AE}" pid="7" name="MSIP_Label_d0484126-3486-41a9-802e-7f1e2277276c_ActionId">
    <vt:lpwstr>308b60e7-00cc-4fa7-99f8-09e811413739</vt:lpwstr>
  </property>
  <property fmtid="{D5CDD505-2E9C-101B-9397-08002B2CF9AE}" pid="8" name="MSIP_Label_d0484126-3486-41a9-802e-7f1e2277276c_ContentBits">
    <vt:lpwstr>0</vt:lpwstr>
  </property>
</Properties>
</file>