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6" r:id="rId4"/>
    <p:sldId id="264" r:id="rId5"/>
    <p:sldId id="258" r:id="rId6"/>
    <p:sldId id="260" r:id="rId7"/>
    <p:sldId id="259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FC21-4D2D-ACC3-7E30-FD02EEDC3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8D52F-5BC3-B344-7968-78B59CE920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EF4E9-44C3-4A8A-A747-E9DC6A4D0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D863D-CDFC-D10B-43F0-10E6046DF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A241F-A36E-C68D-606F-15CE8A9AE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CA99-64CF-0102-4BAD-247ADB943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C8252-E34B-CB0B-A020-056BFCECA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B5874-3D23-D758-77C4-42E07F4B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F223F-CE19-A4B6-1E4C-0BAFC4DC3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5F867-E358-61BF-6302-25996B3C7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47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8BAB-269F-4DF2-AA56-17F547BF6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4AE4B-82C5-A153-EFD7-45E7714BF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8CCA5-64AE-3658-6F15-B4218F4F3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87170-3295-02A3-F5F3-4B087DD18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94AEB-DB9D-FBC2-A500-87CFE47E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0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CE0A8-BEDE-457E-8D12-F1E0B1AE7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105F0-A98E-1175-C97E-A0357723F2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75DB1D-6655-840F-C2CF-8D45DE45F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92B35-C6DA-433D-F8EE-76335E47B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9EB96-E2C6-F7A0-14C7-758751A2F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390B8-F364-93E8-716C-40A6CE5F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5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4E969-17B4-81DC-EC20-A2F984756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92AE5-90A5-BD91-E065-ADC177D73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58DE4E-8148-26C0-E5FD-433C6F0BB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CE469-16B1-4DB7-AA7D-7F4D551556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A487F0-3C8C-0945-7671-06D474F3A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D24A61-1A8F-4632-9F8A-9DAE8CF69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9B254C-326E-CEE0-3948-6D5D76BAE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E6A0EF-990F-CDD8-B89A-A2058099E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376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15B55-1BAB-7EAC-5662-0186E5D37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36EDD1-2208-8754-BD0F-4CF2EFBF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A137C5-D981-72F2-7B73-379A18090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0C266D-9A62-7830-BBAF-C8247E51B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65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82B550-DD12-6552-E0F7-741A119BB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9F0D5-50CF-1743-052A-27B71213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88DD4-E091-7785-618D-B4B80CD5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13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B0B1D-A367-D652-528A-76D095A03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5F265-9A70-F868-61E2-DDAA254A7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09EBF-CA32-C225-A23F-4552C4C6C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170CB-D307-7159-3BA8-639812E5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363744-4495-3952-6733-9BF2D6851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D5B68-CAFE-D4F4-F96C-0968DBDBA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17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F38BB-50F4-5F84-CE4F-C1E67AF9B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536167-8C36-3EEA-2C76-FF6DC06331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A4BAD-8196-A2D1-5EC3-37FD902665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BD4B19-7312-52FD-F387-56234DBC5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F4578B-717B-1D79-CD0F-B28B4FF08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339A2-F6C4-9CA7-E5F6-8070E25C1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2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CA264-CB02-A8DD-8438-FE09B8C84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980586-C2C6-D3E2-C860-2E3651286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56E13-1D03-C370-E554-9ED3AB33F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9FDCC-FDAF-6908-3C70-7ACB4C96D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6E245-2AF9-0982-AF89-566B47774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00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80C140-62D1-FF0B-0928-E191C6A6C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2BA13-1ACF-CB03-DCAC-FA95742D4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B5C14-365E-ABC0-1BD0-662EE50CC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ED37D-9966-5B5B-3C2F-4E31BA46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DEDB3-9264-4ECE-8721-DC9575500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15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5A4DE0-6F56-5C62-9AAF-EE8888DEB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70E03-8044-F67B-3AF3-74ECEA64A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42E53-1333-8173-4FB5-9E76BBF9D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874CD-C538-4B72-AD87-FE868F0C1EED}" type="datetimeFigureOut">
              <a:rPr lang="en-US" smtClean="0"/>
              <a:t>11/29/23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89A3C-50EC-406A-332C-387F6E6FF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7FAA8-7E07-2654-F649-E754DC945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2FE2D-27C5-4A1E-91B5-3B8A3FA3C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08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0638293-B644-5040-A48B-3FFA7DE50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0865" y="155331"/>
            <a:ext cx="53014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1800" dirty="0"/>
              <a:t>Supplemental Figure 7A. Uncropped gel in Fig. 1b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115A83-2D11-4F4E-89D8-B485B0857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26" y="524663"/>
            <a:ext cx="8710496" cy="60990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677B35-8CA5-B547-AFD7-17B1D0C1E965}"/>
              </a:ext>
            </a:extLst>
          </p:cNvPr>
          <p:cNvSpPr txBox="1"/>
          <p:nvPr/>
        </p:nvSpPr>
        <p:spPr>
          <a:xfrm>
            <a:off x="10210799" y="2649416"/>
            <a:ext cx="19812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other lanes in the gel indicate the PCR products from tail clips from different mice being genotyped.</a:t>
            </a:r>
          </a:p>
        </p:txBody>
      </p:sp>
    </p:spTree>
    <p:extLst>
      <p:ext uri="{BB962C8B-B14F-4D97-AF65-F5344CB8AC3E}">
        <p14:creationId xmlns:p14="http://schemas.microsoft.com/office/powerpoint/2010/main" val="469766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93D9EF2-55F0-E36B-2267-A5EB4381B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6773" y="38100"/>
            <a:ext cx="70625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1800" dirty="0"/>
              <a:t>Supplemental Figure 7B. Original blots for Fig. 6a: DGAT1, DGAT2.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dirty="0"/>
              <a:t>Red box indicates bands used for publication.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FBD437-6368-A3C2-F094-D8172E059D2B}"/>
              </a:ext>
            </a:extLst>
          </p:cNvPr>
          <p:cNvSpPr txBox="1"/>
          <p:nvPr/>
        </p:nvSpPr>
        <p:spPr>
          <a:xfrm>
            <a:off x="1862417" y="952936"/>
            <a:ext cx="26290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DGAT1 (50-57 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1AB8E1-FDF8-34A2-16F8-0E1B52F25CBC}"/>
              </a:ext>
            </a:extLst>
          </p:cNvPr>
          <p:cNvSpPr txBox="1"/>
          <p:nvPr/>
        </p:nvSpPr>
        <p:spPr>
          <a:xfrm>
            <a:off x="7732068" y="1042120"/>
            <a:ext cx="24511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DGAT2 (45-50 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CB7B45-0C3D-4E32-868E-06AFB6A4C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893" y="1441029"/>
            <a:ext cx="4532671" cy="35297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A98B70E-8CA5-EA4A-89DF-5E5B1A04589D}"/>
              </a:ext>
            </a:extLst>
          </p:cNvPr>
          <p:cNvSpPr/>
          <p:nvPr/>
        </p:nvSpPr>
        <p:spPr>
          <a:xfrm>
            <a:off x="2419236" y="3257922"/>
            <a:ext cx="1717728" cy="380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EB7726-0B38-B37A-2198-8CD249EBA9D2}"/>
              </a:ext>
            </a:extLst>
          </p:cNvPr>
          <p:cNvSpPr txBox="1"/>
          <p:nvPr/>
        </p:nvSpPr>
        <p:spPr>
          <a:xfrm>
            <a:off x="2380386" y="5047639"/>
            <a:ext cx="19688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08C34EC-9066-E801-E406-360F478E5C6B}"/>
              </a:ext>
            </a:extLst>
          </p:cNvPr>
          <p:cNvCxnSpPr>
            <a:cxnSpLocks/>
          </p:cNvCxnSpPr>
          <p:nvPr/>
        </p:nvCxnSpPr>
        <p:spPr>
          <a:xfrm>
            <a:off x="2095499" y="5076317"/>
            <a:ext cx="1079729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4416370-3660-C7C5-C534-75618E1215F5}"/>
              </a:ext>
            </a:extLst>
          </p:cNvPr>
          <p:cNvCxnSpPr>
            <a:cxnSpLocks/>
          </p:cNvCxnSpPr>
          <p:nvPr/>
        </p:nvCxnSpPr>
        <p:spPr>
          <a:xfrm>
            <a:off x="3278100" y="5076542"/>
            <a:ext cx="1079729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5797AE-DD99-FFCC-E782-B87E7CC31F96}"/>
              </a:ext>
            </a:extLst>
          </p:cNvPr>
          <p:cNvCxnSpPr>
            <a:cxnSpLocks/>
          </p:cNvCxnSpPr>
          <p:nvPr/>
        </p:nvCxnSpPr>
        <p:spPr>
          <a:xfrm>
            <a:off x="4463561" y="5076542"/>
            <a:ext cx="22567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7CD5B45-8AE3-F24E-1070-CD85F6E412B5}"/>
              </a:ext>
            </a:extLst>
          </p:cNvPr>
          <p:cNvSpPr txBox="1"/>
          <p:nvPr/>
        </p:nvSpPr>
        <p:spPr>
          <a:xfrm rot="18493844">
            <a:off x="3540369" y="5484714"/>
            <a:ext cx="1406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positive control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F30659-4369-A9F7-DA15-FA1FF1EA640B}"/>
              </a:ext>
            </a:extLst>
          </p:cNvPr>
          <p:cNvSpPr txBox="1"/>
          <p:nvPr/>
        </p:nvSpPr>
        <p:spPr>
          <a:xfrm>
            <a:off x="9075410" y="4773756"/>
            <a:ext cx="15159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FF8CE22-CAE5-C32B-67B0-CB3A85074E26}"/>
              </a:ext>
            </a:extLst>
          </p:cNvPr>
          <p:cNvCxnSpPr>
            <a:cxnSpLocks/>
          </p:cNvCxnSpPr>
          <p:nvPr/>
        </p:nvCxnSpPr>
        <p:spPr>
          <a:xfrm>
            <a:off x="8913900" y="4758153"/>
            <a:ext cx="816254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BAC0B1F-2396-9D00-C9EB-4F7A35A5ECAA}"/>
              </a:ext>
            </a:extLst>
          </p:cNvPr>
          <p:cNvCxnSpPr>
            <a:cxnSpLocks/>
          </p:cNvCxnSpPr>
          <p:nvPr/>
        </p:nvCxnSpPr>
        <p:spPr>
          <a:xfrm>
            <a:off x="8359719" y="4758153"/>
            <a:ext cx="42386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61880FF0-157C-D12F-C22E-82D270188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100" y="1582131"/>
            <a:ext cx="5181600" cy="3087329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2D2E7F-DEFA-B37F-63AA-5A93FD951B51}"/>
              </a:ext>
            </a:extLst>
          </p:cNvPr>
          <p:cNvCxnSpPr>
            <a:cxnSpLocks/>
          </p:cNvCxnSpPr>
          <p:nvPr/>
        </p:nvCxnSpPr>
        <p:spPr>
          <a:xfrm>
            <a:off x="9775097" y="4758153"/>
            <a:ext cx="816254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DBF43C9-E5AB-AFA1-6C66-1131FC6A55ED}"/>
              </a:ext>
            </a:extLst>
          </p:cNvPr>
          <p:cNvSpPr/>
          <p:nvPr/>
        </p:nvSpPr>
        <p:spPr>
          <a:xfrm>
            <a:off x="8824398" y="3238872"/>
            <a:ext cx="1717728" cy="3802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924DD0-4F39-E514-E530-70FD387FC3BD}"/>
              </a:ext>
            </a:extLst>
          </p:cNvPr>
          <p:cNvSpPr txBox="1"/>
          <p:nvPr/>
        </p:nvSpPr>
        <p:spPr>
          <a:xfrm rot="18493844">
            <a:off x="7541411" y="5121980"/>
            <a:ext cx="1406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positive control</a:t>
            </a:r>
          </a:p>
        </p:txBody>
      </p:sp>
    </p:spTree>
    <p:extLst>
      <p:ext uri="{BB962C8B-B14F-4D97-AF65-F5344CB8AC3E}">
        <p14:creationId xmlns:p14="http://schemas.microsoft.com/office/powerpoint/2010/main" val="3895778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D7CFFA3-76D0-CD37-793E-4F3FFA9CC453}"/>
              </a:ext>
            </a:extLst>
          </p:cNvPr>
          <p:cNvCxnSpPr>
            <a:cxnSpLocks/>
          </p:cNvCxnSpPr>
          <p:nvPr/>
        </p:nvCxnSpPr>
        <p:spPr>
          <a:xfrm>
            <a:off x="5023362" y="2195146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00B1F32-46E7-A3CE-D57F-75999CA73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188" y="1244891"/>
            <a:ext cx="2979174" cy="410005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708B954-F50F-671B-4DE6-42F7FEAE89B1}"/>
              </a:ext>
            </a:extLst>
          </p:cNvPr>
          <p:cNvCxnSpPr>
            <a:cxnSpLocks/>
          </p:cNvCxnSpPr>
          <p:nvPr/>
        </p:nvCxnSpPr>
        <p:spPr>
          <a:xfrm>
            <a:off x="5023362" y="3614371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91574CA-F9E2-8F20-28FE-E756A93199C8}"/>
              </a:ext>
            </a:extLst>
          </p:cNvPr>
          <p:cNvCxnSpPr>
            <a:cxnSpLocks/>
          </p:cNvCxnSpPr>
          <p:nvPr/>
        </p:nvCxnSpPr>
        <p:spPr>
          <a:xfrm>
            <a:off x="5023362" y="4566871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>
            <a:extLst>
              <a:ext uri="{FF2B5EF4-FFF2-40B4-BE49-F238E27FC236}">
                <a16:creationId xmlns:a16="http://schemas.microsoft.com/office/drawing/2014/main" id="{DCB1B802-A5EE-FFFA-1556-BD62C9B4F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6495" y="2041257"/>
            <a:ext cx="12234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p-AMPK</a:t>
            </a:r>
            <a:r>
              <a:rPr lang="el-GR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altLang="en-US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T172 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400" dirty="0"/>
              <a:t>(62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320ED1F-4A7A-734B-977B-5D1D99AD6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0537" y="3459749"/>
            <a:ext cx="970137" cy="66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p-ACC</a:t>
            </a:r>
            <a:r>
              <a:rPr lang="en-US" altLang="en-US" sz="1400" baseline="30000" dirty="0"/>
              <a:t>S79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400" dirty="0"/>
              <a:t>(280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aseline="30000" dirty="0"/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8E9277E8-EED5-D6A4-A456-88BB870C9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1962" y="4428371"/>
            <a:ext cx="12795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l-GR" altLang="en-US" sz="1200" dirty="0"/>
              <a:t>β</a:t>
            </a:r>
            <a:r>
              <a:rPr lang="en-US" altLang="en-US" sz="1200" dirty="0"/>
              <a:t>-actin (42 </a:t>
            </a:r>
            <a:r>
              <a:rPr lang="en-US" altLang="en-US" sz="1200" dirty="0" err="1"/>
              <a:t>kDa</a:t>
            </a:r>
            <a:r>
              <a:rPr lang="en-US" altLang="en-US" sz="1200" dirty="0"/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E0E8DF-5C4D-15A7-EAB7-83CF6BD0C77C}"/>
              </a:ext>
            </a:extLst>
          </p:cNvPr>
          <p:cNvSpPr/>
          <p:nvPr/>
        </p:nvSpPr>
        <p:spPr>
          <a:xfrm>
            <a:off x="3250407" y="4505161"/>
            <a:ext cx="1182172" cy="2214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FB5659-4013-4192-F889-7E4E140B8777}"/>
              </a:ext>
            </a:extLst>
          </p:cNvPr>
          <p:cNvSpPr/>
          <p:nvPr/>
        </p:nvSpPr>
        <p:spPr>
          <a:xfrm>
            <a:off x="3283743" y="3497323"/>
            <a:ext cx="1139309" cy="2679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9EBA2D3-968B-6D21-AD9B-1C2A33DBFFF4}"/>
              </a:ext>
            </a:extLst>
          </p:cNvPr>
          <p:cNvSpPr/>
          <p:nvPr/>
        </p:nvSpPr>
        <p:spPr>
          <a:xfrm>
            <a:off x="3240881" y="4206936"/>
            <a:ext cx="1182172" cy="2214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781A9C-0402-6569-A071-40ACF1200C07}"/>
              </a:ext>
            </a:extLst>
          </p:cNvPr>
          <p:cNvSpPr/>
          <p:nvPr/>
        </p:nvSpPr>
        <p:spPr>
          <a:xfrm>
            <a:off x="3144785" y="2104297"/>
            <a:ext cx="1207591" cy="2469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94AC6BB-309D-434A-19D8-12609B4B09C6}"/>
              </a:ext>
            </a:extLst>
          </p:cNvPr>
          <p:cNvCxnSpPr/>
          <p:nvPr/>
        </p:nvCxnSpPr>
        <p:spPr>
          <a:xfrm>
            <a:off x="6600756" y="1443037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">
            <a:extLst>
              <a:ext uri="{FF2B5EF4-FFF2-40B4-BE49-F238E27FC236}">
                <a16:creationId xmlns:a16="http://schemas.microsoft.com/office/drawing/2014/main" id="{EE16F9C0-B837-15A7-1BD3-A8E039456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5204" y="1334487"/>
            <a:ext cx="9701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ACC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(280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C58DE192-597A-274E-1F5C-A9798A114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1720" y="4189844"/>
            <a:ext cx="1447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AMPK</a:t>
            </a:r>
            <a:r>
              <a:rPr lang="el-GR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(62 </a:t>
            </a:r>
            <a:r>
              <a:rPr lang="en-US" alt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kDa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95280AD-F70C-F957-BB53-0BC1FA65690F}"/>
              </a:ext>
            </a:extLst>
          </p:cNvPr>
          <p:cNvCxnSpPr>
            <a:cxnSpLocks/>
          </p:cNvCxnSpPr>
          <p:nvPr/>
        </p:nvCxnSpPr>
        <p:spPr>
          <a:xfrm>
            <a:off x="5023362" y="4343732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9DABF0-2D6A-2D3E-ACC5-50E95422D7A7}"/>
              </a:ext>
            </a:extLst>
          </p:cNvPr>
          <p:cNvCxnSpPr>
            <a:cxnSpLocks/>
          </p:cNvCxnSpPr>
          <p:nvPr/>
        </p:nvCxnSpPr>
        <p:spPr>
          <a:xfrm>
            <a:off x="5023362" y="1452626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6">
            <a:extLst>
              <a:ext uri="{FF2B5EF4-FFF2-40B4-BE49-F238E27FC236}">
                <a16:creationId xmlns:a16="http://schemas.microsoft.com/office/drawing/2014/main" id="{D90BC437-A26E-5851-E5F6-89BFF821B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752" y="1301309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31" name="TextBox 69">
            <a:extLst>
              <a:ext uri="{FF2B5EF4-FFF2-40B4-BE49-F238E27FC236}">
                <a16:creationId xmlns:a16="http://schemas.microsoft.com/office/drawing/2014/main" id="{0D160FB9-A808-28B7-ED37-C261199B6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752" y="1531374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32" name="TextBox 71">
            <a:extLst>
              <a:ext uri="{FF2B5EF4-FFF2-40B4-BE49-F238E27FC236}">
                <a16:creationId xmlns:a16="http://schemas.microsoft.com/office/drawing/2014/main" id="{36CC5988-85AD-1F1F-8A2A-ED7933393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752" y="1758006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33" name="TextBox 72">
            <a:extLst>
              <a:ext uri="{FF2B5EF4-FFF2-40B4-BE49-F238E27FC236}">
                <a16:creationId xmlns:a16="http://schemas.microsoft.com/office/drawing/2014/main" id="{FD3C9A65-9049-219F-5D2F-BE9F2C3AC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493" y="1898164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34" name="TextBox 72">
            <a:extLst>
              <a:ext uri="{FF2B5EF4-FFF2-40B4-BE49-F238E27FC236}">
                <a16:creationId xmlns:a16="http://schemas.microsoft.com/office/drawing/2014/main" id="{816C8B4B-5842-9BBB-12FC-1ABDB6C59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493" y="4489926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35" name="TextBox 72">
            <a:extLst>
              <a:ext uri="{FF2B5EF4-FFF2-40B4-BE49-F238E27FC236}">
                <a16:creationId xmlns:a16="http://schemas.microsoft.com/office/drawing/2014/main" id="{EBB158E0-F029-AC0B-1B53-24A64B541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493" y="4306531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36" name="TextBox 72">
            <a:extLst>
              <a:ext uri="{FF2B5EF4-FFF2-40B4-BE49-F238E27FC236}">
                <a16:creationId xmlns:a16="http://schemas.microsoft.com/office/drawing/2014/main" id="{51327E8C-C798-79B9-5F90-B2B6044A3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493" y="4038642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38" name="TextBox 71">
            <a:extLst>
              <a:ext uri="{FF2B5EF4-FFF2-40B4-BE49-F238E27FC236}">
                <a16:creationId xmlns:a16="http://schemas.microsoft.com/office/drawing/2014/main" id="{CA3EDA43-0634-160F-779B-DDB4BBB4D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752" y="3894023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39" name="TextBox 69">
            <a:extLst>
              <a:ext uri="{FF2B5EF4-FFF2-40B4-BE49-F238E27FC236}">
                <a16:creationId xmlns:a16="http://schemas.microsoft.com/office/drawing/2014/main" id="{D13251D7-3ED9-6DA0-9408-0E1F9D28D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752" y="3666167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40" name="TextBox 16">
            <a:extLst>
              <a:ext uri="{FF2B5EF4-FFF2-40B4-BE49-F238E27FC236}">
                <a16:creationId xmlns:a16="http://schemas.microsoft.com/office/drawing/2014/main" id="{0D6B7BB4-E096-09CE-6090-BBE644B90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9752" y="3441936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41" name="TextBox 16">
            <a:extLst>
              <a:ext uri="{FF2B5EF4-FFF2-40B4-BE49-F238E27FC236}">
                <a16:creationId xmlns:a16="http://schemas.microsoft.com/office/drawing/2014/main" id="{BDB67090-A8B9-069E-AF39-2100C203E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630" y="4781043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42" name="TextBox 16">
            <a:extLst>
              <a:ext uri="{FF2B5EF4-FFF2-40B4-BE49-F238E27FC236}">
                <a16:creationId xmlns:a16="http://schemas.microsoft.com/office/drawing/2014/main" id="{CBCF425F-F8F1-C87D-BD12-E6D449C2A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630" y="4903054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43" name="TextBox 16">
            <a:extLst>
              <a:ext uri="{FF2B5EF4-FFF2-40B4-BE49-F238E27FC236}">
                <a16:creationId xmlns:a16="http://schemas.microsoft.com/office/drawing/2014/main" id="{B1ABA65B-81D7-D809-DBEE-60A13B96E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630" y="5138286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</a:t>
            </a:r>
          </a:p>
        </p:txBody>
      </p:sp>
      <p:sp>
        <p:nvSpPr>
          <p:cNvPr id="44" name="TextBox 72">
            <a:extLst>
              <a:ext uri="{FF2B5EF4-FFF2-40B4-BE49-F238E27FC236}">
                <a16:creationId xmlns:a16="http://schemas.microsoft.com/office/drawing/2014/main" id="{1586BAED-D9CA-73EF-4938-55CF1EDC0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493" y="2345870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45" name="TextBox 72">
            <a:extLst>
              <a:ext uri="{FF2B5EF4-FFF2-40B4-BE49-F238E27FC236}">
                <a16:creationId xmlns:a16="http://schemas.microsoft.com/office/drawing/2014/main" id="{E4394C82-8D47-6CAB-6295-F7558DB39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3493" y="2162475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46" name="TextBox 16">
            <a:extLst>
              <a:ext uri="{FF2B5EF4-FFF2-40B4-BE49-F238E27FC236}">
                <a16:creationId xmlns:a16="http://schemas.microsoft.com/office/drawing/2014/main" id="{F3132F6F-90F9-9C24-7F40-48EBCCAE8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630" y="2636987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47" name="TextBox 16">
            <a:extLst>
              <a:ext uri="{FF2B5EF4-FFF2-40B4-BE49-F238E27FC236}">
                <a16:creationId xmlns:a16="http://schemas.microsoft.com/office/drawing/2014/main" id="{C610032B-878C-EEBC-B90B-86AAFC73E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630" y="2758998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48" name="TextBox 16">
            <a:extLst>
              <a:ext uri="{FF2B5EF4-FFF2-40B4-BE49-F238E27FC236}">
                <a16:creationId xmlns:a16="http://schemas.microsoft.com/office/drawing/2014/main" id="{56A078E1-BD3F-CCFE-9B44-8A82F31BF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630" y="2994230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</a:t>
            </a:r>
          </a:p>
        </p:txBody>
      </p:sp>
      <p:sp>
        <p:nvSpPr>
          <p:cNvPr id="49" name="TextBox 1">
            <a:extLst>
              <a:ext uri="{FF2B5EF4-FFF2-40B4-BE49-F238E27FC236}">
                <a16:creationId xmlns:a16="http://schemas.microsoft.com/office/drawing/2014/main" id="{0EEDD8D0-B94B-B74A-05CE-C21F71263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100" y="933077"/>
            <a:ext cx="7633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MW (</a:t>
            </a:r>
            <a:r>
              <a:rPr lang="en-US" altLang="en-US" sz="1000" dirty="0" err="1"/>
              <a:t>kDa</a:t>
            </a:r>
            <a:r>
              <a:rPr lang="en-US" altLang="en-US" sz="1000" dirty="0"/>
              <a:t>)</a:t>
            </a:r>
          </a:p>
        </p:txBody>
      </p:sp>
      <p:sp>
        <p:nvSpPr>
          <p:cNvPr id="50" name="TextBox 1">
            <a:extLst>
              <a:ext uri="{FF2B5EF4-FFF2-40B4-BE49-F238E27FC236}">
                <a16:creationId xmlns:a16="http://schemas.microsoft.com/office/drawing/2014/main" id="{1E4E1EC7-70A5-D1FA-FBFD-54A2894B1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692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800" dirty="0">
                <a:cs typeface="Arial" panose="020B0604020202020204" pitchFamily="34" charset="0"/>
              </a:rPr>
              <a:t>Supplemental Figure 7C. Original blots for Fig. 6a: ACC, p-AMPK</a:t>
            </a:r>
            <a:r>
              <a:rPr lang="el-GR" altLang="en-US" sz="1800" dirty="0">
                <a:cs typeface="Arial" panose="020B0604020202020204" pitchFamily="34" charset="0"/>
              </a:rPr>
              <a:t>α</a:t>
            </a:r>
            <a:r>
              <a:rPr lang="en-US" altLang="en-US" sz="1800" baseline="30000" dirty="0">
                <a:cs typeface="Arial" panose="020B0604020202020204" pitchFamily="34" charset="0"/>
              </a:rPr>
              <a:t>T172</a:t>
            </a:r>
            <a:r>
              <a:rPr lang="en-US" altLang="en-US" sz="1800" dirty="0">
                <a:cs typeface="Arial" panose="020B0604020202020204" pitchFamily="34" charset="0"/>
              </a:rPr>
              <a:t>,</a:t>
            </a:r>
            <a:r>
              <a:rPr lang="en-US" altLang="en-US" sz="1800" baseline="30000" dirty="0">
                <a:cs typeface="Arial" panose="020B0604020202020204" pitchFamily="34" charset="0"/>
              </a:rPr>
              <a:t> </a:t>
            </a:r>
            <a:r>
              <a:rPr lang="en-US" altLang="en-US" sz="1800" dirty="0">
                <a:cs typeface="Arial" panose="020B0604020202020204" pitchFamily="34" charset="0"/>
              </a:rPr>
              <a:t>p-ACC</a:t>
            </a:r>
            <a:r>
              <a:rPr lang="en-US" altLang="en-US" sz="1800" baseline="30000" dirty="0">
                <a:cs typeface="Arial" panose="020B0604020202020204" pitchFamily="34" charset="0"/>
              </a:rPr>
              <a:t>S79</a:t>
            </a:r>
            <a:r>
              <a:rPr lang="en-US" altLang="en-US" sz="1800" dirty="0">
                <a:cs typeface="Arial" panose="020B0604020202020204" pitchFamily="34" charset="0"/>
              </a:rPr>
              <a:t>,</a:t>
            </a:r>
            <a:r>
              <a:rPr lang="en-US" altLang="en-US" sz="1800" baseline="30000" dirty="0">
                <a:cs typeface="Arial" panose="020B0604020202020204" pitchFamily="34" charset="0"/>
              </a:rPr>
              <a:t> </a:t>
            </a:r>
            <a:r>
              <a:rPr lang="en-US" altLang="en-US" sz="1800" dirty="0">
                <a:cs typeface="Arial" panose="020B0604020202020204" pitchFamily="34" charset="0"/>
              </a:rPr>
              <a:t>AMPK</a:t>
            </a:r>
            <a:r>
              <a:rPr lang="el-GR" altLang="en-US" sz="1800" dirty="0">
                <a:cs typeface="Arial" panose="020B0604020202020204" pitchFamily="34" charset="0"/>
              </a:rPr>
              <a:t>α</a:t>
            </a:r>
            <a:r>
              <a:rPr lang="en-US" altLang="en-US" sz="1800" dirty="0">
                <a:cs typeface="Arial" panose="020B0604020202020204" pitchFamily="34" charset="0"/>
              </a:rPr>
              <a:t>, </a:t>
            </a:r>
            <a:r>
              <a:rPr lang="el-GR" altLang="en-US" sz="1800" dirty="0">
                <a:cs typeface="Arial" panose="020B0604020202020204" pitchFamily="34" charset="0"/>
              </a:rPr>
              <a:t>β</a:t>
            </a:r>
            <a:r>
              <a:rPr lang="en-US" altLang="en-US" sz="1800" dirty="0">
                <a:cs typeface="Arial" panose="020B0604020202020204" pitchFamily="34" charset="0"/>
              </a:rPr>
              <a:t>-actin. 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dirty="0">
                <a:cs typeface="Arial" panose="020B0604020202020204" pitchFamily="34" charset="0"/>
              </a:rPr>
              <a:t>Red box indicates bands used for publication. Left panel: exposure with markers, p-ACC</a:t>
            </a:r>
            <a:r>
              <a:rPr lang="en-US" altLang="en-US" sz="1800" baseline="30000" dirty="0">
                <a:cs typeface="Arial" panose="020B0604020202020204" pitchFamily="34" charset="0"/>
              </a:rPr>
              <a:t>S79</a:t>
            </a:r>
            <a:r>
              <a:rPr lang="en-US" altLang="en-US" sz="1800" dirty="0">
                <a:cs typeface="Arial" panose="020B0604020202020204" pitchFamily="34" charset="0"/>
              </a:rPr>
              <a:t>, AMPK</a:t>
            </a:r>
            <a:r>
              <a:rPr lang="el-GR" altLang="en-US" sz="1800" dirty="0">
                <a:cs typeface="Arial" panose="020B0604020202020204" pitchFamily="34" charset="0"/>
              </a:rPr>
              <a:t>α</a:t>
            </a:r>
            <a:r>
              <a:rPr lang="en-US" altLang="en-US" sz="1800" dirty="0">
                <a:cs typeface="Arial" panose="020B0604020202020204" pitchFamily="34" charset="0"/>
              </a:rPr>
              <a:t>, </a:t>
            </a:r>
            <a:r>
              <a:rPr kumimoji="0" lang="el-G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β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-actin </a:t>
            </a:r>
            <a:r>
              <a:rPr lang="en-US" altLang="en-US" sz="1800" dirty="0">
                <a:cs typeface="Arial" panose="020B0604020202020204" pitchFamily="34" charset="0"/>
              </a:rPr>
              <a:t>exposures used for publication; right panel: ACC, p-AMPK</a:t>
            </a:r>
            <a:r>
              <a:rPr lang="el-GR" altLang="en-US" sz="1800" dirty="0">
                <a:cs typeface="Arial" panose="020B0604020202020204" pitchFamily="34" charset="0"/>
              </a:rPr>
              <a:t>α</a:t>
            </a:r>
            <a:r>
              <a:rPr lang="en-US" altLang="en-US" sz="1800" baseline="30000" dirty="0">
                <a:cs typeface="Arial" panose="020B0604020202020204" pitchFamily="34" charset="0"/>
              </a:rPr>
              <a:t>T172 </a:t>
            </a:r>
            <a:r>
              <a:rPr lang="en-US" altLang="en-US" sz="1800" dirty="0">
                <a:cs typeface="Arial" panose="020B0604020202020204" pitchFamily="34" charset="0"/>
              </a:rPr>
              <a:t>exposures used for publication.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56040D-5958-9FDA-B316-0C3645DDE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772" y="1244891"/>
            <a:ext cx="2979174" cy="41000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2E89DB-016E-FFC7-B8B0-B10010B989F1}"/>
              </a:ext>
            </a:extLst>
          </p:cNvPr>
          <p:cNvSpPr/>
          <p:nvPr/>
        </p:nvSpPr>
        <p:spPr>
          <a:xfrm>
            <a:off x="8111363" y="1381125"/>
            <a:ext cx="1075087" cy="1858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2B1F81C-D42B-7134-298E-BA3E1CCA4A41}"/>
              </a:ext>
            </a:extLst>
          </p:cNvPr>
          <p:cNvCxnSpPr/>
          <p:nvPr/>
        </p:nvCxnSpPr>
        <p:spPr>
          <a:xfrm>
            <a:off x="6566013" y="2187548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3A833A7-A1D7-683C-D738-0FF768840497}"/>
              </a:ext>
            </a:extLst>
          </p:cNvPr>
          <p:cNvSpPr/>
          <p:nvPr/>
        </p:nvSpPr>
        <p:spPr>
          <a:xfrm>
            <a:off x="8035584" y="2113608"/>
            <a:ext cx="1207591" cy="2469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D48CC0-EC64-23F7-3F5E-85E25A967EF1}"/>
              </a:ext>
            </a:extLst>
          </p:cNvPr>
          <p:cNvSpPr txBox="1"/>
          <p:nvPr/>
        </p:nvSpPr>
        <p:spPr>
          <a:xfrm>
            <a:off x="3190011" y="5372425"/>
            <a:ext cx="13248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18248DF-55B6-C08E-0269-F9D110AACB18}"/>
              </a:ext>
            </a:extLst>
          </p:cNvPr>
          <p:cNvCxnSpPr>
            <a:cxnSpLocks/>
          </p:cNvCxnSpPr>
          <p:nvPr/>
        </p:nvCxnSpPr>
        <p:spPr>
          <a:xfrm>
            <a:off x="3276599" y="5401103"/>
            <a:ext cx="56197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3B9A044-B59C-7E5D-2D45-AFA6C2ABFB70}"/>
              </a:ext>
            </a:extLst>
          </p:cNvPr>
          <p:cNvCxnSpPr>
            <a:cxnSpLocks/>
          </p:cNvCxnSpPr>
          <p:nvPr/>
        </p:nvCxnSpPr>
        <p:spPr>
          <a:xfrm>
            <a:off x="3867151" y="5401328"/>
            <a:ext cx="555901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A1DC7F5E-98A4-036A-EDA2-091586DC412F}"/>
              </a:ext>
            </a:extLst>
          </p:cNvPr>
          <p:cNvSpPr txBox="1"/>
          <p:nvPr/>
        </p:nvSpPr>
        <p:spPr>
          <a:xfrm>
            <a:off x="8101837" y="5376450"/>
            <a:ext cx="13248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EA154E9-363C-91C0-2D26-34EFE1B7F1B7}"/>
              </a:ext>
            </a:extLst>
          </p:cNvPr>
          <p:cNvCxnSpPr>
            <a:cxnSpLocks/>
          </p:cNvCxnSpPr>
          <p:nvPr/>
        </p:nvCxnSpPr>
        <p:spPr>
          <a:xfrm>
            <a:off x="8188425" y="5405128"/>
            <a:ext cx="56197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AA0A17B-269C-57FE-7AC3-1B21B979BD46}"/>
              </a:ext>
            </a:extLst>
          </p:cNvPr>
          <p:cNvCxnSpPr>
            <a:cxnSpLocks/>
          </p:cNvCxnSpPr>
          <p:nvPr/>
        </p:nvCxnSpPr>
        <p:spPr>
          <a:xfrm>
            <a:off x="8778977" y="5405353"/>
            <a:ext cx="555901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2DF80B4-5826-969F-DE7A-DAC7CFAFD7D3}"/>
              </a:ext>
            </a:extLst>
          </p:cNvPr>
          <p:cNvSpPr/>
          <p:nvPr/>
        </p:nvSpPr>
        <p:spPr>
          <a:xfrm>
            <a:off x="3211036" y="1369637"/>
            <a:ext cx="1075087" cy="1858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34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FCB8C9-4FA7-0622-CEDA-AD6EF43437A0}"/>
              </a:ext>
            </a:extLst>
          </p:cNvPr>
          <p:cNvCxnSpPr>
            <a:cxnSpLocks/>
          </p:cNvCxnSpPr>
          <p:nvPr/>
        </p:nvCxnSpPr>
        <p:spPr>
          <a:xfrm>
            <a:off x="4751900" y="4182396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F1318C-F64C-0E74-A664-0E874795AFEA}"/>
              </a:ext>
            </a:extLst>
          </p:cNvPr>
          <p:cNvCxnSpPr>
            <a:cxnSpLocks/>
          </p:cNvCxnSpPr>
          <p:nvPr/>
        </p:nvCxnSpPr>
        <p:spPr>
          <a:xfrm>
            <a:off x="4729777" y="2407071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">
            <a:extLst>
              <a:ext uri="{FF2B5EF4-FFF2-40B4-BE49-F238E27FC236}">
                <a16:creationId xmlns:a16="http://schemas.microsoft.com/office/drawing/2014/main" id="{4CFD3984-D6F5-6629-18E5-77F9DEF82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6560" y="4028507"/>
            <a:ext cx="9660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p-IR</a:t>
            </a:r>
            <a:r>
              <a:rPr lang="el-GR" altLang="en-US" sz="1400" dirty="0"/>
              <a:t>β</a:t>
            </a:r>
            <a:r>
              <a:rPr lang="en-US" altLang="en-US" sz="1400" baseline="30000" dirty="0"/>
              <a:t>Y1146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(95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1B43EC6B-461E-6385-1D9C-2A12166CC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6477" y="2253182"/>
            <a:ext cx="11343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p-IR</a:t>
            </a:r>
            <a:r>
              <a:rPr lang="el-GR" altLang="en-US" sz="1400" dirty="0"/>
              <a:t>β</a:t>
            </a:r>
            <a:r>
              <a:rPr lang="en-US" altLang="en-US" sz="1400" baseline="30000" dirty="0"/>
              <a:t>Y1150/51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400" dirty="0"/>
              <a:t>(95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4CE94BAF-AF7B-B6A4-7401-7D3E13213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1788218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21" name="TextBox 69">
            <a:extLst>
              <a:ext uri="{FF2B5EF4-FFF2-40B4-BE49-F238E27FC236}">
                <a16:creationId xmlns:a16="http://schemas.microsoft.com/office/drawing/2014/main" id="{0B7F4B36-D942-B4BF-B2C5-658F92700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1980183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22" name="TextBox 71">
            <a:extLst>
              <a:ext uri="{FF2B5EF4-FFF2-40B4-BE49-F238E27FC236}">
                <a16:creationId xmlns:a16="http://schemas.microsoft.com/office/drawing/2014/main" id="{2727977C-C836-D39B-53B0-0DDC5F82A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2187765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23" name="TextBox 72">
            <a:extLst>
              <a:ext uri="{FF2B5EF4-FFF2-40B4-BE49-F238E27FC236}">
                <a16:creationId xmlns:a16="http://schemas.microsoft.com/office/drawing/2014/main" id="{60ECF706-7994-8BC7-AA44-A95C047DB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2299348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24" name="TextBox 72">
            <a:extLst>
              <a:ext uri="{FF2B5EF4-FFF2-40B4-BE49-F238E27FC236}">
                <a16:creationId xmlns:a16="http://schemas.microsoft.com/office/drawing/2014/main" id="{0FC7003C-5E47-71B2-230C-F910A45CC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4567260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25" name="TextBox 72">
            <a:extLst>
              <a:ext uri="{FF2B5EF4-FFF2-40B4-BE49-F238E27FC236}">
                <a16:creationId xmlns:a16="http://schemas.microsoft.com/office/drawing/2014/main" id="{88A51FDF-FA5B-C836-CE6E-5527DE0E4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4383865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26" name="TextBox 72">
            <a:extLst>
              <a:ext uri="{FF2B5EF4-FFF2-40B4-BE49-F238E27FC236}">
                <a16:creationId xmlns:a16="http://schemas.microsoft.com/office/drawing/2014/main" id="{A841FA59-DF78-E7F4-2ADA-5FC09DD8C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4173126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27" name="TextBox 71">
            <a:extLst>
              <a:ext uri="{FF2B5EF4-FFF2-40B4-BE49-F238E27FC236}">
                <a16:creationId xmlns:a16="http://schemas.microsoft.com/office/drawing/2014/main" id="{B61915A2-21C8-3F9B-D77F-40D2F4D7D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4028507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28" name="TextBox 69">
            <a:extLst>
              <a:ext uri="{FF2B5EF4-FFF2-40B4-BE49-F238E27FC236}">
                <a16:creationId xmlns:a16="http://schemas.microsoft.com/office/drawing/2014/main" id="{01DF5080-172B-161F-086A-55F0FB816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3857801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DAAB0EBD-8127-F1D8-2748-39DF139DA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3671670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30" name="TextBox 16">
            <a:extLst>
              <a:ext uri="{FF2B5EF4-FFF2-40B4-BE49-F238E27FC236}">
                <a16:creationId xmlns:a16="http://schemas.microsoft.com/office/drawing/2014/main" id="{DC7CBD0C-083C-79E2-51CD-FB893D069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130" y="4810752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00976F6E-588F-06B2-61DA-3FCC976BF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1736" y="4923849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6DEC289E-891B-556C-1ECB-4C2F9C9BB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347" y="3072806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33" name="TextBox 72">
            <a:extLst>
              <a:ext uri="{FF2B5EF4-FFF2-40B4-BE49-F238E27FC236}">
                <a16:creationId xmlns:a16="http://schemas.microsoft.com/office/drawing/2014/main" id="{80D7D839-B02B-D101-AB0A-81A205EB3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2728004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34" name="TextBox 72">
            <a:extLst>
              <a:ext uri="{FF2B5EF4-FFF2-40B4-BE49-F238E27FC236}">
                <a16:creationId xmlns:a16="http://schemas.microsoft.com/office/drawing/2014/main" id="{7D91207E-1F1A-BB5A-34C2-569913280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2535084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7D2EDAE2-2A1E-8B48-E0DD-6225E6DCF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130" y="2971496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411DA934-B3EE-927D-E5A4-96A61099F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305686"/>
            <a:ext cx="7633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MW (</a:t>
            </a:r>
            <a:r>
              <a:rPr lang="en-US" altLang="en-US" sz="1000" dirty="0" err="1"/>
              <a:t>kDa</a:t>
            </a:r>
            <a:r>
              <a:rPr lang="en-US" altLang="en-US" sz="1000" dirty="0"/>
              <a:t>)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62C4CBE-0FAE-B3E0-304A-BBD33CBEC27C}"/>
              </a:ext>
            </a:extLst>
          </p:cNvPr>
          <p:cNvCxnSpPr>
            <a:cxnSpLocks/>
          </p:cNvCxnSpPr>
          <p:nvPr/>
        </p:nvCxnSpPr>
        <p:spPr>
          <a:xfrm>
            <a:off x="6096000" y="2378001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1">
            <a:extLst>
              <a:ext uri="{FF2B5EF4-FFF2-40B4-BE49-F238E27FC236}">
                <a16:creationId xmlns:a16="http://schemas.microsoft.com/office/drawing/2014/main" id="{3FDEC679-2031-5923-42B5-3035DC04E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604"/>
            <a:ext cx="1219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800" dirty="0"/>
              <a:t>Supplemental Figure 7D. Original blots for Fig. 6b:p-IR</a:t>
            </a:r>
            <a:r>
              <a:rPr lang="el-GR" altLang="en-US" sz="1800" dirty="0"/>
              <a:t>β</a:t>
            </a:r>
            <a:r>
              <a:rPr lang="en-US" altLang="en-US" sz="1800" baseline="30000" dirty="0"/>
              <a:t>Y1146</a:t>
            </a:r>
            <a:r>
              <a:rPr lang="en-US" altLang="en-US" sz="1800" dirty="0"/>
              <a:t>, p-IR</a:t>
            </a:r>
            <a:r>
              <a:rPr lang="el-GR" altLang="en-US" sz="1800" dirty="0"/>
              <a:t>β</a:t>
            </a:r>
            <a:r>
              <a:rPr lang="en-US" altLang="en-US" sz="1800" baseline="30000" dirty="0"/>
              <a:t>Y1150/51</a:t>
            </a:r>
            <a:r>
              <a:rPr lang="en-US" altLang="en-US" sz="1800" dirty="0"/>
              <a:t>. 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dirty="0"/>
              <a:t>Red box indicates bands used for publication. Left panel: exposure with markers; right panel: exposures used for publication.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6ABF8D-8AD8-9567-A0A6-F8D0368BA8A4}"/>
              </a:ext>
            </a:extLst>
          </p:cNvPr>
          <p:cNvSpPr txBox="1"/>
          <p:nvPr/>
        </p:nvSpPr>
        <p:spPr>
          <a:xfrm>
            <a:off x="2504175" y="5286298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04C4BF-BB72-258F-326C-E94FADAC3C51}"/>
              </a:ext>
            </a:extLst>
          </p:cNvPr>
          <p:cNvCxnSpPr>
            <a:cxnSpLocks/>
          </p:cNvCxnSpPr>
          <p:nvPr/>
        </p:nvCxnSpPr>
        <p:spPr>
          <a:xfrm>
            <a:off x="2428830" y="5314976"/>
            <a:ext cx="83348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D334FD-C367-A97E-F330-974CAAB252AD}"/>
              </a:ext>
            </a:extLst>
          </p:cNvPr>
          <p:cNvCxnSpPr>
            <a:cxnSpLocks/>
          </p:cNvCxnSpPr>
          <p:nvPr/>
        </p:nvCxnSpPr>
        <p:spPr>
          <a:xfrm flipV="1">
            <a:off x="3314657" y="5314976"/>
            <a:ext cx="81506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18B37DE-14DF-40D3-672A-D0538EDFE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341" y="1651104"/>
            <a:ext cx="2812026" cy="3658552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4D0EFA3-09C9-369D-4C51-85E2427A1749}"/>
              </a:ext>
            </a:extLst>
          </p:cNvPr>
          <p:cNvSpPr/>
          <p:nvPr/>
        </p:nvSpPr>
        <p:spPr>
          <a:xfrm>
            <a:off x="6905527" y="3993717"/>
            <a:ext cx="1754612" cy="2460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21589BC-3CF4-1B79-D94C-FD53FE580CB7}"/>
              </a:ext>
            </a:extLst>
          </p:cNvPr>
          <p:cNvSpPr/>
          <p:nvPr/>
        </p:nvSpPr>
        <p:spPr>
          <a:xfrm>
            <a:off x="6965078" y="2234313"/>
            <a:ext cx="1754612" cy="2460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4DFA0800-0D2E-5DC6-7022-C2993E7AF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651" y="1700742"/>
            <a:ext cx="2812026" cy="3559277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CFC1F657-13C8-519A-3197-BB27AF1659D5}"/>
              </a:ext>
            </a:extLst>
          </p:cNvPr>
          <p:cNvSpPr/>
          <p:nvPr/>
        </p:nvSpPr>
        <p:spPr>
          <a:xfrm>
            <a:off x="2398836" y="2245825"/>
            <a:ext cx="1754612" cy="2154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6D5E571-E3F3-C977-9210-ABE75FD8F258}"/>
              </a:ext>
            </a:extLst>
          </p:cNvPr>
          <p:cNvSpPr/>
          <p:nvPr/>
        </p:nvSpPr>
        <p:spPr>
          <a:xfrm>
            <a:off x="2350556" y="4030669"/>
            <a:ext cx="1774405" cy="2154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BC7085B-0F86-9E53-BC0D-E68F816B8972}"/>
              </a:ext>
            </a:extLst>
          </p:cNvPr>
          <p:cNvCxnSpPr>
            <a:cxnSpLocks/>
          </p:cNvCxnSpPr>
          <p:nvPr/>
        </p:nvCxnSpPr>
        <p:spPr>
          <a:xfrm>
            <a:off x="5991225" y="4150827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4EA8B63-BB21-F28F-FBDB-3CCA0F0390AE}"/>
              </a:ext>
            </a:extLst>
          </p:cNvPr>
          <p:cNvSpPr txBox="1"/>
          <p:nvPr/>
        </p:nvSpPr>
        <p:spPr>
          <a:xfrm>
            <a:off x="7024159" y="5133898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0D0F4C5-C86B-A844-B7AF-1BF6FA5ADA8E}"/>
              </a:ext>
            </a:extLst>
          </p:cNvPr>
          <p:cNvCxnSpPr>
            <a:cxnSpLocks/>
          </p:cNvCxnSpPr>
          <p:nvPr/>
        </p:nvCxnSpPr>
        <p:spPr>
          <a:xfrm>
            <a:off x="6948814" y="5162576"/>
            <a:ext cx="83348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0113141-B075-B46F-5645-6C2B81AC493B}"/>
              </a:ext>
            </a:extLst>
          </p:cNvPr>
          <p:cNvCxnSpPr>
            <a:cxnSpLocks/>
          </p:cNvCxnSpPr>
          <p:nvPr/>
        </p:nvCxnSpPr>
        <p:spPr>
          <a:xfrm flipV="1">
            <a:off x="7834641" y="5162576"/>
            <a:ext cx="81506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629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FCB8C9-4FA7-0622-CEDA-AD6EF43437A0}"/>
              </a:ext>
            </a:extLst>
          </p:cNvPr>
          <p:cNvCxnSpPr>
            <a:cxnSpLocks/>
          </p:cNvCxnSpPr>
          <p:nvPr/>
        </p:nvCxnSpPr>
        <p:spPr>
          <a:xfrm>
            <a:off x="4869919" y="2481072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F1318C-F64C-0E74-A664-0E874795AFEA}"/>
              </a:ext>
            </a:extLst>
          </p:cNvPr>
          <p:cNvCxnSpPr>
            <a:cxnSpLocks/>
          </p:cNvCxnSpPr>
          <p:nvPr/>
        </p:nvCxnSpPr>
        <p:spPr>
          <a:xfrm>
            <a:off x="4848163" y="4342767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6">
            <a:extLst>
              <a:ext uri="{FF2B5EF4-FFF2-40B4-BE49-F238E27FC236}">
                <a16:creationId xmlns:a16="http://schemas.microsoft.com/office/drawing/2014/main" id="{4CE94BAF-AF7B-B6A4-7401-7D3E13213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1788218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21" name="TextBox 69">
            <a:extLst>
              <a:ext uri="{FF2B5EF4-FFF2-40B4-BE49-F238E27FC236}">
                <a16:creationId xmlns:a16="http://schemas.microsoft.com/office/drawing/2014/main" id="{0B7F4B36-D942-B4BF-B2C5-658F92700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1961133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22" name="TextBox 71">
            <a:extLst>
              <a:ext uri="{FF2B5EF4-FFF2-40B4-BE49-F238E27FC236}">
                <a16:creationId xmlns:a16="http://schemas.microsoft.com/office/drawing/2014/main" id="{2727977C-C836-D39B-53B0-0DDC5F82A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2159190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23" name="TextBox 72">
            <a:extLst>
              <a:ext uri="{FF2B5EF4-FFF2-40B4-BE49-F238E27FC236}">
                <a16:creationId xmlns:a16="http://schemas.microsoft.com/office/drawing/2014/main" id="{60ECF706-7994-8BC7-AA44-A95C047DB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2299345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24" name="TextBox 72">
            <a:extLst>
              <a:ext uri="{FF2B5EF4-FFF2-40B4-BE49-F238E27FC236}">
                <a16:creationId xmlns:a16="http://schemas.microsoft.com/office/drawing/2014/main" id="{0FC7003C-5E47-71B2-230C-F910A45CC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4867304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25" name="TextBox 72">
            <a:extLst>
              <a:ext uri="{FF2B5EF4-FFF2-40B4-BE49-F238E27FC236}">
                <a16:creationId xmlns:a16="http://schemas.microsoft.com/office/drawing/2014/main" id="{88A51FDF-FA5B-C836-CE6E-5527DE0E4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4617234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26" name="TextBox 72">
            <a:extLst>
              <a:ext uri="{FF2B5EF4-FFF2-40B4-BE49-F238E27FC236}">
                <a16:creationId xmlns:a16="http://schemas.microsoft.com/office/drawing/2014/main" id="{A841FA59-DF78-E7F4-2ADA-5FC09DD8C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4235045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27" name="TextBox 71">
            <a:extLst>
              <a:ext uri="{FF2B5EF4-FFF2-40B4-BE49-F238E27FC236}">
                <a16:creationId xmlns:a16="http://schemas.microsoft.com/office/drawing/2014/main" id="{B61915A2-21C8-3F9B-D77F-40D2F4D7D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4090426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28" name="TextBox 69">
            <a:extLst>
              <a:ext uri="{FF2B5EF4-FFF2-40B4-BE49-F238E27FC236}">
                <a16:creationId xmlns:a16="http://schemas.microsoft.com/office/drawing/2014/main" id="{01DF5080-172B-161F-086A-55F0FB816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3914957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DAAB0EBD-8127-F1D8-2748-39DF139DA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252" y="3781211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30" name="TextBox 16">
            <a:extLst>
              <a:ext uri="{FF2B5EF4-FFF2-40B4-BE49-F238E27FC236}">
                <a16:creationId xmlns:a16="http://schemas.microsoft.com/office/drawing/2014/main" id="{DC7CBD0C-083C-79E2-51CD-FB893D069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130" y="5244146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00976F6E-588F-06B2-61DA-3FCC976BF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130" y="5447116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6DEC289E-891B-556C-1ECB-4C2F9C9BB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347" y="3491906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33" name="TextBox 72">
            <a:extLst>
              <a:ext uri="{FF2B5EF4-FFF2-40B4-BE49-F238E27FC236}">
                <a16:creationId xmlns:a16="http://schemas.microsoft.com/office/drawing/2014/main" id="{80D7D839-B02B-D101-AB0A-81A205EB3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2937554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34" name="TextBox 72">
            <a:extLst>
              <a:ext uri="{FF2B5EF4-FFF2-40B4-BE49-F238E27FC236}">
                <a16:creationId xmlns:a16="http://schemas.microsoft.com/office/drawing/2014/main" id="{7D91207E-1F1A-BB5A-34C2-569913280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993" y="2620809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7D2EDAE2-2A1E-8B48-E0DD-6225E6DCF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130" y="3314396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411DA934-B3EE-927D-E5A4-96A61099F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305686"/>
            <a:ext cx="7633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MW (</a:t>
            </a:r>
            <a:r>
              <a:rPr lang="en-US" altLang="en-US" sz="1000" dirty="0" err="1"/>
              <a:t>kDa</a:t>
            </a:r>
            <a:r>
              <a:rPr lang="en-US" altLang="en-US" sz="1000" dirty="0"/>
              <a:t>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7226A97-191E-352C-9185-CC8D0CAE4139}"/>
              </a:ext>
            </a:extLst>
          </p:cNvPr>
          <p:cNvCxnSpPr>
            <a:cxnSpLocks/>
          </p:cNvCxnSpPr>
          <p:nvPr/>
        </p:nvCxnSpPr>
        <p:spPr>
          <a:xfrm>
            <a:off x="9319137" y="4587365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1">
            <a:extLst>
              <a:ext uri="{FF2B5EF4-FFF2-40B4-BE49-F238E27FC236}">
                <a16:creationId xmlns:a16="http://schemas.microsoft.com/office/drawing/2014/main" id="{FCC2B8DE-955F-7A38-6974-722306FCA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4366" y="4433476"/>
            <a:ext cx="12025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IR</a:t>
            </a:r>
            <a:r>
              <a:rPr lang="el-GR" altLang="en-US" sz="1400" dirty="0"/>
              <a:t>β</a:t>
            </a:r>
            <a:r>
              <a:rPr lang="en-US" altLang="en-US" sz="1400" dirty="0"/>
              <a:t> (95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  <a:endParaRPr lang="en-US" altLang="en-US" sz="1400" baseline="30000" dirty="0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F40046D-F81C-B8A3-E0BF-0A9C5AD9F12E}"/>
              </a:ext>
            </a:extLst>
          </p:cNvPr>
          <p:cNvCxnSpPr>
            <a:cxnSpLocks/>
          </p:cNvCxnSpPr>
          <p:nvPr/>
        </p:nvCxnSpPr>
        <p:spPr>
          <a:xfrm>
            <a:off x="4837378" y="4937112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3">
            <a:extLst>
              <a:ext uri="{FF2B5EF4-FFF2-40B4-BE49-F238E27FC236}">
                <a16:creationId xmlns:a16="http://schemas.microsoft.com/office/drawing/2014/main" id="{6D5AEF2D-1F01-F0BB-1C20-27CBE2F2E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557" y="4776345"/>
            <a:ext cx="11063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p-GSK3</a:t>
            </a:r>
            <a:r>
              <a:rPr lang="el-GR" altLang="en-US" sz="1400" dirty="0"/>
              <a:t>β</a:t>
            </a:r>
            <a:r>
              <a:rPr lang="en-US" altLang="en-US" sz="1400" baseline="30000" dirty="0"/>
              <a:t>S9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(49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62C4CBE-0FAE-B3E0-304A-BBD33CBEC27C}"/>
              </a:ext>
            </a:extLst>
          </p:cNvPr>
          <p:cNvCxnSpPr>
            <a:cxnSpLocks/>
          </p:cNvCxnSpPr>
          <p:nvPr/>
        </p:nvCxnSpPr>
        <p:spPr>
          <a:xfrm>
            <a:off x="6036309" y="4937112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1">
            <a:extLst>
              <a:ext uri="{FF2B5EF4-FFF2-40B4-BE49-F238E27FC236}">
                <a16:creationId xmlns:a16="http://schemas.microsoft.com/office/drawing/2014/main" id="{3FDEC679-2031-5923-42B5-3035DC04E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408"/>
            <a:ext cx="1219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800" dirty="0">
                <a:cs typeface="Arial" panose="020B0604020202020204" pitchFamily="34" charset="0"/>
              </a:rPr>
              <a:t>Supplemental Figure 7E. Original blots for Fig. 6b: p-GSK3</a:t>
            </a:r>
            <a:r>
              <a:rPr lang="el-GR" altLang="en-US" sz="1800" dirty="0">
                <a:cs typeface="Arial" panose="020B0604020202020204" pitchFamily="34" charset="0"/>
              </a:rPr>
              <a:t>β</a:t>
            </a:r>
            <a:r>
              <a:rPr lang="en-US" altLang="en-US" sz="1800" baseline="30000" dirty="0">
                <a:cs typeface="Arial" panose="020B0604020202020204" pitchFamily="34" charset="0"/>
              </a:rPr>
              <a:t>S9</a:t>
            </a:r>
            <a:r>
              <a:rPr lang="en-US" altLang="en-US" sz="1800" dirty="0">
                <a:cs typeface="Arial" panose="020B0604020202020204" pitchFamily="34" charset="0"/>
              </a:rPr>
              <a:t>, p-cPLA</a:t>
            </a:r>
            <a:r>
              <a:rPr lang="en-US" altLang="en-US" sz="1800" baseline="-25000" dirty="0">
                <a:cs typeface="Arial" panose="020B0604020202020204" pitchFamily="34" charset="0"/>
              </a:rPr>
              <a:t>2</a:t>
            </a:r>
            <a:r>
              <a:rPr lang="en-US" altLang="en-US" sz="1800" baseline="30000" dirty="0">
                <a:cs typeface="Arial" panose="020B0604020202020204" pitchFamily="34" charset="0"/>
              </a:rPr>
              <a:t>S505, </a:t>
            </a:r>
            <a:r>
              <a:rPr lang="en-US" altLang="en-US" sz="1800" dirty="0">
                <a:cs typeface="Arial" panose="020B0604020202020204" pitchFamily="34" charset="0"/>
              </a:rPr>
              <a:t>cPLA</a:t>
            </a:r>
            <a:r>
              <a:rPr lang="en-US" altLang="en-US" sz="1800" baseline="-25000" dirty="0">
                <a:cs typeface="Arial" panose="020B0604020202020204" pitchFamily="34" charset="0"/>
              </a:rPr>
              <a:t>2</a:t>
            </a:r>
            <a:r>
              <a:rPr lang="en-US" altLang="en-US" sz="1800" dirty="0">
                <a:cs typeface="Arial" panose="020B0604020202020204" pitchFamily="34" charset="0"/>
              </a:rPr>
              <a:t>, IR</a:t>
            </a:r>
            <a:r>
              <a:rPr lang="el-GR" altLang="en-US" sz="1800" dirty="0">
                <a:cs typeface="Arial" panose="020B0604020202020204" pitchFamily="34" charset="0"/>
              </a:rPr>
              <a:t>β</a:t>
            </a:r>
            <a:r>
              <a:rPr lang="en-US" altLang="en-US" sz="1800" dirty="0">
                <a:cs typeface="Arial" panose="020B0604020202020204" pitchFamily="34" charset="0"/>
              </a:rPr>
              <a:t>. 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dirty="0">
                <a:cs typeface="Arial" panose="020B0604020202020204" pitchFamily="34" charset="0"/>
              </a:rPr>
              <a:t>Red box indicates bands used for publication. Left panel: exposure with markers, p-cPLA</a:t>
            </a:r>
            <a:r>
              <a:rPr lang="en-US" altLang="en-US" sz="1800" baseline="-25000" dirty="0">
                <a:cs typeface="Arial" panose="020B0604020202020204" pitchFamily="34" charset="0"/>
              </a:rPr>
              <a:t>2</a:t>
            </a:r>
            <a:r>
              <a:rPr lang="en-US" altLang="en-US" sz="1800" baseline="30000" dirty="0">
                <a:cs typeface="Arial" panose="020B0604020202020204" pitchFamily="34" charset="0"/>
              </a:rPr>
              <a:t>S505, </a:t>
            </a:r>
            <a:r>
              <a:rPr lang="en-US" altLang="en-US" sz="1800" dirty="0">
                <a:cs typeface="Arial" panose="020B0604020202020204" pitchFamily="34" charset="0"/>
              </a:rPr>
              <a:t>cPLA</a:t>
            </a:r>
            <a:r>
              <a:rPr lang="en-US" altLang="en-US" sz="1800" baseline="-25000" dirty="0">
                <a:cs typeface="Arial" panose="020B0604020202020204" pitchFamily="34" charset="0"/>
              </a:rPr>
              <a:t>2</a:t>
            </a:r>
            <a:r>
              <a:rPr lang="en-US" altLang="en-US" sz="1800" dirty="0">
                <a:cs typeface="Arial" panose="020B0604020202020204" pitchFamily="34" charset="0"/>
              </a:rPr>
              <a:t> exposures used for publication; right panel: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p-GSK3</a:t>
            </a:r>
            <a:r>
              <a:rPr kumimoji="0" lang="el-G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β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S9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, IR</a:t>
            </a:r>
            <a:r>
              <a:rPr kumimoji="0" lang="el-G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β </a:t>
            </a:r>
            <a:r>
              <a:rPr lang="en-US" altLang="en-US" sz="1800" dirty="0">
                <a:cs typeface="Arial" panose="020B0604020202020204" pitchFamily="34" charset="0"/>
              </a:rPr>
              <a:t>exposures used for publication. </a:t>
            </a:r>
          </a:p>
        </p:txBody>
      </p:sp>
      <p:sp>
        <p:nvSpPr>
          <p:cNvPr id="53" name="TextBox 3">
            <a:extLst>
              <a:ext uri="{FF2B5EF4-FFF2-40B4-BE49-F238E27FC236}">
                <a16:creationId xmlns:a16="http://schemas.microsoft.com/office/drawing/2014/main" id="{38820BDA-7B4B-42FD-0DC8-80E8B81AA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8011" y="2314823"/>
            <a:ext cx="11881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p-cPLA</a:t>
            </a:r>
            <a:r>
              <a:rPr lang="en-US" altLang="en-US" sz="1400" baseline="-25000" dirty="0"/>
              <a:t>2</a:t>
            </a:r>
            <a:r>
              <a:rPr lang="en-US" altLang="en-US" sz="1400" baseline="30000" dirty="0"/>
              <a:t>S505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(95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6ABF8D-8AD8-9567-A0A6-F8D0368BA8A4}"/>
              </a:ext>
            </a:extLst>
          </p:cNvPr>
          <p:cNvSpPr txBox="1"/>
          <p:nvPr/>
        </p:nvSpPr>
        <p:spPr>
          <a:xfrm>
            <a:off x="2386700" y="5870498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04C4BF-BB72-258F-326C-E94FADAC3C51}"/>
              </a:ext>
            </a:extLst>
          </p:cNvPr>
          <p:cNvCxnSpPr>
            <a:cxnSpLocks/>
          </p:cNvCxnSpPr>
          <p:nvPr/>
        </p:nvCxnSpPr>
        <p:spPr>
          <a:xfrm>
            <a:off x="2311355" y="5899176"/>
            <a:ext cx="83348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4D334FD-C367-A97E-F330-974CAAB252AD}"/>
              </a:ext>
            </a:extLst>
          </p:cNvPr>
          <p:cNvCxnSpPr>
            <a:cxnSpLocks/>
          </p:cNvCxnSpPr>
          <p:nvPr/>
        </p:nvCxnSpPr>
        <p:spPr>
          <a:xfrm flipV="1">
            <a:off x="3197182" y="5899176"/>
            <a:ext cx="81506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16C804D-95AF-22BE-EC55-FF3F17A53B32}"/>
              </a:ext>
            </a:extLst>
          </p:cNvPr>
          <p:cNvSpPr txBox="1"/>
          <p:nvPr/>
        </p:nvSpPr>
        <p:spPr>
          <a:xfrm>
            <a:off x="7189259" y="5870498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B1ACB8-0AB1-32F4-C968-C0936BFEE358}"/>
              </a:ext>
            </a:extLst>
          </p:cNvPr>
          <p:cNvCxnSpPr>
            <a:cxnSpLocks/>
          </p:cNvCxnSpPr>
          <p:nvPr/>
        </p:nvCxnSpPr>
        <p:spPr>
          <a:xfrm>
            <a:off x="7113914" y="5899176"/>
            <a:ext cx="83348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E89232-1179-A7D3-BFD8-47FC9DDB121D}"/>
              </a:ext>
            </a:extLst>
          </p:cNvPr>
          <p:cNvCxnSpPr>
            <a:cxnSpLocks/>
          </p:cNvCxnSpPr>
          <p:nvPr/>
        </p:nvCxnSpPr>
        <p:spPr>
          <a:xfrm flipV="1">
            <a:off x="7999741" y="5899176"/>
            <a:ext cx="81506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3">
            <a:extLst>
              <a:ext uri="{FF2B5EF4-FFF2-40B4-BE49-F238E27FC236}">
                <a16:creationId xmlns:a16="http://schemas.microsoft.com/office/drawing/2014/main" id="{C0B303A5-29B0-0B4A-92FE-59974C5FA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711" y="4180716"/>
            <a:ext cx="8707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cPLA</a:t>
            </a:r>
            <a:r>
              <a:rPr lang="en-US" altLang="en-US" sz="1400" baseline="-25000" dirty="0"/>
              <a:t>2</a:t>
            </a:r>
            <a:endParaRPr lang="en-US" altLang="en-US" sz="1400" baseline="300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(95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7F4AEC-5C7F-CC67-87DF-50A6A7759DAB}"/>
              </a:ext>
            </a:extLst>
          </p:cNvPr>
          <p:cNvSpPr txBox="1"/>
          <p:nvPr/>
        </p:nvSpPr>
        <p:spPr>
          <a:xfrm>
            <a:off x="2466641" y="1345133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80F4CD4-F6D8-C133-7CAB-B044ACABD540}"/>
              </a:ext>
            </a:extLst>
          </p:cNvPr>
          <p:cNvCxnSpPr>
            <a:cxnSpLocks/>
          </p:cNvCxnSpPr>
          <p:nvPr/>
        </p:nvCxnSpPr>
        <p:spPr>
          <a:xfrm>
            <a:off x="2374221" y="1619092"/>
            <a:ext cx="83348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A352938-FB77-6F04-BFD5-1700FD982957}"/>
              </a:ext>
            </a:extLst>
          </p:cNvPr>
          <p:cNvCxnSpPr>
            <a:cxnSpLocks/>
          </p:cNvCxnSpPr>
          <p:nvPr/>
        </p:nvCxnSpPr>
        <p:spPr>
          <a:xfrm flipV="1">
            <a:off x="3260048" y="1619092"/>
            <a:ext cx="81506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>
            <a:extLst>
              <a:ext uri="{FF2B5EF4-FFF2-40B4-BE49-F238E27FC236}">
                <a16:creationId xmlns:a16="http://schemas.microsoft.com/office/drawing/2014/main" id="{4DFF0F0D-568F-6F75-32E8-86A403536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095" y="1681588"/>
            <a:ext cx="2979174" cy="4100052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B3667B69-D85F-FE73-6B77-225151950FC9}"/>
              </a:ext>
            </a:extLst>
          </p:cNvPr>
          <p:cNvSpPr/>
          <p:nvPr/>
        </p:nvSpPr>
        <p:spPr>
          <a:xfrm>
            <a:off x="2284222" y="2258159"/>
            <a:ext cx="1754612" cy="2566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75FEA6C-CF3F-3BC3-2CDC-8C732228B179}"/>
              </a:ext>
            </a:extLst>
          </p:cNvPr>
          <p:cNvSpPr/>
          <p:nvPr/>
        </p:nvSpPr>
        <p:spPr>
          <a:xfrm>
            <a:off x="2300709" y="4228141"/>
            <a:ext cx="1774405" cy="2154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D076B23-7D8B-B97E-3F09-7F95768B5110}"/>
              </a:ext>
            </a:extLst>
          </p:cNvPr>
          <p:cNvSpPr/>
          <p:nvPr/>
        </p:nvSpPr>
        <p:spPr>
          <a:xfrm>
            <a:off x="2328682" y="4757272"/>
            <a:ext cx="1810218" cy="325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74333AE0-FF55-AEF6-7A45-0BC5BCAB9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70" y="1756107"/>
            <a:ext cx="2979174" cy="4100052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0535A522-1B74-E7DB-F880-22287F97EC69}"/>
              </a:ext>
            </a:extLst>
          </p:cNvPr>
          <p:cNvSpPr/>
          <p:nvPr/>
        </p:nvSpPr>
        <p:spPr>
          <a:xfrm>
            <a:off x="7054081" y="4789045"/>
            <a:ext cx="1754612" cy="325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11549D7-F43C-2B1B-585E-70964CEB2726}"/>
              </a:ext>
            </a:extLst>
          </p:cNvPr>
          <p:cNvSpPr/>
          <p:nvPr/>
        </p:nvSpPr>
        <p:spPr>
          <a:xfrm>
            <a:off x="7023682" y="4378460"/>
            <a:ext cx="1754612" cy="325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4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>
            <a:extLst>
              <a:ext uri="{FF2B5EF4-FFF2-40B4-BE49-F238E27FC236}">
                <a16:creationId xmlns:a16="http://schemas.microsoft.com/office/drawing/2014/main" id="{A3C02FE2-BC2F-5615-D9CE-60E8D56F0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7934"/>
            <a:ext cx="12192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800" dirty="0">
                <a:cs typeface="Arial" panose="020B0604020202020204" pitchFamily="34" charset="0"/>
              </a:rPr>
              <a:t>Supplemental Figure 7F. </a:t>
            </a:r>
            <a:r>
              <a:rPr lang="en-US" altLang="en-US" sz="1800" dirty="0"/>
              <a:t>Original blots for Fig. 6b: p-IRS-1</a:t>
            </a:r>
            <a:r>
              <a:rPr lang="en-US" altLang="en-US" sz="1800" baseline="30000" dirty="0"/>
              <a:t>S612</a:t>
            </a:r>
            <a:r>
              <a:rPr lang="en-US" altLang="en-US" sz="1800" dirty="0"/>
              <a:t>, IRS-1. 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dirty="0"/>
              <a:t>Red box indicates bands used for publication. 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85794B1D-3E2E-9FB5-65E1-C8D7790C0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728" y="1373470"/>
            <a:ext cx="19367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p-IRS-1</a:t>
            </a:r>
            <a:r>
              <a:rPr lang="en-US" altLang="en-US" sz="1400" baseline="30000" dirty="0"/>
              <a:t>S612  </a:t>
            </a:r>
            <a:r>
              <a:rPr lang="en-US" altLang="en-US" sz="1400" dirty="0"/>
              <a:t>(180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4F95F717-C65E-5136-B54E-DD2608B3D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2978" y="1413005"/>
            <a:ext cx="14959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IRS-1</a:t>
            </a:r>
            <a:r>
              <a:rPr lang="en-US" altLang="en-US" sz="1400" baseline="30000" dirty="0"/>
              <a:t>  </a:t>
            </a:r>
            <a:r>
              <a:rPr lang="en-US" altLang="en-US" sz="1400" dirty="0"/>
              <a:t>(180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F6736C-60AF-D1DA-8F5A-BA58EF5CA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797" y="1983658"/>
            <a:ext cx="8170606" cy="28906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912EE4-00F1-68D0-1953-D23BBFD6ED5F}"/>
              </a:ext>
            </a:extLst>
          </p:cNvPr>
          <p:cNvSpPr/>
          <p:nvPr/>
        </p:nvSpPr>
        <p:spPr>
          <a:xfrm>
            <a:off x="2932236" y="2381250"/>
            <a:ext cx="1658814" cy="325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27C63E-A85A-289E-08C7-4AEE6D227B37}"/>
              </a:ext>
            </a:extLst>
          </p:cNvPr>
          <p:cNvSpPr/>
          <p:nvPr/>
        </p:nvSpPr>
        <p:spPr>
          <a:xfrm>
            <a:off x="7744375" y="2400300"/>
            <a:ext cx="1658814" cy="325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FBE7E7-73AF-7B55-1FA0-E4AC141A1E55}"/>
              </a:ext>
            </a:extLst>
          </p:cNvPr>
          <p:cNvSpPr txBox="1"/>
          <p:nvPr/>
        </p:nvSpPr>
        <p:spPr>
          <a:xfrm>
            <a:off x="7880732" y="4939147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B3625A-92E5-40A2-371B-E40E282492E7}"/>
              </a:ext>
            </a:extLst>
          </p:cNvPr>
          <p:cNvSpPr txBox="1"/>
          <p:nvPr/>
        </p:nvSpPr>
        <p:spPr>
          <a:xfrm>
            <a:off x="3046533" y="4964157"/>
            <a:ext cx="15159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04FF61F-836E-B8F5-53E1-D931BBBE1747}"/>
              </a:ext>
            </a:extLst>
          </p:cNvPr>
          <p:cNvCxnSpPr>
            <a:cxnSpLocks/>
          </p:cNvCxnSpPr>
          <p:nvPr/>
        </p:nvCxnSpPr>
        <p:spPr>
          <a:xfrm>
            <a:off x="2998908" y="4944108"/>
            <a:ext cx="654744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349F0D1-59D9-6F2F-A5EA-B0BBF97E94F0}"/>
              </a:ext>
            </a:extLst>
          </p:cNvPr>
          <p:cNvCxnSpPr>
            <a:cxnSpLocks/>
          </p:cNvCxnSpPr>
          <p:nvPr/>
        </p:nvCxnSpPr>
        <p:spPr>
          <a:xfrm>
            <a:off x="3787002" y="4944108"/>
            <a:ext cx="72784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1F7806C-CF1A-D75F-45DA-A8644E0D25BD}"/>
              </a:ext>
            </a:extLst>
          </p:cNvPr>
          <p:cNvCxnSpPr>
            <a:cxnSpLocks/>
          </p:cNvCxnSpPr>
          <p:nvPr/>
        </p:nvCxnSpPr>
        <p:spPr>
          <a:xfrm>
            <a:off x="7887247" y="4944108"/>
            <a:ext cx="654744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BB752AF-B75F-1355-C9AB-89861D0998CC}"/>
              </a:ext>
            </a:extLst>
          </p:cNvPr>
          <p:cNvCxnSpPr>
            <a:cxnSpLocks/>
          </p:cNvCxnSpPr>
          <p:nvPr/>
        </p:nvCxnSpPr>
        <p:spPr>
          <a:xfrm>
            <a:off x="8675341" y="4944108"/>
            <a:ext cx="727848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971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FCB8C9-4FA7-0622-CEDA-AD6EF43437A0}"/>
              </a:ext>
            </a:extLst>
          </p:cNvPr>
          <p:cNvCxnSpPr>
            <a:cxnSpLocks/>
          </p:cNvCxnSpPr>
          <p:nvPr/>
        </p:nvCxnSpPr>
        <p:spPr>
          <a:xfrm>
            <a:off x="4961816" y="2222988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F1318C-F64C-0E74-A664-0E874795AFEA}"/>
              </a:ext>
            </a:extLst>
          </p:cNvPr>
          <p:cNvCxnSpPr>
            <a:cxnSpLocks/>
          </p:cNvCxnSpPr>
          <p:nvPr/>
        </p:nvCxnSpPr>
        <p:spPr>
          <a:xfrm>
            <a:off x="4961816" y="4099413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">
            <a:extLst>
              <a:ext uri="{FF2B5EF4-FFF2-40B4-BE49-F238E27FC236}">
                <a16:creationId xmlns:a16="http://schemas.microsoft.com/office/drawing/2014/main" id="{1B43EC6B-461E-6385-1D9C-2A12166CC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9941" y="3945524"/>
            <a:ext cx="11801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Akt (60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  <a:endParaRPr lang="en-US" altLang="en-US" sz="1400" baseline="30000" dirty="0"/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4CE94BAF-AF7B-B6A4-7401-7D3E13213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206" y="1565479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21" name="TextBox 69">
            <a:extLst>
              <a:ext uri="{FF2B5EF4-FFF2-40B4-BE49-F238E27FC236}">
                <a16:creationId xmlns:a16="http://schemas.microsoft.com/office/drawing/2014/main" id="{0B7F4B36-D942-B4BF-B2C5-658F92700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206" y="1738394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22" name="TextBox 71">
            <a:extLst>
              <a:ext uri="{FF2B5EF4-FFF2-40B4-BE49-F238E27FC236}">
                <a16:creationId xmlns:a16="http://schemas.microsoft.com/office/drawing/2014/main" id="{2727977C-C836-D39B-53B0-0DDC5F82A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206" y="1936451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23" name="TextBox 72">
            <a:extLst>
              <a:ext uri="{FF2B5EF4-FFF2-40B4-BE49-F238E27FC236}">
                <a16:creationId xmlns:a16="http://schemas.microsoft.com/office/drawing/2014/main" id="{60ECF706-7994-8BC7-AA44-A95C047DB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947" y="2038509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24" name="TextBox 72">
            <a:extLst>
              <a:ext uri="{FF2B5EF4-FFF2-40B4-BE49-F238E27FC236}">
                <a16:creationId xmlns:a16="http://schemas.microsoft.com/office/drawing/2014/main" id="{0FC7003C-5E47-71B2-230C-F910A45CC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947" y="4315946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25" name="TextBox 72">
            <a:extLst>
              <a:ext uri="{FF2B5EF4-FFF2-40B4-BE49-F238E27FC236}">
                <a16:creationId xmlns:a16="http://schemas.microsoft.com/office/drawing/2014/main" id="{88A51FDF-FA5B-C836-CE6E-5527DE0E4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947" y="4123026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26" name="TextBox 72">
            <a:extLst>
              <a:ext uri="{FF2B5EF4-FFF2-40B4-BE49-F238E27FC236}">
                <a16:creationId xmlns:a16="http://schemas.microsoft.com/office/drawing/2014/main" id="{A841FA59-DF78-E7F4-2ADA-5FC09DD8C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947" y="3902762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27" name="TextBox 71">
            <a:extLst>
              <a:ext uri="{FF2B5EF4-FFF2-40B4-BE49-F238E27FC236}">
                <a16:creationId xmlns:a16="http://schemas.microsoft.com/office/drawing/2014/main" id="{B61915A2-21C8-3F9B-D77F-40D2F4D7D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206" y="3786718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28" name="TextBox 69">
            <a:extLst>
              <a:ext uri="{FF2B5EF4-FFF2-40B4-BE49-F238E27FC236}">
                <a16:creationId xmlns:a16="http://schemas.microsoft.com/office/drawing/2014/main" id="{01DF5080-172B-161F-086A-55F0FB816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206" y="3616012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DAAB0EBD-8127-F1D8-2748-39DF139DA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206" y="3420356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30" name="TextBox 16">
            <a:extLst>
              <a:ext uri="{FF2B5EF4-FFF2-40B4-BE49-F238E27FC236}">
                <a16:creationId xmlns:a16="http://schemas.microsoft.com/office/drawing/2014/main" id="{DC7CBD0C-083C-79E2-51CD-FB893D069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084" y="4530863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00976F6E-588F-06B2-61DA-3FCC976BF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084" y="4662399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6DEC289E-891B-556C-1ECB-4C2F9C9BB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8301" y="2831017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33" name="TextBox 72">
            <a:extLst>
              <a:ext uri="{FF2B5EF4-FFF2-40B4-BE49-F238E27FC236}">
                <a16:creationId xmlns:a16="http://schemas.microsoft.com/office/drawing/2014/main" id="{80D7D839-B02B-D101-AB0A-81A205EB3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947" y="2457640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34" name="TextBox 72">
            <a:extLst>
              <a:ext uri="{FF2B5EF4-FFF2-40B4-BE49-F238E27FC236}">
                <a16:creationId xmlns:a16="http://schemas.microsoft.com/office/drawing/2014/main" id="{7D91207E-1F1A-BB5A-34C2-569913280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947" y="2274245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7D2EDAE2-2A1E-8B48-E0DD-6225E6DCF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1084" y="2710657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411DA934-B3EE-927D-E5A4-96A61099F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554" y="1016272"/>
            <a:ext cx="7633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MW (</a:t>
            </a:r>
            <a:r>
              <a:rPr lang="en-US" altLang="en-US" sz="1000" dirty="0" err="1"/>
              <a:t>kDa</a:t>
            </a:r>
            <a:r>
              <a:rPr lang="en-US" altLang="en-US" sz="1000" dirty="0"/>
              <a:t>)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0C6A31B6-79AF-4112-ABFD-5E0DD4479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6407" y="2047240"/>
            <a:ext cx="119455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p-Akt</a:t>
            </a:r>
            <a:r>
              <a:rPr lang="en-US" altLang="en-US" sz="1400" baseline="30000" dirty="0"/>
              <a:t>S473/T308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60 </a:t>
            </a:r>
            <a:r>
              <a:rPr lang="en-US" altLang="en-US" sz="1400" dirty="0" err="1"/>
              <a:t>kDa</a:t>
            </a:r>
            <a:endParaRPr lang="en-US" altLang="en-US" sz="1400" dirty="0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810E2B5-7681-99B1-31C7-56FE573E9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9209" y="4113800"/>
            <a:ext cx="15616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GSK-3</a:t>
            </a:r>
            <a:r>
              <a:rPr lang="el-GR" altLang="en-US" sz="1400" dirty="0"/>
              <a:t>β</a:t>
            </a:r>
            <a:r>
              <a:rPr lang="en-US" altLang="en-US" sz="1400" dirty="0"/>
              <a:t> (49 </a:t>
            </a:r>
            <a:r>
              <a:rPr lang="en-US" altLang="en-US" sz="1400" dirty="0" err="1"/>
              <a:t>kDa</a:t>
            </a:r>
            <a:r>
              <a:rPr lang="en-US" altLang="en-US" sz="1400" dirty="0"/>
              <a:t>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6845DDF-BF84-43C3-A916-F2CF2B828B30}"/>
              </a:ext>
            </a:extLst>
          </p:cNvPr>
          <p:cNvCxnSpPr>
            <a:cxnSpLocks/>
          </p:cNvCxnSpPr>
          <p:nvPr/>
        </p:nvCxnSpPr>
        <p:spPr>
          <a:xfrm>
            <a:off x="4971341" y="4261338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>
            <a:extLst>
              <a:ext uri="{FF2B5EF4-FFF2-40B4-BE49-F238E27FC236}">
                <a16:creationId xmlns:a16="http://schemas.microsoft.com/office/drawing/2014/main" id="{374EFAAB-16E7-6276-E3BF-BA9CD2E4F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25853"/>
            <a:ext cx="121919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800" dirty="0">
                <a:cs typeface="Arial" panose="020B0604020202020204" pitchFamily="34" charset="0"/>
              </a:rPr>
              <a:t>Supplemental Figure 7G. </a:t>
            </a:r>
            <a:r>
              <a:rPr lang="en-US" altLang="en-US" sz="1800" dirty="0"/>
              <a:t>Original blots for Fig. 6b: p-Akt</a:t>
            </a:r>
            <a:r>
              <a:rPr lang="en-US" altLang="en-US" sz="1800" baseline="30000" dirty="0"/>
              <a:t>S473/T308</a:t>
            </a:r>
            <a:r>
              <a:rPr lang="en-US" altLang="en-US" sz="1800" dirty="0"/>
              <a:t>, Akt, GSK-3</a:t>
            </a:r>
            <a:r>
              <a:rPr lang="el-GR" altLang="en-US" sz="1800" dirty="0"/>
              <a:t>β</a:t>
            </a:r>
            <a:r>
              <a:rPr lang="en-US" altLang="en-US" sz="1800" dirty="0"/>
              <a:t>. 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dirty="0"/>
              <a:t>Red box indicates bands used for publication. Left panel: exposure with markers, Akt exposure used for publication; right panel: p-Akt</a:t>
            </a:r>
            <a:r>
              <a:rPr lang="en-US" altLang="en-US" sz="1800" baseline="30000" dirty="0"/>
              <a:t>S473/T308</a:t>
            </a:r>
            <a:r>
              <a:rPr lang="en-US" altLang="en-US" sz="1800" dirty="0"/>
              <a:t>, GSK-3</a:t>
            </a:r>
            <a:r>
              <a:rPr lang="el-GR" altLang="en-US" sz="1800" dirty="0"/>
              <a:t>β </a:t>
            </a:r>
            <a:r>
              <a:rPr lang="en-US" altLang="en-US" sz="1800" dirty="0"/>
              <a:t>exposures used for publication.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CC8DDFE-6FB6-87FB-A449-275AD49EA640}"/>
              </a:ext>
            </a:extLst>
          </p:cNvPr>
          <p:cNvCxnSpPr>
            <a:cxnSpLocks/>
          </p:cNvCxnSpPr>
          <p:nvPr/>
        </p:nvCxnSpPr>
        <p:spPr>
          <a:xfrm>
            <a:off x="6318927" y="2218592"/>
            <a:ext cx="688187" cy="4691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A4C0D87-53F0-565E-BF14-89B6AF6C9016}"/>
              </a:ext>
            </a:extLst>
          </p:cNvPr>
          <p:cNvCxnSpPr>
            <a:cxnSpLocks/>
          </p:cNvCxnSpPr>
          <p:nvPr/>
        </p:nvCxnSpPr>
        <p:spPr>
          <a:xfrm flipV="1">
            <a:off x="6637441" y="4147970"/>
            <a:ext cx="357347" cy="10533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CFAA6A3-71F8-25C2-D16F-3F9049D311F4}"/>
              </a:ext>
            </a:extLst>
          </p:cNvPr>
          <p:cNvSpPr txBox="1"/>
          <p:nvPr/>
        </p:nvSpPr>
        <p:spPr>
          <a:xfrm>
            <a:off x="2763848" y="5443285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EC4E92A-4A9C-9977-9324-E56BB71D82B8}"/>
              </a:ext>
            </a:extLst>
          </p:cNvPr>
          <p:cNvCxnSpPr>
            <a:cxnSpLocks/>
          </p:cNvCxnSpPr>
          <p:nvPr/>
        </p:nvCxnSpPr>
        <p:spPr>
          <a:xfrm>
            <a:off x="2688503" y="5471963"/>
            <a:ext cx="83348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A31456F-1EBF-1C3C-BDAF-A2D0789E7105}"/>
              </a:ext>
            </a:extLst>
          </p:cNvPr>
          <p:cNvCxnSpPr>
            <a:cxnSpLocks/>
          </p:cNvCxnSpPr>
          <p:nvPr/>
        </p:nvCxnSpPr>
        <p:spPr>
          <a:xfrm flipV="1">
            <a:off x="3574330" y="5471963"/>
            <a:ext cx="81506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6C3EA09-C3D8-0046-EA82-FF4997B329EB}"/>
              </a:ext>
            </a:extLst>
          </p:cNvPr>
          <p:cNvSpPr txBox="1"/>
          <p:nvPr/>
        </p:nvSpPr>
        <p:spPr>
          <a:xfrm>
            <a:off x="7814057" y="5443285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332CB3D-77E7-8FCD-32B9-40E0BA0B8F0C}"/>
              </a:ext>
            </a:extLst>
          </p:cNvPr>
          <p:cNvCxnSpPr>
            <a:cxnSpLocks/>
          </p:cNvCxnSpPr>
          <p:nvPr/>
        </p:nvCxnSpPr>
        <p:spPr>
          <a:xfrm>
            <a:off x="7738712" y="5471963"/>
            <a:ext cx="83348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DC7FA69-BB9A-26C4-2B1A-EF03B23FFE38}"/>
              </a:ext>
            </a:extLst>
          </p:cNvPr>
          <p:cNvCxnSpPr>
            <a:cxnSpLocks/>
          </p:cNvCxnSpPr>
          <p:nvPr/>
        </p:nvCxnSpPr>
        <p:spPr>
          <a:xfrm flipV="1">
            <a:off x="8624539" y="5471963"/>
            <a:ext cx="81506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FD315B20-9424-FE1D-0F7E-1B7C5C90E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272" y="1262493"/>
            <a:ext cx="2979174" cy="4100052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88D2D790-BF0F-6C59-8B10-ED5847B2E1F1}"/>
              </a:ext>
            </a:extLst>
          </p:cNvPr>
          <p:cNvSpPr/>
          <p:nvPr/>
        </p:nvSpPr>
        <p:spPr>
          <a:xfrm>
            <a:off x="7656097" y="4124676"/>
            <a:ext cx="1754612" cy="2728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2CF550B-E6AD-C43F-635F-24CB6A75EC2D}"/>
              </a:ext>
            </a:extLst>
          </p:cNvPr>
          <p:cNvSpPr/>
          <p:nvPr/>
        </p:nvSpPr>
        <p:spPr>
          <a:xfrm>
            <a:off x="7702251" y="2151214"/>
            <a:ext cx="1754612" cy="325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C7C29A4F-F40B-239C-57BC-21D4890D1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999" y="1291171"/>
            <a:ext cx="2979174" cy="4100052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5F49F883-8A43-A526-15DF-E568C769B0EB}"/>
              </a:ext>
            </a:extLst>
          </p:cNvPr>
          <p:cNvSpPr/>
          <p:nvPr/>
        </p:nvSpPr>
        <p:spPr>
          <a:xfrm>
            <a:off x="2642018" y="2170264"/>
            <a:ext cx="1764137" cy="325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A39FD63-B4EF-D2C2-1BF8-ACD7F63481FE}"/>
              </a:ext>
            </a:extLst>
          </p:cNvPr>
          <p:cNvSpPr/>
          <p:nvPr/>
        </p:nvSpPr>
        <p:spPr>
          <a:xfrm>
            <a:off x="2634784" y="3938577"/>
            <a:ext cx="1754612" cy="2154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5AD0BB6-14BD-434F-4DBA-E9651008319B}"/>
              </a:ext>
            </a:extLst>
          </p:cNvPr>
          <p:cNvSpPr/>
          <p:nvPr/>
        </p:nvSpPr>
        <p:spPr>
          <a:xfrm>
            <a:off x="2615734" y="4161425"/>
            <a:ext cx="1754612" cy="254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99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6">
            <a:extLst>
              <a:ext uri="{FF2B5EF4-FFF2-40B4-BE49-F238E27FC236}">
                <a16:creationId xmlns:a16="http://schemas.microsoft.com/office/drawing/2014/main" id="{4CE94BAF-AF7B-B6A4-7401-7D3E13213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006" y="1378974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21" name="TextBox 69">
            <a:extLst>
              <a:ext uri="{FF2B5EF4-FFF2-40B4-BE49-F238E27FC236}">
                <a16:creationId xmlns:a16="http://schemas.microsoft.com/office/drawing/2014/main" id="{0B7F4B36-D942-B4BF-B2C5-658F92700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006" y="1551889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22" name="TextBox 71">
            <a:extLst>
              <a:ext uri="{FF2B5EF4-FFF2-40B4-BE49-F238E27FC236}">
                <a16:creationId xmlns:a16="http://schemas.microsoft.com/office/drawing/2014/main" id="{2727977C-C836-D39B-53B0-0DDC5F82A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006" y="1749946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23" name="TextBox 72">
            <a:extLst>
              <a:ext uri="{FF2B5EF4-FFF2-40B4-BE49-F238E27FC236}">
                <a16:creationId xmlns:a16="http://schemas.microsoft.com/office/drawing/2014/main" id="{60ECF706-7994-8BC7-AA44-A95C047DB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747" y="1852004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24" name="TextBox 72">
            <a:extLst>
              <a:ext uri="{FF2B5EF4-FFF2-40B4-BE49-F238E27FC236}">
                <a16:creationId xmlns:a16="http://schemas.microsoft.com/office/drawing/2014/main" id="{0FC7003C-5E47-71B2-230C-F910A45CC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747" y="4215166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25" name="TextBox 72">
            <a:extLst>
              <a:ext uri="{FF2B5EF4-FFF2-40B4-BE49-F238E27FC236}">
                <a16:creationId xmlns:a16="http://schemas.microsoft.com/office/drawing/2014/main" id="{88A51FDF-FA5B-C836-CE6E-5527DE0E4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747" y="4022246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26" name="TextBox 72">
            <a:extLst>
              <a:ext uri="{FF2B5EF4-FFF2-40B4-BE49-F238E27FC236}">
                <a16:creationId xmlns:a16="http://schemas.microsoft.com/office/drawing/2014/main" id="{A841FA59-DF78-E7F4-2ADA-5FC09DD8C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747" y="3801982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75</a:t>
            </a:r>
          </a:p>
        </p:txBody>
      </p:sp>
      <p:sp>
        <p:nvSpPr>
          <p:cNvPr id="27" name="TextBox 71">
            <a:extLst>
              <a:ext uri="{FF2B5EF4-FFF2-40B4-BE49-F238E27FC236}">
                <a16:creationId xmlns:a16="http://schemas.microsoft.com/office/drawing/2014/main" id="{B61915A2-21C8-3F9B-D77F-40D2F4D7D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006" y="3685938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100</a:t>
            </a:r>
          </a:p>
        </p:txBody>
      </p:sp>
      <p:sp>
        <p:nvSpPr>
          <p:cNvPr id="28" name="TextBox 69">
            <a:extLst>
              <a:ext uri="{FF2B5EF4-FFF2-40B4-BE49-F238E27FC236}">
                <a16:creationId xmlns:a16="http://schemas.microsoft.com/office/drawing/2014/main" id="{01DF5080-172B-161F-086A-55F0FB816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006" y="3515232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150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DAAB0EBD-8127-F1D8-2748-39DF139DA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006" y="3319576"/>
            <a:ext cx="369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250</a:t>
            </a:r>
          </a:p>
        </p:txBody>
      </p:sp>
      <p:sp>
        <p:nvSpPr>
          <p:cNvPr id="30" name="TextBox 16">
            <a:extLst>
              <a:ext uri="{FF2B5EF4-FFF2-40B4-BE49-F238E27FC236}">
                <a16:creationId xmlns:a16="http://schemas.microsoft.com/office/drawing/2014/main" id="{DC7CBD0C-083C-79E2-51CD-FB893D069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884" y="4430083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00976F6E-588F-06B2-61DA-3FCC976BF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884" y="4561619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6DEC289E-891B-556C-1ECB-4C2F9C9BB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01" y="2644512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20</a:t>
            </a:r>
          </a:p>
        </p:txBody>
      </p:sp>
      <p:sp>
        <p:nvSpPr>
          <p:cNvPr id="33" name="TextBox 72">
            <a:extLst>
              <a:ext uri="{FF2B5EF4-FFF2-40B4-BE49-F238E27FC236}">
                <a16:creationId xmlns:a16="http://schemas.microsoft.com/office/drawing/2014/main" id="{80D7D839-B02B-D101-AB0A-81A205EB3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747" y="2271135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37</a:t>
            </a:r>
          </a:p>
        </p:txBody>
      </p:sp>
      <p:sp>
        <p:nvSpPr>
          <p:cNvPr id="34" name="TextBox 72">
            <a:extLst>
              <a:ext uri="{FF2B5EF4-FFF2-40B4-BE49-F238E27FC236}">
                <a16:creationId xmlns:a16="http://schemas.microsoft.com/office/drawing/2014/main" id="{7D91207E-1F1A-BB5A-34C2-569913280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747" y="2087740"/>
            <a:ext cx="30599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50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7D2EDAE2-2A1E-8B48-E0DD-6225E6DCFB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884" y="2524152"/>
            <a:ext cx="31685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 dirty="0"/>
              <a:t>25</a:t>
            </a:r>
          </a:p>
        </p:txBody>
      </p:sp>
      <p:sp>
        <p:nvSpPr>
          <p:cNvPr id="38" name="TextBox 1">
            <a:extLst>
              <a:ext uri="{FF2B5EF4-FFF2-40B4-BE49-F238E27FC236}">
                <a16:creationId xmlns:a16="http://schemas.microsoft.com/office/drawing/2014/main" id="{411DA934-B3EE-927D-E5A4-96A61099F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5354" y="1105992"/>
            <a:ext cx="7633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/>
              <a:t>MW (</a:t>
            </a:r>
            <a:r>
              <a:rPr lang="en-US" altLang="en-US" sz="1000" dirty="0" err="1"/>
              <a:t>kDa</a:t>
            </a:r>
            <a:r>
              <a:rPr lang="en-US" altLang="en-US" sz="1000" dirty="0"/>
              <a:t>)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374EFAAB-16E7-6276-E3BF-BA9CD2E4F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564"/>
            <a:ext cx="1219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800" dirty="0">
                <a:cs typeface="Arial" panose="020B0604020202020204" pitchFamily="34" charset="0"/>
              </a:rPr>
              <a:t>Supplemental Figure 7H. </a:t>
            </a:r>
            <a:r>
              <a:rPr lang="en-US" altLang="en-US" sz="1800" dirty="0"/>
              <a:t>Original blots for Fig. 6b: </a:t>
            </a:r>
            <a:r>
              <a:rPr lang="el-GR" altLang="en-US" sz="1800" dirty="0"/>
              <a:t>β</a:t>
            </a:r>
            <a:r>
              <a:rPr lang="en-US" altLang="en-US" sz="1800" dirty="0"/>
              <a:t>-actin. 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en-US" sz="1800" dirty="0"/>
              <a:t>Red box indicates bands used for publication. Left panel: exposure with markers; right panel: exposure used for publication.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0F05DB-5B92-F017-1F45-CE68C7AD0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083" y="1378974"/>
            <a:ext cx="2979174" cy="410005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E5ECD1D-50AF-457A-BCC7-D5DE18D613A2}"/>
              </a:ext>
            </a:extLst>
          </p:cNvPr>
          <p:cNvCxnSpPr>
            <a:cxnSpLocks/>
          </p:cNvCxnSpPr>
          <p:nvPr/>
        </p:nvCxnSpPr>
        <p:spPr>
          <a:xfrm>
            <a:off x="5357325" y="4430083"/>
            <a:ext cx="3048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">
            <a:extLst>
              <a:ext uri="{FF2B5EF4-FFF2-40B4-BE49-F238E27FC236}">
                <a16:creationId xmlns:a16="http://schemas.microsoft.com/office/drawing/2014/main" id="{63431750-E1F9-E961-7C14-4C5B2C733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5925" y="4291583"/>
            <a:ext cx="12795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l-GR" altLang="en-US" sz="1200" dirty="0"/>
              <a:t>β</a:t>
            </a:r>
            <a:r>
              <a:rPr lang="en-US" altLang="en-US" sz="1200" dirty="0"/>
              <a:t>-actin (42 </a:t>
            </a:r>
            <a:r>
              <a:rPr lang="en-US" altLang="en-US" sz="1200" dirty="0" err="1"/>
              <a:t>kDa</a:t>
            </a:r>
            <a:r>
              <a:rPr lang="en-US" altLang="en-US" sz="1200" dirty="0"/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C9C97E-E893-7FC7-FACF-2037373D5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900" y="1378974"/>
            <a:ext cx="2979174" cy="41000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B967332-5BB3-A898-661D-4C8C66CE7F48}"/>
              </a:ext>
            </a:extLst>
          </p:cNvPr>
          <p:cNvSpPr/>
          <p:nvPr/>
        </p:nvSpPr>
        <p:spPr>
          <a:xfrm>
            <a:off x="7858513" y="4160150"/>
            <a:ext cx="1766865" cy="4084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E34E906-BB61-E607-EB57-0F24D88A810E}"/>
              </a:ext>
            </a:extLst>
          </p:cNvPr>
          <p:cNvCxnSpPr>
            <a:cxnSpLocks/>
          </p:cNvCxnSpPr>
          <p:nvPr/>
        </p:nvCxnSpPr>
        <p:spPr>
          <a:xfrm flipV="1">
            <a:off x="6788407" y="4291583"/>
            <a:ext cx="617647" cy="13850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8C51013E-EBED-219B-0BD0-229B0B0BED8A}"/>
              </a:ext>
            </a:extLst>
          </p:cNvPr>
          <p:cNvSpPr/>
          <p:nvPr/>
        </p:nvSpPr>
        <p:spPr>
          <a:xfrm>
            <a:off x="3095351" y="4129968"/>
            <a:ext cx="1766865" cy="4084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9DF020-A359-B6E3-3E4A-FA19CAB852E2}"/>
              </a:ext>
            </a:extLst>
          </p:cNvPr>
          <p:cNvSpPr txBox="1"/>
          <p:nvPr/>
        </p:nvSpPr>
        <p:spPr>
          <a:xfrm>
            <a:off x="3236668" y="5567110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D184E0-FBBA-F3D8-918B-6019F6FC30C9}"/>
              </a:ext>
            </a:extLst>
          </p:cNvPr>
          <p:cNvCxnSpPr>
            <a:cxnSpLocks/>
          </p:cNvCxnSpPr>
          <p:nvPr/>
        </p:nvCxnSpPr>
        <p:spPr>
          <a:xfrm>
            <a:off x="3161323" y="5595788"/>
            <a:ext cx="83348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CB080A-D272-4E1C-48D3-A99476D610DA}"/>
              </a:ext>
            </a:extLst>
          </p:cNvPr>
          <p:cNvCxnSpPr>
            <a:cxnSpLocks/>
          </p:cNvCxnSpPr>
          <p:nvPr/>
        </p:nvCxnSpPr>
        <p:spPr>
          <a:xfrm flipV="1">
            <a:off x="4047150" y="5595788"/>
            <a:ext cx="81506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DD3B0B2-5109-4223-6F98-9059897B3398}"/>
              </a:ext>
            </a:extLst>
          </p:cNvPr>
          <p:cNvSpPr txBox="1"/>
          <p:nvPr/>
        </p:nvSpPr>
        <p:spPr>
          <a:xfrm>
            <a:off x="7982106" y="5567110"/>
            <a:ext cx="15868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10A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      10A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770FFEB-0ADB-0D5D-7F21-B5877A3C5C9D}"/>
              </a:ext>
            </a:extLst>
          </p:cNvPr>
          <p:cNvCxnSpPr>
            <a:cxnSpLocks/>
          </p:cNvCxnSpPr>
          <p:nvPr/>
        </p:nvCxnSpPr>
        <p:spPr>
          <a:xfrm>
            <a:off x="7906761" y="5595788"/>
            <a:ext cx="833483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A42860-615C-BF5D-CB4A-938436E1A353}"/>
              </a:ext>
            </a:extLst>
          </p:cNvPr>
          <p:cNvCxnSpPr>
            <a:cxnSpLocks/>
          </p:cNvCxnSpPr>
          <p:nvPr/>
        </p:nvCxnSpPr>
        <p:spPr>
          <a:xfrm flipV="1">
            <a:off x="8792588" y="5595788"/>
            <a:ext cx="815066" cy="22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907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870</TotalTime>
  <Words>607</Words>
  <Application>Microsoft Macintosh PowerPoint</Application>
  <PresentationFormat>Widescreen</PresentationFormat>
  <Paragraphs>148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Yazlovitskaya, Eugenia M</dc:creator>
  <cp:lastModifiedBy>Adriana Norris</cp:lastModifiedBy>
  <cp:revision>24</cp:revision>
  <dcterms:created xsi:type="dcterms:W3CDTF">2023-08-16T19:24:44Z</dcterms:created>
  <dcterms:modified xsi:type="dcterms:W3CDTF">2023-11-29T20:35:59Z</dcterms:modified>
</cp:coreProperties>
</file>