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79" r:id="rId3"/>
    <p:sldId id="262" r:id="rId4"/>
    <p:sldId id="280" r:id="rId5"/>
    <p:sldId id="28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08:18.4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08:38.302"/>
    </inkml:context>
    <inkml:brush xml:id="br0">
      <inkml:brushProperty name="width" value="0.1" units="cm"/>
      <inkml:brushProperty name="height" value="0.1" units="cm"/>
      <inkml:brushProperty name="color" value="#0000FF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08:52.183"/>
    </inkml:context>
    <inkml:brush xml:id="br0">
      <inkml:brushProperty name="width" value="0.1" units="cm"/>
      <inkml:brushProperty name="height" value="0.1" units="cm"/>
      <inkml:brushProperty name="color" value="#0000FF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09:05.031"/>
    </inkml:context>
    <inkml:brush xml:id="br0">
      <inkml:brushProperty name="width" value="0.1" units="cm"/>
      <inkml:brushProperty name="height" value="0.1" units="cm"/>
      <inkml:brushProperty name="color" value="#0000FF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09:30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44:23.136"/>
    </inkml:context>
    <inkml:brush xml:id="br0">
      <inkml:brushProperty name="width" value="0.1" units="cm"/>
      <inkml:brushProperty name="height" value="0.1" units="cm"/>
      <inkml:brushProperty name="color" value="#0000FF"/>
    </inkml:brush>
  </inkml:definitions>
  <inkml:trace contextRef="#ctx0" brushRef="#br0">1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44:35.643"/>
    </inkml:context>
    <inkml:brush xml:id="br0">
      <inkml:brushProperty name="width" value="0.1" units="cm"/>
      <inkml:brushProperty name="height" value="0.1" units="cm"/>
      <inkml:brushProperty name="color" value="#0000FF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21T01:44:53.380"/>
    </inkml:context>
    <inkml:brush xml:id="br0">
      <inkml:brushProperty name="width" value="0.1" units="cm"/>
      <inkml:brushProperty name="height" value="0.1" units="cm"/>
      <inkml:brushProperty name="color" value="#0000FF"/>
    </inkml:brush>
  </inkml:definitions>
  <inkml:trace contextRef="#ctx0" brushRef="#br0">0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3T06:48:16.358"/>
    </inkml:context>
    <inkml:brush xml:id="br0">
      <inkml:brushProperty name="width" value="0.1" units="cm"/>
      <inkml:brushProperty name="height" value="0.1" units="cm"/>
      <inkml:brushProperty name="color" value="#0000FF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32898-6989-6ECE-3640-F6D60392B6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0642E3-1E69-330B-5283-68397203A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A513-C736-177A-4A9E-A3E5B6128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4E8D-506A-7A71-ACCB-7DC4C20FF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D5739-BAB9-A0F6-A086-2052B1EE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2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FD6A-F429-9455-F996-B08E1503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BBCCA3-7FA0-63BB-E23C-55220044E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9E0A9-1E67-AA09-59D1-6E612081E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B37BD-82FD-29A2-C711-DE91CBB1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8BD31-85D7-37C1-8979-695392541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8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6CE44C-9F4E-C1AA-970D-87F4956A12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EAA8DC-577C-3B42-369D-B8989EC76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0DBBA-21A2-F3C2-1BC3-0A3FABA0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D720F-344C-C67D-4E0B-B60191CE5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4B602-7BEB-FF99-24F0-72F07E4DF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1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66FB7-07B4-41E2-662B-507E9BE76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223CB-C60E-F99A-88E7-E408A44F7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02422-4090-33DB-4038-E722FF21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B4104-2360-922E-5F4E-502C8C0DC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8FA78-2121-20D4-E6E5-DDE4DA8A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6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69BA5-6865-3A3D-4764-E2B736FA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D7B57-2252-01F9-50EF-5D3137584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545A9-79EC-B5BA-6A24-7B58FCC0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8031D-315F-F5DA-3461-221001BA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1E2CE-EA58-CFB8-5FAC-A2592584A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9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2A628-ECD7-5A45-8E68-527884D35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D6F0A-343F-7FBF-F983-B1C4F76487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029D3E-E660-72C7-A232-3C2A5B295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C1F6B-84EA-494F-6A14-16757F3E0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6DB3F-2FCE-E629-5D59-E8F28D73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8FACB-96F9-BA45-6EEE-968198869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71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C3F80-C642-77B0-285A-693B5839A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0256C-1225-9194-55AE-3E6F0A9F4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AEC5B-A9A0-0917-0F07-AAD513398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0DE82C-9789-DDEC-0419-93ADF752B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F5443-1732-C957-C752-BF2477992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3255DD-4E05-D48F-9A01-FE6A4EA8A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D0520F-18AC-A024-9118-1F3A0B7E5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DF2E8A-4C50-59C3-E9C0-12D0D3B35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4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A3311-4BA7-EBEB-6715-5C8028D82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D06BDA-6E58-E4D9-3239-E007DFA20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59A76C-48CB-DF55-6890-3C644DF3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F93F6-72D6-CB20-D03E-4E3697C32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01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EC4CC1-6D71-9DD4-5326-E870BEF0B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5701AD-F3F3-6D71-C47C-8E5BAFA5C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BB01EF-21F3-2629-A15F-D1C25D637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3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293FD-075E-B87C-40E0-2C8963EE1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1A84A-C466-EC55-FA93-246811792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15962-86BF-E0AA-A6F6-B5069F7533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0B40F-7DE2-72E2-AE99-0B1250743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C8250-12EF-95E9-FBFC-6AA53F7CC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487DE-06C7-B533-F0C0-03182E6A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15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E067F-5183-842E-B057-3C486C025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497FC3-4EE7-FDEF-E7CB-DBCA9CAB42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EFF45A-7AFC-7B4D-0084-55294F8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C1676-90F6-B3C4-0A27-5284717D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4FB05-A3FA-D6FE-E9BD-56275F195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EB22D-E96D-B1AF-5B4F-ACE92FA8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0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6D9AF4-E6AF-BB49-0235-3C0E84B4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A5C47-ABBF-98B3-31D4-4810C92C7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84B0F-96C5-BB10-C48B-D3411E73C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C8166-80D7-4D4B-B52A-ED52187F49EE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02652-965F-3054-0DBE-6120CA14D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6203B-1E6E-2102-0F22-DCEBECC59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35994-AED2-433C-9675-CC409A4BD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6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8.xml"/><Relationship Id="rId3" Type="http://schemas.openxmlformats.org/officeDocument/2006/relationships/image" Target="../media/image4.svg"/><Relationship Id="rId7" Type="http://schemas.openxmlformats.org/officeDocument/2006/relationships/image" Target="../media/image5.png"/><Relationship Id="rId12" Type="http://schemas.openxmlformats.org/officeDocument/2006/relationships/customXml" Target="../ink/ink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customXml" Target="../ink/ink6.xml"/><Relationship Id="rId5" Type="http://schemas.openxmlformats.org/officeDocument/2006/relationships/image" Target="../media/image4.png"/><Relationship Id="rId15" Type="http://schemas.openxmlformats.org/officeDocument/2006/relationships/image" Target="../media/image6.png"/><Relationship Id="rId10" Type="http://schemas.openxmlformats.org/officeDocument/2006/relationships/customXml" Target="../ink/ink5.xml"/><Relationship Id="rId4" Type="http://schemas.openxmlformats.org/officeDocument/2006/relationships/customXml" Target="../ink/ink1.xml"/><Relationship Id="rId9" Type="http://schemas.openxmlformats.org/officeDocument/2006/relationships/customXml" Target="../ink/ink4.xml"/><Relationship Id="rId14" Type="http://schemas.openxmlformats.org/officeDocument/2006/relationships/customXml" Target="../ink/ink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DFAE261-AC89-4D11-0BFB-21D08D017069}"/>
              </a:ext>
            </a:extLst>
          </p:cNvPr>
          <p:cNvGrpSpPr/>
          <p:nvPr/>
        </p:nvGrpSpPr>
        <p:grpSpPr>
          <a:xfrm>
            <a:off x="4023545" y="1069848"/>
            <a:ext cx="4144911" cy="3582673"/>
            <a:chOff x="3885045" y="896112"/>
            <a:chExt cx="4144911" cy="3582673"/>
          </a:xfrm>
        </p:grpSpPr>
        <p:pic>
          <p:nvPicPr>
            <p:cNvPr id="2" name="_x294157096">
              <a:extLst>
                <a:ext uri="{FF2B5EF4-FFF2-40B4-BE49-F238E27FC236}">
                  <a16:creationId xmlns:a16="http://schemas.microsoft.com/office/drawing/2014/main" id="{80224D91-5D5C-707C-D03E-E8FC9727B5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13" t="7556" r="13175" b="15177"/>
            <a:stretch/>
          </p:blipFill>
          <p:spPr bwMode="auto">
            <a:xfrm>
              <a:off x="4162044" y="896112"/>
              <a:ext cx="3867912" cy="3072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5DB800-B83A-906B-8123-06CA71323B8C}"/>
                </a:ext>
              </a:extLst>
            </p:cNvPr>
            <p:cNvSpPr txBox="1"/>
            <p:nvPr/>
          </p:nvSpPr>
          <p:spPr>
            <a:xfrm>
              <a:off x="4921371" y="3960801"/>
              <a:ext cx="83210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b="1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</a:rPr>
                <a:t>Resistant</a:t>
              </a:r>
              <a:endParaRPr lang="en-US" sz="11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E2CA60-22F6-A0DD-2948-D048EF56A7DE}"/>
                </a:ext>
              </a:extLst>
            </p:cNvPr>
            <p:cNvSpPr txBox="1"/>
            <p:nvPr/>
          </p:nvSpPr>
          <p:spPr>
            <a:xfrm>
              <a:off x="6361550" y="3948091"/>
              <a:ext cx="1477502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100" b="1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</a:rPr>
                <a:t>Susceptible </a:t>
              </a:r>
              <a:endParaRPr lang="en-US" sz="11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52B652-C396-34B9-3E8C-BF750AA93887}"/>
                </a:ext>
              </a:extLst>
            </p:cNvPr>
            <p:cNvSpPr txBox="1"/>
            <p:nvPr/>
          </p:nvSpPr>
          <p:spPr>
            <a:xfrm>
              <a:off x="5830451" y="4171008"/>
              <a:ext cx="9875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Strains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DC0711-82B3-2F96-91E9-0107A0F196BF}"/>
                </a:ext>
              </a:extLst>
            </p:cNvPr>
            <p:cNvSpPr txBox="1"/>
            <p:nvPr/>
          </p:nvSpPr>
          <p:spPr>
            <a:xfrm rot="16200000">
              <a:off x="3253165" y="2090353"/>
              <a:ext cx="15407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% Mortality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87B094D-3D75-D403-F9C9-FACFF477788E}"/>
              </a:ext>
            </a:extLst>
          </p:cNvPr>
          <p:cNvSpPr txBox="1"/>
          <p:nvPr/>
        </p:nvSpPr>
        <p:spPr>
          <a:xfrm>
            <a:off x="1681316" y="5030452"/>
            <a:ext cx="9684676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Fig S1.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Comparison of the toxicity of chlorantraniliprole in the </a:t>
            </a:r>
            <a:r>
              <a:rPr lang="en-GB" b="1" dirty="0">
                <a:latin typeface="Times New Roman" panose="02020603050405020304" pitchFamily="18" charset="0"/>
                <a:ea typeface="맑은 고딕" panose="020B0503020000020004" pitchFamily="50" charset="-127"/>
              </a:rPr>
              <a:t>r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esistant and susceptible strains of </a:t>
            </a:r>
            <a:r>
              <a:rPr lang="en-GB" sz="1800" b="1" i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S. frugiperda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.</a:t>
            </a:r>
            <a:r>
              <a:rPr lang="en-GB" sz="1800" b="1" i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92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457C7A-3105-4E85-6B3B-3A9B53576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904" y="282059"/>
            <a:ext cx="6331191" cy="47483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43256C-626F-594E-3887-FA9A65D8101B}"/>
              </a:ext>
            </a:extLst>
          </p:cNvPr>
          <p:cNvSpPr txBox="1"/>
          <p:nvPr/>
        </p:nvSpPr>
        <p:spPr>
          <a:xfrm>
            <a:off x="1681316" y="5030452"/>
            <a:ext cx="755117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Fig S2. microRNA (miRNA) length distribution in </a:t>
            </a:r>
            <a:r>
              <a:rPr lang="en-GB" sz="1800" b="1" i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S. frugiperda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libraries</a:t>
            </a:r>
            <a:r>
              <a:rPr lang="en-GB" sz="18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349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4C0C561-59FB-717C-829F-14BB26DCC662}"/>
              </a:ext>
            </a:extLst>
          </p:cNvPr>
          <p:cNvGrpSpPr/>
          <p:nvPr/>
        </p:nvGrpSpPr>
        <p:grpSpPr>
          <a:xfrm>
            <a:off x="1382486" y="672442"/>
            <a:ext cx="9427028" cy="6095141"/>
            <a:chOff x="1382486" y="672442"/>
            <a:chExt cx="9427028" cy="6095141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3D77E8-0AF2-90A1-09C0-17DEF4C363D0}"/>
                </a:ext>
              </a:extLst>
            </p:cNvPr>
            <p:cNvGrpSpPr/>
            <p:nvPr/>
          </p:nvGrpSpPr>
          <p:grpSpPr>
            <a:xfrm>
              <a:off x="1382486" y="672442"/>
              <a:ext cx="9427028" cy="6095141"/>
              <a:chOff x="1585100" y="714775"/>
              <a:chExt cx="9427028" cy="6095141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0302213-F3AF-1AAE-45AD-C4632D6E80B0}"/>
                  </a:ext>
                </a:extLst>
              </p:cNvPr>
              <p:cNvSpPr txBox="1"/>
              <p:nvPr/>
            </p:nvSpPr>
            <p:spPr>
              <a:xfrm>
                <a:off x="1585100" y="5886586"/>
                <a:ext cx="942702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GB" sz="1800" b="1" dirty="0">
                    <a:effectLst/>
                    <a:latin typeface="Times New Roman" panose="02020603050405020304" pitchFamily="18" charset="0"/>
                    <a:ea typeface="맑은 고딕" panose="020B0503020000020004" pitchFamily="50" charset="-127"/>
                  </a:rPr>
                  <a:t>Fig S3. The volcano plots showing the DE miRNAs in the comparisons of resistant versus susceptible strains of </a:t>
                </a:r>
                <a:r>
                  <a:rPr lang="en-GB" sz="1800" b="1" i="1" dirty="0">
                    <a:effectLst/>
                    <a:latin typeface="Times New Roman" panose="02020603050405020304" pitchFamily="18" charset="0"/>
                    <a:ea typeface="맑은 고딕" panose="020B0503020000020004" pitchFamily="50" charset="-127"/>
                  </a:rPr>
                  <a:t>S. frugiperda. </a:t>
                </a:r>
                <a:r>
                  <a:rPr lang="en-GB" sz="1800" dirty="0">
                    <a:effectLst/>
                    <a:latin typeface="Times New Roman" panose="02020603050405020304" pitchFamily="18" charset="0"/>
                    <a:ea typeface="맑은 고딕" panose="020B0503020000020004" pitchFamily="50" charset="-127"/>
                  </a:rPr>
                  <a:t>The significantly upregulated and downregulated miRNAs were shown in red and blue, respectively.</a:t>
                </a:r>
                <a:endPara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A4DAF6BA-3115-96BD-D1DE-A0C12B040C41}"/>
                  </a:ext>
                </a:extLst>
              </p:cNvPr>
              <p:cNvGrpSpPr/>
              <p:nvPr/>
            </p:nvGrpSpPr>
            <p:grpSpPr>
              <a:xfrm>
                <a:off x="3071897" y="714775"/>
                <a:ext cx="6942778" cy="5110256"/>
                <a:chOff x="3153177" y="0"/>
                <a:chExt cx="6942778" cy="5110256"/>
              </a:xfrm>
            </p:grpSpPr>
            <p:pic>
              <p:nvPicPr>
                <p:cNvPr id="3" name="Graphic 2">
                  <a:extLst>
                    <a:ext uri="{FF2B5EF4-FFF2-40B4-BE49-F238E27FC236}">
                      <a16:creationId xmlns:a16="http://schemas.microsoft.com/office/drawing/2014/main" id="{CC2F3128-A964-69A9-A641-E4B2C1FC64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rcRect l="6123" t="7143" r="21599" b="17347"/>
                <a:stretch/>
              </p:blipFill>
              <p:spPr>
                <a:xfrm>
                  <a:off x="3472545" y="0"/>
                  <a:ext cx="4626428" cy="4833257"/>
                </a:xfrm>
                <a:prstGeom prst="rect">
                  <a:avLst/>
                </a:prstGeom>
              </p:spPr>
            </p:pic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4441371B-5220-ECB8-2149-85BA496963B8}"/>
                    </a:ext>
                  </a:extLst>
                </p:cNvPr>
                <p:cNvSpPr txBox="1"/>
                <p:nvPr/>
              </p:nvSpPr>
              <p:spPr>
                <a:xfrm>
                  <a:off x="5312228" y="4833257"/>
                  <a:ext cx="189411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log2 F</a:t>
                  </a:r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old change</a:t>
                  </a:r>
                </a:p>
              </p:txBody>
            </p:sp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33C25C1-3D0F-3BC5-BA63-CB438B021E17}"/>
                    </a:ext>
                  </a:extLst>
                </p:cNvPr>
                <p:cNvSpPr txBox="1"/>
                <p:nvPr/>
              </p:nvSpPr>
              <p:spPr>
                <a:xfrm rot="16200000">
                  <a:off x="1838442" y="1698070"/>
                  <a:ext cx="290646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-log10 p value adjusted</a:t>
                  </a:r>
                  <a:endPara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016CBB8-42E6-1EEA-898E-717E0BC79EBC}"/>
                    </a:ext>
                  </a:extLst>
                </p:cNvPr>
                <p:cNvSpPr txBox="1"/>
                <p:nvPr/>
              </p:nvSpPr>
              <p:spPr>
                <a:xfrm>
                  <a:off x="8212727" y="3168211"/>
                  <a:ext cx="1883228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Clr>
                      <a:srgbClr val="C00000"/>
                    </a:buClr>
                    <a:buSzPct val="140000"/>
                    <a:buFont typeface="Arial" panose="020B0604020202020204" pitchFamily="34" charset="0"/>
                    <a:buChar char="•"/>
                  </a:pPr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Up-regulated</a:t>
                  </a:r>
                </a:p>
                <a:p>
                  <a:pPr marL="285750" indent="-285750">
                    <a:buClr>
                      <a:schemeClr val="accent1"/>
                    </a:buClr>
                    <a:buSzPct val="140000"/>
                    <a:buFont typeface="Arial" panose="020B0604020202020204" pitchFamily="34" charset="0"/>
                    <a:buChar char="•"/>
                  </a:pPr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Down-regulated</a:t>
                  </a:r>
                </a:p>
                <a:p>
                  <a:pPr marL="285750" indent="-285750">
                    <a:buClr>
                      <a:schemeClr val="accent3">
                        <a:lumMod val="40000"/>
                        <a:lumOff val="60000"/>
                      </a:schemeClr>
                    </a:buClr>
                    <a:buSzPct val="140000"/>
                    <a:buFont typeface="Arial" panose="020B0604020202020204" pitchFamily="34" charset="0"/>
                    <a:buChar char="•"/>
                  </a:pPr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Non-significant</a:t>
                  </a:r>
                </a:p>
                <a:p>
                  <a:pPr marL="285750" indent="-285750">
                    <a:buClr>
                      <a:schemeClr val="accent3"/>
                    </a:buClr>
                    <a:buSzPct val="140000"/>
                    <a:buFont typeface="Arial" panose="020B0604020202020204" pitchFamily="34" charset="0"/>
                    <a:buChar char="•"/>
                  </a:pPr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NA</a:t>
                  </a:r>
                </a:p>
              </p:txBody>
            </p:sp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10795C64-8A18-E893-7540-F5745966CC44}"/>
                      </a:ext>
                    </a:extLst>
                  </p14:cNvPr>
                  <p14:cNvContentPartPr/>
                  <p14:nvPr/>
                </p14:nvContentPartPr>
                <p14:xfrm>
                  <a:off x="6076010" y="3421308"/>
                  <a:ext cx="360" cy="36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10795C64-8A18-E893-7540-F5745966CC44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058010" y="3403668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1CA96F72-0B87-B6BC-E290-1B5DC0297150}"/>
                      </a:ext>
                    </a:extLst>
                  </p14:cNvPr>
                  <p14:cNvContentPartPr/>
                  <p14:nvPr/>
                </p14:nvContentPartPr>
                <p14:xfrm>
                  <a:off x="5220650" y="3107028"/>
                  <a:ext cx="360" cy="36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1CA96F72-0B87-B6BC-E290-1B5DC0297150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5203010" y="3089028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4A519BE2-7A6D-260C-5175-1B389731451E}"/>
                      </a:ext>
                    </a:extLst>
                  </p14:cNvPr>
                  <p14:cNvContentPartPr/>
                  <p14:nvPr/>
                </p14:nvContentPartPr>
                <p14:xfrm>
                  <a:off x="5506130" y="3598428"/>
                  <a:ext cx="360" cy="36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4A519BE2-7A6D-260C-5175-1B389731451E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5488130" y="3580428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877088C2-7F15-C737-DFC4-ADE645BF6E8C}"/>
                      </a:ext>
                    </a:extLst>
                  </p14:cNvPr>
                  <p14:cNvContentPartPr/>
                  <p14:nvPr/>
                </p14:nvContentPartPr>
                <p14:xfrm>
                  <a:off x="5374634" y="4489735"/>
                  <a:ext cx="360" cy="36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877088C2-7F15-C737-DFC4-ADE645BF6E8C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5356994" y="4471735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B9404F07-5E92-3F81-5AF9-15A1B0E8A613}"/>
                      </a:ext>
                    </a:extLst>
                  </p14:cNvPr>
                  <p14:cNvContentPartPr/>
                  <p14:nvPr/>
                </p14:nvContentPartPr>
                <p14:xfrm>
                  <a:off x="6318554" y="3540055"/>
                  <a:ext cx="360" cy="36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B9404F07-5E92-3F81-5AF9-15A1B0E8A613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300914" y="3522415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D79EF2B-AC51-2F92-5113-DC4011AA4087}"/>
                  </a:ext>
                </a:extLst>
              </p:cNvPr>
              <p:cNvSpPr txBox="1"/>
              <p:nvPr/>
            </p:nvSpPr>
            <p:spPr>
              <a:xfrm>
                <a:off x="4264871" y="2991612"/>
                <a:ext cx="110959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sfr-novel-miR-10</a:t>
                </a:r>
                <a:r>
                  <a:rPr lang="en-US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9C3D76A-4934-588A-4FC1-D0397661DB50}"/>
                  </a:ext>
                </a:extLst>
              </p:cNvPr>
              <p:cNvSpPr txBox="1"/>
              <p:nvPr/>
            </p:nvSpPr>
            <p:spPr>
              <a:xfrm>
                <a:off x="4555892" y="3407911"/>
                <a:ext cx="103506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sfr-miR-10460-5p</a:t>
                </a:r>
                <a:r>
                  <a:rPr lang="en-US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C9BEEE0-1FA8-8C86-A3DA-007474B173F8}"/>
                  </a:ext>
                </a:extLst>
              </p:cNvPr>
              <p:cNvSpPr txBox="1"/>
              <p:nvPr/>
            </p:nvSpPr>
            <p:spPr>
              <a:xfrm>
                <a:off x="4669416" y="4467293"/>
                <a:ext cx="1035063" cy="228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sfr-novel-miR-53</a:t>
                </a:r>
                <a:r>
                  <a:rPr lang="en-US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F4109C-C41C-A0F7-7C6E-3D902FF5CC49}"/>
                  </a:ext>
                </a:extLst>
              </p:cNvPr>
              <p:cNvSpPr txBox="1"/>
              <p:nvPr/>
            </p:nvSpPr>
            <p:spPr>
              <a:xfrm>
                <a:off x="6044697" y="3211970"/>
                <a:ext cx="12205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sfr-novel-miR-9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F8EB02A-4BFA-6067-1D1E-7FE2759B2A80}"/>
                  </a:ext>
                </a:extLst>
              </p:cNvPr>
              <p:cNvSpPr txBox="1"/>
              <p:nvPr/>
            </p:nvSpPr>
            <p:spPr>
              <a:xfrm>
                <a:off x="6289966" y="3406836"/>
                <a:ext cx="12205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sfr-miR-10476-5p 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2ED85F7-12CA-24F2-5A44-12B1DA33D04E}"/>
                  </a:ext>
                </a:extLst>
              </p:cNvPr>
              <p:cNvSpPr txBox="1"/>
              <p:nvPr/>
            </p:nvSpPr>
            <p:spPr>
              <a:xfrm>
                <a:off x="4580693" y="3802557"/>
                <a:ext cx="12205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sfr-novel-miR-60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B4463AA-5E25-0CA6-7B85-4C9ACB073CB7}"/>
                  </a:ext>
                </a:extLst>
              </p:cNvPr>
              <p:cNvSpPr txBox="1"/>
              <p:nvPr/>
            </p:nvSpPr>
            <p:spPr>
              <a:xfrm>
                <a:off x="5055921" y="3628269"/>
                <a:ext cx="12205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sfr-novel-miR-11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A3EB504-2BCA-2D40-B6A1-F19D3ECCF0C8}"/>
                  </a:ext>
                </a:extLst>
              </p:cNvPr>
              <p:cNvSpPr txBox="1"/>
              <p:nvPr/>
            </p:nvSpPr>
            <p:spPr>
              <a:xfrm>
                <a:off x="4910277" y="4144927"/>
                <a:ext cx="12205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sfr-miR-10483-2-3p</a:t>
                </a:r>
                <a:r>
                  <a:rPr lang="en-US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42ECF120-F6EE-C3F3-5A12-D4EE519753B4}"/>
                      </a:ext>
                    </a:extLst>
                  </p14:cNvPr>
                  <p14:cNvContentPartPr/>
                  <p14:nvPr/>
                </p14:nvContentPartPr>
                <p14:xfrm>
                  <a:off x="5562253" y="2234987"/>
                  <a:ext cx="360" cy="36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42ECF120-F6EE-C3F3-5A12-D4EE519753B4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5544613" y="2217347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1E156872-3177-456A-485F-B29290055043}"/>
                      </a:ext>
                    </a:extLst>
                  </p14:cNvPr>
                  <p14:cNvContentPartPr/>
                  <p14:nvPr/>
                </p14:nvContentPartPr>
                <p14:xfrm>
                  <a:off x="5587813" y="3631787"/>
                  <a:ext cx="360" cy="36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1E156872-3177-456A-485F-B29290055043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5570173" y="3614147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B5318616-7E69-58C5-1244-A2E0421F24AD}"/>
                      </a:ext>
                    </a:extLst>
                  </p14:cNvPr>
                  <p14:cNvContentPartPr/>
                  <p14:nvPr/>
                </p14:nvContentPartPr>
                <p14:xfrm>
                  <a:off x="5553973" y="4139747"/>
                  <a:ext cx="360" cy="36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B5318616-7E69-58C5-1244-A2E0421F24AD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5535973" y="4122107"/>
                    <a:ext cx="36000" cy="36000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3F1C6C5-3774-2548-CD7A-93521293F13B}"/>
                  </a:ext>
                </a:extLst>
              </p:cNvPr>
              <p:cNvSpPr txBox="1"/>
              <p:nvPr/>
            </p:nvSpPr>
            <p:spPr>
              <a:xfrm>
                <a:off x="4401156" y="2213420"/>
                <a:ext cx="140009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sfr-novel-miR-60 &amp; 63</a:t>
                </a:r>
                <a:r>
                  <a:rPr lang="en-US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7683FF99-6709-C3FB-5CB0-3439168C1D49}"/>
                    </a:ext>
                  </a:extLst>
                </p14:cNvPr>
                <p14:cNvContentPartPr/>
                <p14:nvPr/>
              </p14:nvContentPartPr>
              <p14:xfrm>
                <a:off x="5324971" y="3875640"/>
                <a:ext cx="0" cy="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7683FF99-6709-C3FB-5CB0-3439168C1D4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24971" y="3875640"/>
                  <a:ext cx="0" cy="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3220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5C115BB-57D4-1732-924C-9404C42DC199}"/>
              </a:ext>
            </a:extLst>
          </p:cNvPr>
          <p:cNvSpPr txBox="1"/>
          <p:nvPr/>
        </p:nvSpPr>
        <p:spPr>
          <a:xfrm>
            <a:off x="0" y="3322354"/>
            <a:ext cx="12059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Fig S4. Relative expression of potential target genes of differentially expressed miRNAs after chlorantraniliprole treatment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in the field populations of </a:t>
            </a:r>
            <a:r>
              <a:rPr lang="en-GB" sz="1800" b="1" i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S. frugiperda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en-GB" sz="18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The expression levels were normalized by GADPH. Statistical significance was analysed using a paired t-test. The asterisks represent significant difference (P&lt;0.05).</a:t>
            </a:r>
            <a:endParaRPr lang="en-US" sz="1800" dirty="0">
              <a:effectLst/>
              <a:latin typeface="Calibri" panose="020F0502020204030204" pitchFamily="34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" name="Picture 6" descr="A graph of a bar graph&#10;&#10;Description automatically generated with medium confidence">
            <a:extLst>
              <a:ext uri="{FF2B5EF4-FFF2-40B4-BE49-F238E27FC236}">
                <a16:creationId xmlns:a16="http://schemas.microsoft.com/office/drawing/2014/main" id="{4D538B73-DA7C-DB29-5CF6-A07721822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5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57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BA5922-DB7D-24F2-74E4-6C799204E4C0}"/>
              </a:ext>
            </a:extLst>
          </p:cNvPr>
          <p:cNvSpPr txBox="1"/>
          <p:nvPr/>
        </p:nvSpPr>
        <p:spPr>
          <a:xfrm>
            <a:off x="167640" y="3429000"/>
            <a:ext cx="118567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Fig S5. Relative expression of potential target genes of differentially expressed miRNAs after flubendamide treatment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in the field populations of </a:t>
            </a:r>
            <a:r>
              <a:rPr lang="en-GB" sz="1800" b="1" i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S. frugiperda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en-GB" sz="18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The expression levels were normalized by GADPH. Statistical significance was analysed using a paired t-test. The asterisks represent significant difference (P&lt;0.05).</a:t>
            </a:r>
            <a:endParaRPr lang="en-US" sz="1800" dirty="0">
              <a:effectLst/>
              <a:latin typeface="Calibri" panose="020F0502020204030204" pitchFamily="34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" name="Picture 6" descr="A graph of a bar graph&#10;&#10;Description automatically generated with medium confidence">
            <a:extLst>
              <a:ext uri="{FF2B5EF4-FFF2-40B4-BE49-F238E27FC236}">
                <a16:creationId xmlns:a16="http://schemas.microsoft.com/office/drawing/2014/main" id="{1C8DB3AA-8AA5-E27D-E036-4CE26890F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95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137</TotalTime>
  <Words>206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마할 라쉬미 마노어</dc:creator>
  <cp:lastModifiedBy>마할 라쉬미 마노어</cp:lastModifiedBy>
  <cp:revision>20</cp:revision>
  <dcterms:created xsi:type="dcterms:W3CDTF">2023-02-06T07:56:46Z</dcterms:created>
  <dcterms:modified xsi:type="dcterms:W3CDTF">2023-12-08T00:24:49Z</dcterms:modified>
</cp:coreProperties>
</file>