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1" r:id="rId3"/>
    <p:sldId id="292" r:id="rId4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1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75" autoAdjust="0"/>
    <p:restoredTop sz="94660"/>
  </p:normalViewPr>
  <p:slideViewPr>
    <p:cSldViewPr snapToGrid="0" showGuides="1">
      <p:cViewPr varScale="1">
        <p:scale>
          <a:sx n="154" d="100"/>
          <a:sy n="154" d="100"/>
        </p:scale>
        <p:origin x="1868" y="100"/>
      </p:cViewPr>
      <p:guideLst>
        <p:guide orient="horz" pos="2341"/>
        <p:guide pos="13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975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50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411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4189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401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082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062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64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892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00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546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B2790-A3D9-4C05-BAFE-547232069080}" type="datetimeFigureOut">
              <a:rPr kumimoji="1" lang="ja-JP" altLang="en-US" smtClean="0"/>
              <a:t>2024/1/22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48C15-C2D4-4EEA-965E-6FBE7C8E0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42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ECCB031-7E86-CD65-E1CA-16BFF57213AD}"/>
              </a:ext>
            </a:extLst>
          </p:cNvPr>
          <p:cNvSpPr txBox="1"/>
          <p:nvPr/>
        </p:nvSpPr>
        <p:spPr>
          <a:xfrm>
            <a:off x="642778" y="108565"/>
            <a:ext cx="187147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1315" indent="-361315" algn="just">
              <a:lnSpc>
                <a:spcPct val="150000"/>
              </a:lnSpc>
            </a:pPr>
            <a:r>
              <a:rPr lang="en-US" altLang="ja-JP" sz="1200" b="1" dirty="0">
                <a:latin typeface="+mj-lt"/>
                <a:ea typeface="ＭＳ 明朝" panose="02020609040205080304" pitchFamily="17" charset="-128"/>
              </a:rPr>
              <a:t>Supplemental</a:t>
            </a:r>
            <a:r>
              <a:rPr lang="ja-JP" altLang="en-US" sz="1200" b="1" dirty="0">
                <a:latin typeface="+mj-lt"/>
                <a:ea typeface="ＭＳ 明朝" panose="02020609040205080304" pitchFamily="17" charset="-128"/>
              </a:rPr>
              <a:t>  </a:t>
            </a:r>
            <a:r>
              <a:rPr lang="en-US" altLang="ja-JP" sz="1200" b="1" dirty="0">
                <a:latin typeface="+mj-lt"/>
                <a:ea typeface="ＭＳ 明朝" panose="02020609040205080304" pitchFamily="17" charset="-128"/>
              </a:rPr>
              <a:t>F</a:t>
            </a:r>
            <a:r>
              <a:rPr lang="en-US" altLang="ja-JP" sz="1200" b="1" dirty="0">
                <a:effectLst/>
                <a:latin typeface="+mj-lt"/>
                <a:ea typeface="ＭＳ 明朝" panose="02020609040205080304" pitchFamily="17" charset="-128"/>
              </a:rPr>
              <a:t>igure </a:t>
            </a:r>
            <a:r>
              <a:rPr lang="en-US" altLang="ja-JP" sz="1200" b="1" dirty="0">
                <a:latin typeface="+mj-lt"/>
                <a:ea typeface="ＭＳ 明朝" panose="02020609040205080304" pitchFamily="17" charset="-128"/>
              </a:rPr>
              <a:t>1a</a:t>
            </a:r>
            <a:r>
              <a:rPr lang="en-US" altLang="ja-JP" sz="1200" b="1" dirty="0">
                <a:effectLst/>
                <a:latin typeface="+mj-lt"/>
                <a:ea typeface="ＭＳ 明朝" panose="02020609040205080304" pitchFamily="17" charset="-128"/>
              </a:rPr>
              <a:t>. </a:t>
            </a:r>
            <a:endParaRPr lang="ja-JP" altLang="ja-JP" sz="180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r>
              <a:rPr kumimoji="1" lang="ja-JP" altLang="en-US" sz="1200" b="1" dirty="0">
                <a:latin typeface="+mj-lt"/>
              </a:rPr>
              <a:t>　</a:t>
            </a:r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A74091B8-AE4C-96BD-6A32-82E29F4CD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199" y="4310632"/>
            <a:ext cx="329882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208C3493-786D-1627-DAD6-0E0E6EB03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199" y="4310632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BF3E4395-9211-F5B3-6587-D81AD612DE4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0924" y="4310632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D9E5EC09-8640-20AB-614D-4788D30BA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6299" y="4310632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1" name="Line 9">
            <a:extLst>
              <a:ext uri="{FF2B5EF4-FFF2-40B4-BE49-F238E27FC236}">
                <a16:creationId xmlns:a16="http://schemas.microsoft.com/office/drawing/2014/main" id="{A8C6C025-508C-0213-5F8B-58ABCD1CCA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8024" y="4310632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76563C1-FAAE-CC26-2AF6-A4D90DDB8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8874" y="4453507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A1DC80CF-BEB6-8A5C-BD4C-5D4CCD330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0599" y="4453507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34E22F36-9EA9-76F7-309B-3AC4DD734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224" y="445350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31AA349B-3D43-7544-3E97-710471E79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5949" y="445350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E04AB2B3-B237-8442-134B-7C5307D6D1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19024" y="1370582"/>
            <a:ext cx="0" cy="2824163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7" name="Line 15">
            <a:extLst>
              <a:ext uri="{FF2B5EF4-FFF2-40B4-BE49-F238E27FC236}">
                <a16:creationId xmlns:a16="http://schemas.microsoft.com/office/drawing/2014/main" id="{7248DE2B-980C-A4F7-355A-E5D698B921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4194744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8" name="Line 16">
            <a:extLst>
              <a:ext uri="{FF2B5EF4-FFF2-40B4-BE49-F238E27FC236}">
                <a16:creationId xmlns:a16="http://schemas.microsoft.com/office/drawing/2014/main" id="{13A03A5F-8C4A-7F34-6C38-27A768AB09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3629594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9" name="Line 17">
            <a:extLst>
              <a:ext uri="{FF2B5EF4-FFF2-40B4-BE49-F238E27FC236}">
                <a16:creationId xmlns:a16="http://schemas.microsoft.com/office/drawing/2014/main" id="{800F1395-85B4-3DFB-BF11-20AD33CCCE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3064444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0" name="Line 18">
            <a:extLst>
              <a:ext uri="{FF2B5EF4-FFF2-40B4-BE49-F238E27FC236}">
                <a16:creationId xmlns:a16="http://schemas.microsoft.com/office/drawing/2014/main" id="{BB5209BE-AFE5-317C-195A-4A3BF74DD5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250088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1" name="Line 19">
            <a:extLst>
              <a:ext uri="{FF2B5EF4-FFF2-40B4-BE49-F238E27FC236}">
                <a16:creationId xmlns:a16="http://schemas.microsoft.com/office/drawing/2014/main" id="{442A276E-82C7-189B-883E-8436398184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193573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2" name="Line 20">
            <a:extLst>
              <a:ext uri="{FF2B5EF4-FFF2-40B4-BE49-F238E27FC236}">
                <a16:creationId xmlns:a16="http://schemas.microsoft.com/office/drawing/2014/main" id="{F091F693-0366-35FD-3719-6328ED5396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52349" y="137058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4D2B282D-CF4A-0433-F491-041F45D7A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4105742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id="{B0A4468F-E8E7-39DF-E11A-CC4E1C2DC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3540592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0.2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47A30F76-493F-5A85-3783-B9FAFE0AB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2975442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0.4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8B3AD667-5042-C581-7C87-A95AB4BF1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2411880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6E006588-6CC2-ED2F-8912-D6B760089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1846730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8" name="Rectangle 26">
            <a:extLst>
              <a:ext uri="{FF2B5EF4-FFF2-40B4-BE49-F238E27FC236}">
                <a16:creationId xmlns:a16="http://schemas.microsoft.com/office/drawing/2014/main" id="{F1A8F178-A0C2-79F5-AB71-4AC8FC0CD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6599" y="1281580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1.0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9" name="Freeform 27">
            <a:extLst>
              <a:ext uri="{FF2B5EF4-FFF2-40B4-BE49-F238E27FC236}">
                <a16:creationId xmlns:a16="http://schemas.microsoft.com/office/drawing/2014/main" id="{E8BB9236-3D02-5B06-ACC0-176D7B1BDE9C}"/>
              </a:ext>
            </a:extLst>
          </p:cNvPr>
          <p:cNvSpPr>
            <a:spLocks/>
          </p:cNvSpPr>
          <p:nvPr/>
        </p:nvSpPr>
        <p:spPr bwMode="auto">
          <a:xfrm>
            <a:off x="3119024" y="1254694"/>
            <a:ext cx="3505200" cy="3055938"/>
          </a:xfrm>
          <a:custGeom>
            <a:avLst/>
            <a:gdLst>
              <a:gd name="T0" fmla="*/ 0 w 515"/>
              <a:gd name="T1" fmla="*/ 0 h 449"/>
              <a:gd name="T2" fmla="*/ 0 w 515"/>
              <a:gd name="T3" fmla="*/ 449 h 449"/>
              <a:gd name="T4" fmla="*/ 515 w 515"/>
              <a:gd name="T5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1" name="Rectangle 29">
            <a:extLst>
              <a:ext uri="{FF2B5EF4-FFF2-40B4-BE49-F238E27FC236}">
                <a16:creationId xmlns:a16="http://schemas.microsoft.com/office/drawing/2014/main" id="{1961CC2D-0957-355A-B97C-13A8AA332F6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975354" y="2522461"/>
            <a:ext cx="8623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Probability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2" name="Freeform 30">
            <a:extLst>
              <a:ext uri="{FF2B5EF4-FFF2-40B4-BE49-F238E27FC236}">
                <a16:creationId xmlns:a16="http://schemas.microsoft.com/office/drawing/2014/main" id="{17B99A8D-11E4-4AA1-FDB0-C3D3332D12EA}"/>
              </a:ext>
            </a:extLst>
          </p:cNvPr>
          <p:cNvSpPr>
            <a:spLocks/>
          </p:cNvSpPr>
          <p:nvPr/>
        </p:nvSpPr>
        <p:spPr bwMode="auto">
          <a:xfrm>
            <a:off x="3249199" y="1370582"/>
            <a:ext cx="3244850" cy="211138"/>
          </a:xfrm>
          <a:custGeom>
            <a:avLst/>
            <a:gdLst>
              <a:gd name="T0" fmla="*/ 0 w 477"/>
              <a:gd name="T1" fmla="*/ 0 h 31"/>
              <a:gd name="T2" fmla="*/ 19 w 477"/>
              <a:gd name="T3" fmla="*/ 0 h 31"/>
              <a:gd name="T4" fmla="*/ 19 w 477"/>
              <a:gd name="T5" fmla="*/ 0 h 31"/>
              <a:gd name="T6" fmla="*/ 21 w 477"/>
              <a:gd name="T7" fmla="*/ 0 h 31"/>
              <a:gd name="T8" fmla="*/ 21 w 477"/>
              <a:gd name="T9" fmla="*/ 1 h 31"/>
              <a:gd name="T10" fmla="*/ 27 w 477"/>
              <a:gd name="T11" fmla="*/ 1 h 31"/>
              <a:gd name="T12" fmla="*/ 27 w 477"/>
              <a:gd name="T13" fmla="*/ 1 h 31"/>
              <a:gd name="T14" fmla="*/ 29 w 477"/>
              <a:gd name="T15" fmla="*/ 1 h 31"/>
              <a:gd name="T16" fmla="*/ 29 w 477"/>
              <a:gd name="T17" fmla="*/ 2 h 31"/>
              <a:gd name="T18" fmla="*/ 35 w 477"/>
              <a:gd name="T19" fmla="*/ 2 h 31"/>
              <a:gd name="T20" fmla="*/ 35 w 477"/>
              <a:gd name="T21" fmla="*/ 2 h 31"/>
              <a:gd name="T22" fmla="*/ 37 w 477"/>
              <a:gd name="T23" fmla="*/ 2 h 31"/>
              <a:gd name="T24" fmla="*/ 37 w 477"/>
              <a:gd name="T25" fmla="*/ 3 h 31"/>
              <a:gd name="T26" fmla="*/ 58 w 477"/>
              <a:gd name="T27" fmla="*/ 3 h 31"/>
              <a:gd name="T28" fmla="*/ 58 w 477"/>
              <a:gd name="T29" fmla="*/ 3 h 31"/>
              <a:gd name="T30" fmla="*/ 59 w 477"/>
              <a:gd name="T31" fmla="*/ 3 h 31"/>
              <a:gd name="T32" fmla="*/ 59 w 477"/>
              <a:gd name="T33" fmla="*/ 4 h 31"/>
              <a:gd name="T34" fmla="*/ 62 w 477"/>
              <a:gd name="T35" fmla="*/ 4 h 31"/>
              <a:gd name="T36" fmla="*/ 62 w 477"/>
              <a:gd name="T37" fmla="*/ 4 h 31"/>
              <a:gd name="T38" fmla="*/ 64 w 477"/>
              <a:gd name="T39" fmla="*/ 4 h 31"/>
              <a:gd name="T40" fmla="*/ 64 w 477"/>
              <a:gd name="T41" fmla="*/ 5 h 31"/>
              <a:gd name="T42" fmla="*/ 70 w 477"/>
              <a:gd name="T43" fmla="*/ 5 h 31"/>
              <a:gd name="T44" fmla="*/ 70 w 477"/>
              <a:gd name="T45" fmla="*/ 5 h 31"/>
              <a:gd name="T46" fmla="*/ 73 w 477"/>
              <a:gd name="T47" fmla="*/ 5 h 31"/>
              <a:gd name="T48" fmla="*/ 73 w 477"/>
              <a:gd name="T49" fmla="*/ 6 h 31"/>
              <a:gd name="T50" fmla="*/ 78 w 477"/>
              <a:gd name="T51" fmla="*/ 6 h 31"/>
              <a:gd name="T52" fmla="*/ 78 w 477"/>
              <a:gd name="T53" fmla="*/ 7 h 31"/>
              <a:gd name="T54" fmla="*/ 81 w 477"/>
              <a:gd name="T55" fmla="*/ 7 h 31"/>
              <a:gd name="T56" fmla="*/ 81 w 477"/>
              <a:gd name="T57" fmla="*/ 7 h 31"/>
              <a:gd name="T58" fmla="*/ 108 w 477"/>
              <a:gd name="T59" fmla="*/ 7 h 31"/>
              <a:gd name="T60" fmla="*/ 108 w 477"/>
              <a:gd name="T61" fmla="*/ 8 h 31"/>
              <a:gd name="T62" fmla="*/ 110 w 477"/>
              <a:gd name="T63" fmla="*/ 8 h 31"/>
              <a:gd name="T64" fmla="*/ 110 w 477"/>
              <a:gd name="T65" fmla="*/ 9 h 31"/>
              <a:gd name="T66" fmla="*/ 113 w 477"/>
              <a:gd name="T67" fmla="*/ 9 h 31"/>
              <a:gd name="T68" fmla="*/ 113 w 477"/>
              <a:gd name="T69" fmla="*/ 10 h 31"/>
              <a:gd name="T70" fmla="*/ 116 w 477"/>
              <a:gd name="T71" fmla="*/ 10 h 31"/>
              <a:gd name="T72" fmla="*/ 116 w 477"/>
              <a:gd name="T73" fmla="*/ 11 h 31"/>
              <a:gd name="T74" fmla="*/ 143 w 477"/>
              <a:gd name="T75" fmla="*/ 11 h 31"/>
              <a:gd name="T76" fmla="*/ 143 w 477"/>
              <a:gd name="T77" fmla="*/ 12 h 31"/>
              <a:gd name="T78" fmla="*/ 148 w 477"/>
              <a:gd name="T79" fmla="*/ 12 h 31"/>
              <a:gd name="T80" fmla="*/ 148 w 477"/>
              <a:gd name="T81" fmla="*/ 13 h 31"/>
              <a:gd name="T82" fmla="*/ 153 w 477"/>
              <a:gd name="T83" fmla="*/ 13 h 31"/>
              <a:gd name="T84" fmla="*/ 153 w 477"/>
              <a:gd name="T85" fmla="*/ 14 h 31"/>
              <a:gd name="T86" fmla="*/ 213 w 477"/>
              <a:gd name="T87" fmla="*/ 14 h 31"/>
              <a:gd name="T88" fmla="*/ 213 w 477"/>
              <a:gd name="T89" fmla="*/ 16 h 31"/>
              <a:gd name="T90" fmla="*/ 221 w 477"/>
              <a:gd name="T91" fmla="*/ 16 h 31"/>
              <a:gd name="T92" fmla="*/ 221 w 477"/>
              <a:gd name="T93" fmla="*/ 18 h 31"/>
              <a:gd name="T94" fmla="*/ 224 w 477"/>
              <a:gd name="T95" fmla="*/ 18 h 31"/>
              <a:gd name="T96" fmla="*/ 224 w 477"/>
              <a:gd name="T97" fmla="*/ 20 h 31"/>
              <a:gd name="T98" fmla="*/ 272 w 477"/>
              <a:gd name="T99" fmla="*/ 20 h 31"/>
              <a:gd name="T100" fmla="*/ 272 w 477"/>
              <a:gd name="T101" fmla="*/ 23 h 31"/>
              <a:gd name="T102" fmla="*/ 275 w 477"/>
              <a:gd name="T103" fmla="*/ 23 h 31"/>
              <a:gd name="T104" fmla="*/ 275 w 477"/>
              <a:gd name="T105" fmla="*/ 27 h 31"/>
              <a:gd name="T106" fmla="*/ 278 w 477"/>
              <a:gd name="T107" fmla="*/ 27 h 31"/>
              <a:gd name="T108" fmla="*/ 278 w 477"/>
              <a:gd name="T109" fmla="*/ 31 h 31"/>
              <a:gd name="T110" fmla="*/ 477 w 477"/>
              <a:gd name="T11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7" h="31">
                <a:moveTo>
                  <a:pt x="0" y="0"/>
                </a:moveTo>
                <a:lnTo>
                  <a:pt x="19" y="0"/>
                </a:lnTo>
                <a:lnTo>
                  <a:pt x="19" y="0"/>
                </a:lnTo>
                <a:lnTo>
                  <a:pt x="21" y="0"/>
                </a:lnTo>
                <a:lnTo>
                  <a:pt x="21" y="1"/>
                </a:lnTo>
                <a:lnTo>
                  <a:pt x="27" y="1"/>
                </a:lnTo>
                <a:lnTo>
                  <a:pt x="27" y="1"/>
                </a:lnTo>
                <a:lnTo>
                  <a:pt x="29" y="1"/>
                </a:lnTo>
                <a:lnTo>
                  <a:pt x="29" y="2"/>
                </a:lnTo>
                <a:lnTo>
                  <a:pt x="35" y="2"/>
                </a:lnTo>
                <a:lnTo>
                  <a:pt x="35" y="2"/>
                </a:lnTo>
                <a:lnTo>
                  <a:pt x="37" y="2"/>
                </a:lnTo>
                <a:lnTo>
                  <a:pt x="37" y="3"/>
                </a:lnTo>
                <a:lnTo>
                  <a:pt x="58" y="3"/>
                </a:lnTo>
                <a:lnTo>
                  <a:pt x="58" y="3"/>
                </a:lnTo>
                <a:lnTo>
                  <a:pt x="59" y="3"/>
                </a:lnTo>
                <a:lnTo>
                  <a:pt x="59" y="4"/>
                </a:lnTo>
                <a:lnTo>
                  <a:pt x="62" y="4"/>
                </a:lnTo>
                <a:lnTo>
                  <a:pt x="62" y="4"/>
                </a:lnTo>
                <a:lnTo>
                  <a:pt x="64" y="4"/>
                </a:lnTo>
                <a:lnTo>
                  <a:pt x="64" y="5"/>
                </a:lnTo>
                <a:lnTo>
                  <a:pt x="70" y="5"/>
                </a:lnTo>
                <a:lnTo>
                  <a:pt x="70" y="5"/>
                </a:lnTo>
                <a:lnTo>
                  <a:pt x="73" y="5"/>
                </a:lnTo>
                <a:lnTo>
                  <a:pt x="73" y="6"/>
                </a:lnTo>
                <a:lnTo>
                  <a:pt x="78" y="6"/>
                </a:lnTo>
                <a:lnTo>
                  <a:pt x="78" y="7"/>
                </a:lnTo>
                <a:lnTo>
                  <a:pt x="81" y="7"/>
                </a:lnTo>
                <a:lnTo>
                  <a:pt x="81" y="7"/>
                </a:lnTo>
                <a:lnTo>
                  <a:pt x="108" y="7"/>
                </a:lnTo>
                <a:lnTo>
                  <a:pt x="108" y="8"/>
                </a:lnTo>
                <a:lnTo>
                  <a:pt x="110" y="8"/>
                </a:lnTo>
                <a:lnTo>
                  <a:pt x="110" y="9"/>
                </a:lnTo>
                <a:lnTo>
                  <a:pt x="113" y="9"/>
                </a:lnTo>
                <a:lnTo>
                  <a:pt x="113" y="10"/>
                </a:lnTo>
                <a:lnTo>
                  <a:pt x="116" y="10"/>
                </a:lnTo>
                <a:lnTo>
                  <a:pt x="116" y="11"/>
                </a:lnTo>
                <a:lnTo>
                  <a:pt x="143" y="11"/>
                </a:lnTo>
                <a:lnTo>
                  <a:pt x="143" y="12"/>
                </a:lnTo>
                <a:lnTo>
                  <a:pt x="148" y="12"/>
                </a:lnTo>
                <a:lnTo>
                  <a:pt x="148" y="13"/>
                </a:lnTo>
                <a:lnTo>
                  <a:pt x="153" y="13"/>
                </a:lnTo>
                <a:lnTo>
                  <a:pt x="153" y="14"/>
                </a:lnTo>
                <a:lnTo>
                  <a:pt x="213" y="14"/>
                </a:lnTo>
                <a:lnTo>
                  <a:pt x="213" y="16"/>
                </a:lnTo>
                <a:lnTo>
                  <a:pt x="221" y="16"/>
                </a:lnTo>
                <a:lnTo>
                  <a:pt x="221" y="18"/>
                </a:lnTo>
                <a:lnTo>
                  <a:pt x="224" y="18"/>
                </a:lnTo>
                <a:lnTo>
                  <a:pt x="224" y="20"/>
                </a:lnTo>
                <a:lnTo>
                  <a:pt x="272" y="20"/>
                </a:lnTo>
                <a:lnTo>
                  <a:pt x="272" y="23"/>
                </a:lnTo>
                <a:lnTo>
                  <a:pt x="275" y="23"/>
                </a:lnTo>
                <a:lnTo>
                  <a:pt x="275" y="27"/>
                </a:lnTo>
                <a:lnTo>
                  <a:pt x="278" y="27"/>
                </a:lnTo>
                <a:lnTo>
                  <a:pt x="278" y="31"/>
                </a:lnTo>
                <a:lnTo>
                  <a:pt x="477" y="31"/>
                </a:lnTo>
              </a:path>
            </a:pathLst>
          </a:cu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3" name="Line 31">
            <a:extLst>
              <a:ext uri="{FF2B5EF4-FFF2-40B4-BE49-F238E27FC236}">
                <a16:creationId xmlns:a16="http://schemas.microsoft.com/office/drawing/2014/main" id="{A14623BE-591C-B940-D92A-E7035C1CC1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9199" y="1370582"/>
            <a:ext cx="2768600" cy="0"/>
          </a:xfrm>
          <a:prstGeom prst="line">
            <a:avLst/>
          </a:pr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4" name="Rectangle 32">
            <a:extLst>
              <a:ext uri="{FF2B5EF4-FFF2-40B4-BE49-F238E27FC236}">
                <a16:creationId xmlns:a16="http://schemas.microsoft.com/office/drawing/2014/main" id="{5D4462E0-4C10-0C6E-3DCD-3DC7116CF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3786" y="4774641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5" name="Rectangle 33">
            <a:extLst>
              <a:ext uri="{FF2B5EF4-FFF2-40B4-BE49-F238E27FC236}">
                <a16:creationId xmlns:a16="http://schemas.microsoft.com/office/drawing/2014/main" id="{00DE2946-3C83-EB92-1466-11FD6C42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511" y="4774641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416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6" name="Rectangle 34">
            <a:extLst>
              <a:ext uri="{FF2B5EF4-FFF2-40B4-BE49-F238E27FC236}">
                <a16:creationId xmlns:a16="http://schemas.microsoft.com/office/drawing/2014/main" id="{DD9F618A-466A-3140-C918-79111D9E8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224" y="4774641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64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7EA0F29F-DDFD-2ADF-7309-D8BA8A381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699" y="4774641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59A071BF-0518-CBF6-DC1A-5E009A357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124" y="5105969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9" name="Rectangle 37">
            <a:extLst>
              <a:ext uri="{FF2B5EF4-FFF2-40B4-BE49-F238E27FC236}">
                <a16:creationId xmlns:a16="http://schemas.microsoft.com/office/drawing/2014/main" id="{B82398FC-3D95-9AE3-D10E-46D4AD968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8849" y="5105969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41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0" name="Rectangle 38">
            <a:extLst>
              <a:ext uri="{FF2B5EF4-FFF2-40B4-BE49-F238E27FC236}">
                <a16:creationId xmlns:a16="http://schemas.microsoft.com/office/drawing/2014/main" id="{2DF8CFA3-4E8E-6C11-576C-E848826F5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5974" y="5105969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1" name="Rectangle 39">
            <a:extLst>
              <a:ext uri="{FF2B5EF4-FFF2-40B4-BE49-F238E27FC236}">
                <a16:creationId xmlns:a16="http://schemas.microsoft.com/office/drawing/2014/main" id="{AE175B8F-26E6-F222-9199-CCBB39A58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699" y="5105969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3B328D97-C02B-A3D7-9B95-56A554905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862" y="4441714"/>
            <a:ext cx="11733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Number at risk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86E173B-00F7-BA45-B632-47D40BA7CADF}"/>
              </a:ext>
            </a:extLst>
          </p:cNvPr>
          <p:cNvSpPr txBox="1"/>
          <p:nvPr/>
        </p:nvSpPr>
        <p:spPr>
          <a:xfrm>
            <a:off x="3811140" y="3386703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/>
              <a:t>p</a:t>
            </a:r>
            <a:r>
              <a:rPr kumimoji="1" lang="en-US" altLang="ja-JP" sz="1400" b="1" dirty="0"/>
              <a:t> = 0.072</a:t>
            </a:r>
            <a:endParaRPr kumimoji="1" lang="ja-JP" altLang="en-US" sz="1400" b="1" dirty="0"/>
          </a:p>
        </p:txBody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id="{7112E9C5-D485-C25C-C009-61495F9E0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0332" y="3945410"/>
            <a:ext cx="4305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Years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4" name="Line 44">
            <a:extLst>
              <a:ext uri="{FF2B5EF4-FFF2-40B4-BE49-F238E27FC236}">
                <a16:creationId xmlns:a16="http://schemas.microsoft.com/office/drawing/2014/main" id="{6E9A4E63-815B-DE77-A6FB-D9AE8F14E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0691" y="2796352"/>
            <a:ext cx="136498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55" name="Line 45">
            <a:extLst>
              <a:ext uri="{FF2B5EF4-FFF2-40B4-BE49-F238E27FC236}">
                <a16:creationId xmlns:a16="http://schemas.microsoft.com/office/drawing/2014/main" id="{09B139B8-686B-1D57-93AF-B896C32E37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0691" y="2376285"/>
            <a:ext cx="136498" cy="0"/>
          </a:xfrm>
          <a:prstGeom prst="line">
            <a:avLst/>
          </a:pr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6929470-A796-34D3-CE21-4ED83D0DF574}"/>
              </a:ext>
            </a:extLst>
          </p:cNvPr>
          <p:cNvSpPr txBox="1"/>
          <p:nvPr/>
        </p:nvSpPr>
        <p:spPr>
          <a:xfrm>
            <a:off x="5132498" y="2228027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7871F8B-432E-7753-6B31-2AD3ED9B4FA9}"/>
              </a:ext>
            </a:extLst>
          </p:cNvPr>
          <p:cNvSpPr txBox="1"/>
          <p:nvPr/>
        </p:nvSpPr>
        <p:spPr>
          <a:xfrm>
            <a:off x="5123462" y="2634297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21E7B6D-418B-E4E5-C10F-52B364F0B83A}"/>
              </a:ext>
            </a:extLst>
          </p:cNvPr>
          <p:cNvSpPr txBox="1"/>
          <p:nvPr/>
        </p:nvSpPr>
        <p:spPr>
          <a:xfrm>
            <a:off x="2171966" y="4756187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40F612-BB43-6872-040B-61CC45C077AA}"/>
              </a:ext>
            </a:extLst>
          </p:cNvPr>
          <p:cNvSpPr txBox="1"/>
          <p:nvPr/>
        </p:nvSpPr>
        <p:spPr>
          <a:xfrm>
            <a:off x="2172578" y="5064919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CDEA5D-90C9-A9A0-7468-AF09F487005C}"/>
              </a:ext>
            </a:extLst>
          </p:cNvPr>
          <p:cNvSpPr txBox="1"/>
          <p:nvPr/>
        </p:nvSpPr>
        <p:spPr>
          <a:xfrm>
            <a:off x="653148" y="5532687"/>
            <a:ext cx="7030295" cy="704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6080" algn="ctr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Supplemental Figure 1 (a)  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Distant metastasis free survival (DMSF)</a:t>
            </a:r>
            <a:r>
              <a:rPr lang="ja-JP" altLang="en-US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for propensity-score matched-pair cohort.  </a:t>
            </a:r>
            <a:endParaRPr lang="ja-JP" altLang="ja-JP" sz="1400" b="1" dirty="0"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49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>
            <a:extLst>
              <a:ext uri="{FF2B5EF4-FFF2-40B4-BE49-F238E27FC236}">
                <a16:creationId xmlns:a16="http://schemas.microsoft.com/office/drawing/2014/main" id="{E82B18C7-CA3F-3D6B-039C-F88F8E2FC1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5642" y="4115770"/>
            <a:ext cx="329882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AE4A28B8-6D2D-B9DD-3FBB-5222A85355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5642" y="4115770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D304256E-FA30-0A06-0FE4-DF8C1A933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7367" y="4115770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186252CC-2C2A-4380-2D43-83E6781CF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2742" y="4115770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F40F3CF8-F084-32EE-9F1D-7E64F1CE32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4467" y="4115770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F2C23C-06D0-8694-CA06-4AD523A7C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5317" y="4258645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641B5A-3BFE-D643-A16D-63F6ACDEE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7042" y="4258645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0C3EED-8CC0-A855-8E84-7F9789136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667" y="4258645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78A5C-549B-7A77-8990-3C1E43228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392" y="4258645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BF7B4B57-F28B-4DA1-1861-81BAAE37C4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5467" y="1175720"/>
            <a:ext cx="0" cy="2824163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89C22C55-445C-89EA-BF5F-8AB0C91199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399988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7F447677-0E80-0368-CE1C-FFF55E7957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343473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12E5E603-A244-D5A1-F1DB-323CCEFB64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2869582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C5219AC2-FC5B-0339-0E05-9CAC643FD0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2306020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66B3B845-9832-EF8B-D30C-C3D5944E2B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1740870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297D0066-2BEA-4FFE-14FF-62D5E71664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08792" y="1175720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C6DC66-568C-6B35-CC13-FC1E3AF76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3898467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96627C6-8C8A-B2CD-2093-8E169BF26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3333317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0.2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94CE16-25D6-9E20-5F75-8D552E05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2768167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0.4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91A13D-0602-972D-A5C3-30742AC75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220460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7F2DD4-4BA6-563F-E817-8E500D1EB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163945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823097-4D12-8C6B-4DD3-829113E76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3042" y="107430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1.0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280BDAA-2830-39AC-D68A-9BCB48392158}"/>
              </a:ext>
            </a:extLst>
          </p:cNvPr>
          <p:cNvSpPr>
            <a:spLocks/>
          </p:cNvSpPr>
          <p:nvPr/>
        </p:nvSpPr>
        <p:spPr bwMode="auto">
          <a:xfrm>
            <a:off x="3175467" y="1059832"/>
            <a:ext cx="3505200" cy="3055938"/>
          </a:xfrm>
          <a:custGeom>
            <a:avLst/>
            <a:gdLst>
              <a:gd name="T0" fmla="*/ 0 w 515"/>
              <a:gd name="T1" fmla="*/ 0 h 449"/>
              <a:gd name="T2" fmla="*/ 0 w 515"/>
              <a:gd name="T3" fmla="*/ 449 h 449"/>
              <a:gd name="T4" fmla="*/ 515 w 515"/>
              <a:gd name="T5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4F5CCC8-583B-FD2D-8B4D-BB6D0A3AE2D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66671" y="2492726"/>
            <a:ext cx="8623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Probability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F2BD7F3-9DE2-7A16-5FFA-23C44E1A79D6}"/>
              </a:ext>
            </a:extLst>
          </p:cNvPr>
          <p:cNvSpPr>
            <a:spLocks/>
          </p:cNvSpPr>
          <p:nvPr/>
        </p:nvSpPr>
        <p:spPr bwMode="auto">
          <a:xfrm>
            <a:off x="3305642" y="1175720"/>
            <a:ext cx="3244850" cy="279400"/>
          </a:xfrm>
          <a:custGeom>
            <a:avLst/>
            <a:gdLst>
              <a:gd name="T0" fmla="*/ 0 w 477"/>
              <a:gd name="T1" fmla="*/ 0 h 41"/>
              <a:gd name="T2" fmla="*/ 19 w 477"/>
              <a:gd name="T3" fmla="*/ 0 h 41"/>
              <a:gd name="T4" fmla="*/ 19 w 477"/>
              <a:gd name="T5" fmla="*/ 0 h 41"/>
              <a:gd name="T6" fmla="*/ 29 w 477"/>
              <a:gd name="T7" fmla="*/ 0 h 41"/>
              <a:gd name="T8" fmla="*/ 29 w 477"/>
              <a:gd name="T9" fmla="*/ 1 h 41"/>
              <a:gd name="T10" fmla="*/ 64 w 477"/>
              <a:gd name="T11" fmla="*/ 1 h 41"/>
              <a:gd name="T12" fmla="*/ 64 w 477"/>
              <a:gd name="T13" fmla="*/ 1 h 41"/>
              <a:gd name="T14" fmla="*/ 140 w 477"/>
              <a:gd name="T15" fmla="*/ 1 h 41"/>
              <a:gd name="T16" fmla="*/ 140 w 477"/>
              <a:gd name="T17" fmla="*/ 3 h 41"/>
              <a:gd name="T18" fmla="*/ 153 w 477"/>
              <a:gd name="T19" fmla="*/ 3 h 41"/>
              <a:gd name="T20" fmla="*/ 153 w 477"/>
              <a:gd name="T21" fmla="*/ 4 h 41"/>
              <a:gd name="T22" fmla="*/ 215 w 477"/>
              <a:gd name="T23" fmla="*/ 4 h 41"/>
              <a:gd name="T24" fmla="*/ 215 w 477"/>
              <a:gd name="T25" fmla="*/ 6 h 41"/>
              <a:gd name="T26" fmla="*/ 242 w 477"/>
              <a:gd name="T27" fmla="*/ 6 h 41"/>
              <a:gd name="T28" fmla="*/ 242 w 477"/>
              <a:gd name="T29" fmla="*/ 8 h 41"/>
              <a:gd name="T30" fmla="*/ 272 w 477"/>
              <a:gd name="T31" fmla="*/ 8 h 41"/>
              <a:gd name="T32" fmla="*/ 272 w 477"/>
              <a:gd name="T33" fmla="*/ 12 h 41"/>
              <a:gd name="T34" fmla="*/ 377 w 477"/>
              <a:gd name="T35" fmla="*/ 12 h 41"/>
              <a:gd name="T36" fmla="*/ 377 w 477"/>
              <a:gd name="T37" fmla="*/ 41 h 41"/>
              <a:gd name="T38" fmla="*/ 477 w 477"/>
              <a:gd name="T39" fmla="*/ 4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7" h="41">
                <a:moveTo>
                  <a:pt x="0" y="0"/>
                </a:moveTo>
                <a:lnTo>
                  <a:pt x="19" y="0"/>
                </a:lnTo>
                <a:lnTo>
                  <a:pt x="19" y="0"/>
                </a:lnTo>
                <a:lnTo>
                  <a:pt x="29" y="0"/>
                </a:lnTo>
                <a:lnTo>
                  <a:pt x="29" y="1"/>
                </a:lnTo>
                <a:lnTo>
                  <a:pt x="64" y="1"/>
                </a:lnTo>
                <a:lnTo>
                  <a:pt x="64" y="1"/>
                </a:lnTo>
                <a:lnTo>
                  <a:pt x="140" y="1"/>
                </a:lnTo>
                <a:lnTo>
                  <a:pt x="140" y="3"/>
                </a:lnTo>
                <a:lnTo>
                  <a:pt x="153" y="3"/>
                </a:lnTo>
                <a:lnTo>
                  <a:pt x="153" y="4"/>
                </a:lnTo>
                <a:lnTo>
                  <a:pt x="215" y="4"/>
                </a:lnTo>
                <a:lnTo>
                  <a:pt x="215" y="6"/>
                </a:lnTo>
                <a:lnTo>
                  <a:pt x="242" y="6"/>
                </a:lnTo>
                <a:lnTo>
                  <a:pt x="242" y="8"/>
                </a:lnTo>
                <a:lnTo>
                  <a:pt x="272" y="8"/>
                </a:lnTo>
                <a:lnTo>
                  <a:pt x="272" y="12"/>
                </a:lnTo>
                <a:lnTo>
                  <a:pt x="377" y="12"/>
                </a:lnTo>
                <a:lnTo>
                  <a:pt x="377" y="41"/>
                </a:lnTo>
                <a:lnTo>
                  <a:pt x="477" y="41"/>
                </a:lnTo>
              </a:path>
            </a:pathLst>
          </a:cu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F683591F-663F-1407-A165-A783D4F47F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5642" y="1175720"/>
            <a:ext cx="2768600" cy="0"/>
          </a:xfrm>
          <a:prstGeom prst="line">
            <a:avLst/>
          </a:pr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619D82D-FCFE-AAA2-090E-3384D4CE9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0229" y="4600466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21CE2F-737F-7AC6-CC05-03DEBEE33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954" y="4600466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428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1C32BA-DA8E-DFE2-F174-B78A2762B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667" y="4600466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68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F409DCB-FC48-4090-2B7F-663FBB3DA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4142" y="4600466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078942-1F3B-1842-F0DA-31CE06FE0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3567" y="491110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D1C0FBC-4EE6-5CEF-F414-F7C0682FE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292" y="491110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41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E360A26-2D38-0E96-9B24-38F7AB399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2417" y="4911107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8E2401-424B-C90A-0A62-2714CD7FA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4142" y="4911107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3EB746-66A1-5607-F2BE-DA9232289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6603" y="4234457"/>
            <a:ext cx="11733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Number at risk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12D5EB2-1A32-56E6-F6D3-D629A95D3A8D}"/>
              </a:ext>
            </a:extLst>
          </p:cNvPr>
          <p:cNvSpPr txBox="1"/>
          <p:nvPr/>
        </p:nvSpPr>
        <p:spPr>
          <a:xfrm>
            <a:off x="191235" y="123884"/>
            <a:ext cx="1879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ea typeface="ＭＳ 明朝" panose="02020609040205080304" pitchFamily="17" charset="-128"/>
              </a:rPr>
              <a:t>Supplemental</a:t>
            </a:r>
            <a:r>
              <a:rPr lang="ja-JP" altLang="en-US" sz="1200" b="1" dirty="0">
                <a:ea typeface="ＭＳ 明朝" panose="02020609040205080304" pitchFamily="17" charset="-128"/>
              </a:rPr>
              <a:t> </a:t>
            </a:r>
            <a:r>
              <a:rPr lang="en-US" altLang="ja-JP" sz="1200" b="1" dirty="0">
                <a:ea typeface="ＭＳ 明朝" panose="02020609040205080304" pitchFamily="17" charset="-128"/>
              </a:rPr>
              <a:t>F</a:t>
            </a:r>
            <a:r>
              <a:rPr lang="en-US" altLang="ja-JP" sz="1200" b="1" dirty="0">
                <a:effectLst/>
                <a:ea typeface="ＭＳ 明朝" panose="02020609040205080304" pitchFamily="17" charset="-128"/>
              </a:rPr>
              <a:t>igure </a:t>
            </a:r>
            <a:r>
              <a:rPr lang="en-US" altLang="ja-JP" sz="1200" b="1" dirty="0">
                <a:ea typeface="ＭＳ 明朝" panose="02020609040205080304" pitchFamily="17" charset="-128"/>
              </a:rPr>
              <a:t>1b</a:t>
            </a:r>
            <a:r>
              <a:rPr lang="en-US" altLang="ja-JP" sz="1200" b="1" dirty="0">
                <a:effectLst/>
                <a:ea typeface="ＭＳ 明朝" panose="02020609040205080304" pitchFamily="17" charset="-128"/>
              </a:rPr>
              <a:t>. </a:t>
            </a:r>
            <a:r>
              <a:rPr lang="en-US" altLang="ja-JP" sz="1200" b="1" dirty="0"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endParaRPr kumimoji="1" lang="ja-JP" altLang="en-US" sz="12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5CE6D9-9444-2EF9-24D6-80156C2DD74C}"/>
              </a:ext>
            </a:extLst>
          </p:cNvPr>
          <p:cNvSpPr txBox="1"/>
          <p:nvPr/>
        </p:nvSpPr>
        <p:spPr>
          <a:xfrm>
            <a:off x="3700663" y="3080486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/>
              <a:t>p</a:t>
            </a:r>
            <a:r>
              <a:rPr kumimoji="1" lang="en-US" altLang="ja-JP" sz="1400" b="1" dirty="0"/>
              <a:t> = 0.283</a:t>
            </a:r>
            <a:endParaRPr kumimoji="1" lang="ja-JP" altLang="en-US" sz="1400" b="1" dirty="0"/>
          </a:p>
        </p:txBody>
      </p:sp>
      <p:sp>
        <p:nvSpPr>
          <p:cNvPr id="5" name="Rectangle 29">
            <a:extLst>
              <a:ext uri="{FF2B5EF4-FFF2-40B4-BE49-F238E27FC236}">
                <a16:creationId xmlns:a16="http://schemas.microsoft.com/office/drawing/2014/main" id="{4F7A294C-E28D-C96B-F7A0-0E62DB881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876" y="3807003"/>
            <a:ext cx="4305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Years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9" name="Line 44">
            <a:extLst>
              <a:ext uri="{FF2B5EF4-FFF2-40B4-BE49-F238E27FC236}">
                <a16:creationId xmlns:a16="http://schemas.microsoft.com/office/drawing/2014/main" id="{0D720B25-C437-6862-B7B2-A4F8160C1C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7954" y="2491926"/>
            <a:ext cx="136498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52" name="Line 45">
            <a:extLst>
              <a:ext uri="{FF2B5EF4-FFF2-40B4-BE49-F238E27FC236}">
                <a16:creationId xmlns:a16="http://schemas.microsoft.com/office/drawing/2014/main" id="{70551927-14AB-3E21-C9FE-36AA4CFAE5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7954" y="2071859"/>
            <a:ext cx="136498" cy="0"/>
          </a:xfrm>
          <a:prstGeom prst="line">
            <a:avLst/>
          </a:pr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5CFFAF0-BB84-A110-C81B-6FB6C0DCC0D1}"/>
              </a:ext>
            </a:extLst>
          </p:cNvPr>
          <p:cNvSpPr txBox="1"/>
          <p:nvPr/>
        </p:nvSpPr>
        <p:spPr>
          <a:xfrm>
            <a:off x="4999761" y="1923601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6B308C5-90FD-2E7E-B04D-5838FA96908C}"/>
              </a:ext>
            </a:extLst>
          </p:cNvPr>
          <p:cNvSpPr txBox="1"/>
          <p:nvPr/>
        </p:nvSpPr>
        <p:spPr>
          <a:xfrm>
            <a:off x="4990725" y="2329871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24EBAED-9071-1D96-155C-13025458A287}"/>
              </a:ext>
            </a:extLst>
          </p:cNvPr>
          <p:cNvSpPr txBox="1"/>
          <p:nvPr/>
        </p:nvSpPr>
        <p:spPr>
          <a:xfrm>
            <a:off x="2228409" y="4559599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C575C97-CC52-B0B7-5F1D-48B80DBDF2D5}"/>
              </a:ext>
            </a:extLst>
          </p:cNvPr>
          <p:cNvSpPr txBox="1"/>
          <p:nvPr/>
        </p:nvSpPr>
        <p:spPr>
          <a:xfrm>
            <a:off x="2259174" y="4866506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5DE5252-3636-60ED-053C-C685DA2D2FFC}"/>
              </a:ext>
            </a:extLst>
          </p:cNvPr>
          <p:cNvSpPr txBox="1"/>
          <p:nvPr/>
        </p:nvSpPr>
        <p:spPr>
          <a:xfrm>
            <a:off x="1854121" y="5436635"/>
            <a:ext cx="7176592" cy="10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Supplemental Figure 1 (b)   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Prostate cancer-specific survival rate (PCSM)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			for propensity-score matched-pair cohort.  </a:t>
            </a:r>
            <a:endParaRPr lang="ja-JP" altLang="ja-JP" sz="1400" b="1" dirty="0"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</a:t>
            </a:r>
            <a:endParaRPr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5105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>
            <a:extLst>
              <a:ext uri="{FF2B5EF4-FFF2-40B4-BE49-F238E27FC236}">
                <a16:creationId xmlns:a16="http://schemas.microsoft.com/office/drawing/2014/main" id="{4C06C7E1-00C2-4750-06B0-702FB324E9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00" y="4140595"/>
            <a:ext cx="329882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6DF7C62E-C4EC-B2EC-9F7D-96B7C86B62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5000" y="4140595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F6D7958D-539B-F1B0-2946-0D4C209681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6725" y="4140595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9" name="Line 8">
            <a:extLst>
              <a:ext uri="{FF2B5EF4-FFF2-40B4-BE49-F238E27FC236}">
                <a16:creationId xmlns:a16="http://schemas.microsoft.com/office/drawing/2014/main" id="{1F3C0D66-E202-51FD-F730-D8B808555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2100" y="4140595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36E21CA0-0100-3D5F-852D-9245D03A8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3825" y="4140595"/>
            <a:ext cx="0" cy="60325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7F2FFA-85C5-723D-DD27-FC0DB8E2B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5" y="4283470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F14B42-7C6E-2119-E911-0ACD1BBB6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6400" y="4283470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9D29FF-846D-1F68-B53B-A75975EEB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283470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C9B6B4-DA2F-1084-60F5-7B23C022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0" y="4283470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15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7D07F254-A964-3469-D0CF-0DC0DD60A7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4825" y="1200545"/>
            <a:ext cx="0" cy="2824163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0F0A8360-AE60-EDCD-D4CA-FF55E471E9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4024707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308C35D9-DAD9-9F99-4721-BF346D3028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3459557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B78CCD5D-0197-6E79-EC4E-685BDCE213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2894407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14A02256-175E-1DB7-4800-0EA4AC746E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2330845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2C7FB4DE-7179-C23E-83C6-8D54B660BD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1765695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F36F9EF5-2EC0-3600-D12E-A442CAB042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8150" y="1200545"/>
            <a:ext cx="66675" cy="0"/>
          </a:xfrm>
          <a:prstGeom prst="line">
            <a:avLst/>
          </a:pr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DAB251-E220-9D42-5BEA-A676504E2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391915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60D2E9-425F-8268-AC8C-3AD355AD3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335400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0.2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906AA9-0BEE-2E45-C573-8AF68D634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2788855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0.4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ACBA49-681A-5F9F-BA09-DE9462A76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2225293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3F84DED-7A9D-F102-BD24-186DC70E6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1660143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0.8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F6D40F-DC64-82A0-7B99-DBCBFC2D1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1094993"/>
            <a:ext cx="2244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1.0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F7F46315-58EB-2DAF-2ECC-DAB505C7E314}"/>
              </a:ext>
            </a:extLst>
          </p:cNvPr>
          <p:cNvSpPr>
            <a:spLocks/>
          </p:cNvSpPr>
          <p:nvPr/>
        </p:nvSpPr>
        <p:spPr bwMode="auto">
          <a:xfrm>
            <a:off x="3044825" y="1084657"/>
            <a:ext cx="3505200" cy="3055938"/>
          </a:xfrm>
          <a:custGeom>
            <a:avLst/>
            <a:gdLst>
              <a:gd name="T0" fmla="*/ 0 w 515"/>
              <a:gd name="T1" fmla="*/ 0 h 449"/>
              <a:gd name="T2" fmla="*/ 0 w 515"/>
              <a:gd name="T3" fmla="*/ 449 h 449"/>
              <a:gd name="T4" fmla="*/ 515 w 515"/>
              <a:gd name="T5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15" h="449">
                <a:moveTo>
                  <a:pt x="0" y="0"/>
                </a:moveTo>
                <a:lnTo>
                  <a:pt x="0" y="449"/>
                </a:lnTo>
                <a:lnTo>
                  <a:pt x="515" y="449"/>
                </a:lnTo>
              </a:path>
            </a:pathLst>
          </a:custGeom>
          <a:noFill/>
          <a:ln w="6350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79CE378-6CC4-1AF7-1DDE-6E0912711A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05803" y="2525272"/>
            <a:ext cx="8623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Probability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F1419C28-9957-4872-39AE-13D8C8899C6D}"/>
              </a:ext>
            </a:extLst>
          </p:cNvPr>
          <p:cNvSpPr>
            <a:spLocks/>
          </p:cNvSpPr>
          <p:nvPr/>
        </p:nvSpPr>
        <p:spPr bwMode="auto">
          <a:xfrm>
            <a:off x="3175000" y="1200545"/>
            <a:ext cx="3244850" cy="496888"/>
          </a:xfrm>
          <a:custGeom>
            <a:avLst/>
            <a:gdLst>
              <a:gd name="T0" fmla="*/ 5 w 477"/>
              <a:gd name="T1" fmla="*/ 0 h 73"/>
              <a:gd name="T2" fmla="*/ 19 w 477"/>
              <a:gd name="T3" fmla="*/ 0 h 73"/>
              <a:gd name="T4" fmla="*/ 29 w 477"/>
              <a:gd name="T5" fmla="*/ 1 h 73"/>
              <a:gd name="T6" fmla="*/ 35 w 477"/>
              <a:gd name="T7" fmla="*/ 1 h 73"/>
              <a:gd name="T8" fmla="*/ 40 w 477"/>
              <a:gd name="T9" fmla="*/ 2 h 73"/>
              <a:gd name="T10" fmla="*/ 46 w 477"/>
              <a:gd name="T11" fmla="*/ 2 h 73"/>
              <a:gd name="T12" fmla="*/ 48 w 477"/>
              <a:gd name="T13" fmla="*/ 3 h 73"/>
              <a:gd name="T14" fmla="*/ 56 w 477"/>
              <a:gd name="T15" fmla="*/ 4 h 73"/>
              <a:gd name="T16" fmla="*/ 64 w 477"/>
              <a:gd name="T17" fmla="*/ 4 h 73"/>
              <a:gd name="T18" fmla="*/ 73 w 477"/>
              <a:gd name="T19" fmla="*/ 5 h 73"/>
              <a:gd name="T20" fmla="*/ 78 w 477"/>
              <a:gd name="T21" fmla="*/ 6 h 73"/>
              <a:gd name="T22" fmla="*/ 86 w 477"/>
              <a:gd name="T23" fmla="*/ 6 h 73"/>
              <a:gd name="T24" fmla="*/ 89 w 477"/>
              <a:gd name="T25" fmla="*/ 7 h 73"/>
              <a:gd name="T26" fmla="*/ 113 w 477"/>
              <a:gd name="T27" fmla="*/ 7 h 73"/>
              <a:gd name="T28" fmla="*/ 126 w 477"/>
              <a:gd name="T29" fmla="*/ 8 h 73"/>
              <a:gd name="T30" fmla="*/ 140 w 477"/>
              <a:gd name="T31" fmla="*/ 9 h 73"/>
              <a:gd name="T32" fmla="*/ 145 w 477"/>
              <a:gd name="T33" fmla="*/ 10 h 73"/>
              <a:gd name="T34" fmla="*/ 151 w 477"/>
              <a:gd name="T35" fmla="*/ 11 h 73"/>
              <a:gd name="T36" fmla="*/ 153 w 477"/>
              <a:gd name="T37" fmla="*/ 12 h 73"/>
              <a:gd name="T38" fmla="*/ 162 w 477"/>
              <a:gd name="T39" fmla="*/ 13 h 73"/>
              <a:gd name="T40" fmla="*/ 167 w 477"/>
              <a:gd name="T41" fmla="*/ 14 h 73"/>
              <a:gd name="T42" fmla="*/ 180 w 477"/>
              <a:gd name="T43" fmla="*/ 16 h 73"/>
              <a:gd name="T44" fmla="*/ 213 w 477"/>
              <a:gd name="T45" fmla="*/ 17 h 73"/>
              <a:gd name="T46" fmla="*/ 215 w 477"/>
              <a:gd name="T47" fmla="*/ 19 h 73"/>
              <a:gd name="T48" fmla="*/ 238 w 477"/>
              <a:gd name="T49" fmla="*/ 20 h 73"/>
              <a:gd name="T50" fmla="*/ 241 w 477"/>
              <a:gd name="T51" fmla="*/ 23 h 73"/>
              <a:gd name="T52" fmla="*/ 242 w 477"/>
              <a:gd name="T53" fmla="*/ 25 h 73"/>
              <a:gd name="T54" fmla="*/ 269 w 477"/>
              <a:gd name="T55" fmla="*/ 28 h 73"/>
              <a:gd name="T56" fmla="*/ 272 w 477"/>
              <a:gd name="T57" fmla="*/ 31 h 73"/>
              <a:gd name="T58" fmla="*/ 283 w 477"/>
              <a:gd name="T59" fmla="*/ 34 h 73"/>
              <a:gd name="T60" fmla="*/ 288 w 477"/>
              <a:gd name="T61" fmla="*/ 38 h 73"/>
              <a:gd name="T62" fmla="*/ 296 w 477"/>
              <a:gd name="T63" fmla="*/ 42 h 73"/>
              <a:gd name="T64" fmla="*/ 377 w 477"/>
              <a:gd name="T65" fmla="*/ 47 h 73"/>
              <a:gd name="T66" fmla="*/ 477 w 477"/>
              <a:gd name="T67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77" h="73">
                <a:moveTo>
                  <a:pt x="0" y="0"/>
                </a:moveTo>
                <a:lnTo>
                  <a:pt x="5" y="0"/>
                </a:lnTo>
                <a:lnTo>
                  <a:pt x="5" y="0"/>
                </a:lnTo>
                <a:lnTo>
                  <a:pt x="19" y="0"/>
                </a:lnTo>
                <a:lnTo>
                  <a:pt x="19" y="1"/>
                </a:lnTo>
                <a:lnTo>
                  <a:pt x="29" y="1"/>
                </a:lnTo>
                <a:lnTo>
                  <a:pt x="29" y="1"/>
                </a:lnTo>
                <a:lnTo>
                  <a:pt x="35" y="1"/>
                </a:lnTo>
                <a:lnTo>
                  <a:pt x="35" y="2"/>
                </a:lnTo>
                <a:lnTo>
                  <a:pt x="40" y="2"/>
                </a:lnTo>
                <a:lnTo>
                  <a:pt x="40" y="2"/>
                </a:lnTo>
                <a:lnTo>
                  <a:pt x="46" y="2"/>
                </a:lnTo>
                <a:lnTo>
                  <a:pt x="46" y="3"/>
                </a:lnTo>
                <a:lnTo>
                  <a:pt x="48" y="3"/>
                </a:lnTo>
                <a:lnTo>
                  <a:pt x="48" y="4"/>
                </a:lnTo>
                <a:lnTo>
                  <a:pt x="56" y="4"/>
                </a:lnTo>
                <a:lnTo>
                  <a:pt x="56" y="4"/>
                </a:lnTo>
                <a:lnTo>
                  <a:pt x="64" y="4"/>
                </a:lnTo>
                <a:lnTo>
                  <a:pt x="64" y="5"/>
                </a:lnTo>
                <a:lnTo>
                  <a:pt x="73" y="5"/>
                </a:lnTo>
                <a:lnTo>
                  <a:pt x="73" y="6"/>
                </a:lnTo>
                <a:lnTo>
                  <a:pt x="78" y="6"/>
                </a:lnTo>
                <a:lnTo>
                  <a:pt x="78" y="6"/>
                </a:lnTo>
                <a:lnTo>
                  <a:pt x="86" y="6"/>
                </a:lnTo>
                <a:lnTo>
                  <a:pt x="86" y="7"/>
                </a:lnTo>
                <a:lnTo>
                  <a:pt x="89" y="7"/>
                </a:lnTo>
                <a:lnTo>
                  <a:pt x="89" y="7"/>
                </a:lnTo>
                <a:lnTo>
                  <a:pt x="113" y="7"/>
                </a:lnTo>
                <a:lnTo>
                  <a:pt x="113" y="8"/>
                </a:lnTo>
                <a:lnTo>
                  <a:pt x="126" y="8"/>
                </a:lnTo>
                <a:lnTo>
                  <a:pt x="126" y="9"/>
                </a:lnTo>
                <a:lnTo>
                  <a:pt x="140" y="9"/>
                </a:lnTo>
                <a:lnTo>
                  <a:pt x="140" y="10"/>
                </a:lnTo>
                <a:lnTo>
                  <a:pt x="145" y="10"/>
                </a:lnTo>
                <a:lnTo>
                  <a:pt x="145" y="11"/>
                </a:lnTo>
                <a:lnTo>
                  <a:pt x="151" y="11"/>
                </a:lnTo>
                <a:lnTo>
                  <a:pt x="151" y="12"/>
                </a:lnTo>
                <a:lnTo>
                  <a:pt x="153" y="12"/>
                </a:lnTo>
                <a:lnTo>
                  <a:pt x="153" y="13"/>
                </a:lnTo>
                <a:lnTo>
                  <a:pt x="162" y="13"/>
                </a:lnTo>
                <a:lnTo>
                  <a:pt x="162" y="14"/>
                </a:lnTo>
                <a:lnTo>
                  <a:pt x="167" y="14"/>
                </a:lnTo>
                <a:lnTo>
                  <a:pt x="167" y="16"/>
                </a:lnTo>
                <a:lnTo>
                  <a:pt x="180" y="16"/>
                </a:lnTo>
                <a:lnTo>
                  <a:pt x="180" y="17"/>
                </a:lnTo>
                <a:lnTo>
                  <a:pt x="213" y="17"/>
                </a:lnTo>
                <a:lnTo>
                  <a:pt x="213" y="19"/>
                </a:lnTo>
                <a:lnTo>
                  <a:pt x="215" y="19"/>
                </a:lnTo>
                <a:lnTo>
                  <a:pt x="215" y="20"/>
                </a:lnTo>
                <a:lnTo>
                  <a:pt x="238" y="20"/>
                </a:lnTo>
                <a:lnTo>
                  <a:pt x="238" y="23"/>
                </a:lnTo>
                <a:lnTo>
                  <a:pt x="241" y="23"/>
                </a:lnTo>
                <a:lnTo>
                  <a:pt x="241" y="25"/>
                </a:lnTo>
                <a:lnTo>
                  <a:pt x="242" y="25"/>
                </a:lnTo>
                <a:lnTo>
                  <a:pt x="242" y="28"/>
                </a:lnTo>
                <a:lnTo>
                  <a:pt x="269" y="28"/>
                </a:lnTo>
                <a:lnTo>
                  <a:pt x="269" y="31"/>
                </a:lnTo>
                <a:lnTo>
                  <a:pt x="272" y="31"/>
                </a:lnTo>
                <a:lnTo>
                  <a:pt x="272" y="34"/>
                </a:lnTo>
                <a:lnTo>
                  <a:pt x="283" y="34"/>
                </a:lnTo>
                <a:lnTo>
                  <a:pt x="283" y="38"/>
                </a:lnTo>
                <a:lnTo>
                  <a:pt x="288" y="38"/>
                </a:lnTo>
                <a:lnTo>
                  <a:pt x="288" y="42"/>
                </a:lnTo>
                <a:lnTo>
                  <a:pt x="296" y="42"/>
                </a:lnTo>
                <a:lnTo>
                  <a:pt x="296" y="47"/>
                </a:lnTo>
                <a:lnTo>
                  <a:pt x="377" y="47"/>
                </a:lnTo>
                <a:lnTo>
                  <a:pt x="377" y="73"/>
                </a:lnTo>
                <a:lnTo>
                  <a:pt x="477" y="73"/>
                </a:lnTo>
              </a:path>
            </a:pathLst>
          </a:cu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6E4D427A-2802-4FD2-0132-03E02530C7B6}"/>
              </a:ext>
            </a:extLst>
          </p:cNvPr>
          <p:cNvSpPr>
            <a:spLocks/>
          </p:cNvSpPr>
          <p:nvPr/>
        </p:nvSpPr>
        <p:spPr bwMode="auto">
          <a:xfrm>
            <a:off x="3175000" y="1200545"/>
            <a:ext cx="2768600" cy="225425"/>
          </a:xfrm>
          <a:custGeom>
            <a:avLst/>
            <a:gdLst>
              <a:gd name="T0" fmla="*/ 0 w 407"/>
              <a:gd name="T1" fmla="*/ 0 h 33"/>
              <a:gd name="T2" fmla="*/ 32 w 407"/>
              <a:gd name="T3" fmla="*/ 0 h 33"/>
              <a:gd name="T4" fmla="*/ 32 w 407"/>
              <a:gd name="T5" fmla="*/ 5 h 33"/>
              <a:gd name="T6" fmla="*/ 46 w 407"/>
              <a:gd name="T7" fmla="*/ 5 h 33"/>
              <a:gd name="T8" fmla="*/ 46 w 407"/>
              <a:gd name="T9" fmla="*/ 9 h 33"/>
              <a:gd name="T10" fmla="*/ 267 w 407"/>
              <a:gd name="T11" fmla="*/ 9 h 33"/>
              <a:gd name="T12" fmla="*/ 267 w 407"/>
              <a:gd name="T13" fmla="*/ 33 h 33"/>
              <a:gd name="T14" fmla="*/ 407 w 407"/>
              <a:gd name="T1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7" h="33">
                <a:moveTo>
                  <a:pt x="0" y="0"/>
                </a:moveTo>
                <a:lnTo>
                  <a:pt x="32" y="0"/>
                </a:lnTo>
                <a:lnTo>
                  <a:pt x="32" y="5"/>
                </a:lnTo>
                <a:lnTo>
                  <a:pt x="46" y="5"/>
                </a:lnTo>
                <a:lnTo>
                  <a:pt x="46" y="9"/>
                </a:lnTo>
                <a:lnTo>
                  <a:pt x="267" y="9"/>
                </a:lnTo>
                <a:lnTo>
                  <a:pt x="267" y="33"/>
                </a:lnTo>
                <a:lnTo>
                  <a:pt x="407" y="33"/>
                </a:lnTo>
              </a:path>
            </a:pathLst>
          </a:cu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D940FB-F679-5B89-F100-F24090A5E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587" y="4645980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C877103-BAE0-8B74-0FE8-C1AE3AF9A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312" y="4645980"/>
            <a:ext cx="26930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428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551885-3337-E0A4-308F-02AB6AC1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0025" y="4645980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68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22832E2-0879-0322-0030-0E85E332C5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4645980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DFDF21-251E-008B-5B05-81CAA90BA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2925" y="4935932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86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711A44-A470-04F3-3F8F-C3DA1CABF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4935932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41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6ED2F49-128B-2EC6-8DA4-DFB23F910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1775" y="4935932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8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C9FAD55-7944-6D5A-7D4D-29FCA13A6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0" y="4935932"/>
            <a:ext cx="8976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0</a:t>
            </a:r>
            <a:endParaRPr kumimoji="0" lang="ja-JP" altLang="ja-JP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527078-9185-61A9-245B-8369FE1AA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394" y="4270127"/>
            <a:ext cx="117333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Number at risk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EC727B0-7100-372E-D49F-F5E308D2F84F}"/>
              </a:ext>
            </a:extLst>
          </p:cNvPr>
          <p:cNvSpPr txBox="1"/>
          <p:nvPr/>
        </p:nvSpPr>
        <p:spPr>
          <a:xfrm>
            <a:off x="314221" y="106920"/>
            <a:ext cx="2214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+mj-lt"/>
                <a:ea typeface="ＭＳ 明朝" panose="02020609040205080304" pitchFamily="17" charset="-128"/>
              </a:rPr>
              <a:t>Supplemental</a:t>
            </a:r>
            <a:r>
              <a:rPr lang="ja-JP" altLang="en-US" sz="1400" b="1" dirty="0">
                <a:latin typeface="+mj-lt"/>
                <a:ea typeface="ＭＳ 明朝" panose="02020609040205080304" pitchFamily="17" charset="-128"/>
              </a:rPr>
              <a:t>  </a:t>
            </a:r>
            <a:r>
              <a:rPr kumimoji="1" lang="en-US" altLang="ja-JP" sz="1400" b="1" dirty="0">
                <a:latin typeface="+mj-lt"/>
              </a:rPr>
              <a:t>Figure</a:t>
            </a:r>
            <a:r>
              <a:rPr kumimoji="1" lang="ja-JP" altLang="en-US" sz="1400" b="1" dirty="0">
                <a:latin typeface="+mj-lt"/>
              </a:rPr>
              <a:t> </a:t>
            </a:r>
            <a:r>
              <a:rPr kumimoji="1" lang="en-US" altLang="ja-JP" sz="1400" b="1" dirty="0">
                <a:latin typeface="+mj-lt"/>
              </a:rPr>
              <a:t>1c.</a:t>
            </a:r>
            <a:r>
              <a:rPr kumimoji="1" lang="ja-JP" altLang="en-US" sz="1400" b="1" dirty="0">
                <a:latin typeface="+mj-lt"/>
              </a:rPr>
              <a:t>　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ABD7A2-45D4-9FEA-DBCE-1DE679E57060}"/>
              </a:ext>
            </a:extLst>
          </p:cNvPr>
          <p:cNvSpPr txBox="1"/>
          <p:nvPr/>
        </p:nvSpPr>
        <p:spPr>
          <a:xfrm>
            <a:off x="3429878" y="3221554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/>
              <a:t>p</a:t>
            </a:r>
            <a:r>
              <a:rPr kumimoji="1" lang="en-US" altLang="ja-JP" sz="1400" b="1" dirty="0"/>
              <a:t> = 0.601</a:t>
            </a:r>
            <a:endParaRPr kumimoji="1" lang="ja-JP" altLang="en-US" sz="1400" b="1" dirty="0"/>
          </a:p>
        </p:txBody>
      </p:sp>
      <p:sp>
        <p:nvSpPr>
          <p:cNvPr id="3" name="Rectangle 29">
            <a:extLst>
              <a:ext uri="{FF2B5EF4-FFF2-40B4-BE49-F238E27FC236}">
                <a16:creationId xmlns:a16="http://schemas.microsoft.com/office/drawing/2014/main" id="{62FC5271-770D-F7B7-DEC0-EC6B74C99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7097" y="3868488"/>
            <a:ext cx="43056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lt"/>
              </a:rPr>
              <a:t>Years</a:t>
            </a:r>
            <a:endParaRPr kumimoji="0" lang="ja-JP" altLang="ja-JP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Line 44">
            <a:extLst>
              <a:ext uri="{FF2B5EF4-FFF2-40B4-BE49-F238E27FC236}">
                <a16:creationId xmlns:a16="http://schemas.microsoft.com/office/drawing/2014/main" id="{F7F8FC9D-B69F-C8BF-20F2-26C452F833C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318" y="2988966"/>
            <a:ext cx="136498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5" name="Line 45">
            <a:extLst>
              <a:ext uri="{FF2B5EF4-FFF2-40B4-BE49-F238E27FC236}">
                <a16:creationId xmlns:a16="http://schemas.microsoft.com/office/drawing/2014/main" id="{F3D73230-C308-F9D4-7703-B03A0FAC4C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318" y="2568899"/>
            <a:ext cx="136498" cy="0"/>
          </a:xfrm>
          <a:prstGeom prst="line">
            <a:avLst/>
          </a:prstGeom>
          <a:noFill/>
          <a:ln w="28575" cap="rnd">
            <a:solidFill>
              <a:srgbClr val="DF536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b="1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B6A902-5A3E-43D5-6A06-91AFC9A24E5C}"/>
              </a:ext>
            </a:extLst>
          </p:cNvPr>
          <p:cNvSpPr txBox="1"/>
          <p:nvPr/>
        </p:nvSpPr>
        <p:spPr>
          <a:xfrm>
            <a:off x="5040125" y="2420641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2F86873-A370-6077-ABB2-20C03CA4EA30}"/>
              </a:ext>
            </a:extLst>
          </p:cNvPr>
          <p:cNvSpPr txBox="1"/>
          <p:nvPr/>
        </p:nvSpPr>
        <p:spPr>
          <a:xfrm>
            <a:off x="5031089" y="2826911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950D3CC-AA28-A281-4E33-4002A8DD82DD}"/>
              </a:ext>
            </a:extLst>
          </p:cNvPr>
          <p:cNvSpPr txBox="1"/>
          <p:nvPr/>
        </p:nvSpPr>
        <p:spPr>
          <a:xfrm>
            <a:off x="1963840" y="4595439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HRHG</a:t>
            </a:r>
            <a:endParaRPr lang="ja-JP" altLang="en-US" sz="1400" b="1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61CE4CD-09E1-1433-E27E-C814779F8F8A}"/>
              </a:ext>
            </a:extLst>
          </p:cNvPr>
          <p:cNvSpPr txBox="1"/>
          <p:nvPr/>
        </p:nvSpPr>
        <p:spPr>
          <a:xfrm>
            <a:off x="1965643" y="4889506"/>
            <a:ext cx="15765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ea typeface="ＭＳ 明朝" panose="02020609040205080304" pitchFamily="17" charset="-128"/>
                <a:cs typeface="Times New Roman" panose="02020603050405020304" pitchFamily="18" charset="0"/>
              </a:rPr>
              <a:t>HRLG</a:t>
            </a:r>
            <a:endParaRPr lang="ja-JP" altLang="en-US" sz="1400" b="1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C396451-0924-BCBA-EC5D-2F4048356149}"/>
              </a:ext>
            </a:extLst>
          </p:cNvPr>
          <p:cNvSpPr txBox="1"/>
          <p:nvPr/>
        </p:nvSpPr>
        <p:spPr>
          <a:xfrm>
            <a:off x="746340" y="5537737"/>
            <a:ext cx="5906851" cy="704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6080" algn="ctr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Supplemental Figure 1 (c)  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survival rate (OS) </a:t>
            </a:r>
            <a:r>
              <a:rPr lang="en-US" altLang="ja-JP" sz="1400" b="1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for propensity-score matched-pair cohort.  </a:t>
            </a:r>
            <a:endParaRPr lang="ja-JP" altLang="ja-JP" sz="1400" b="1" dirty="0"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3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3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</TotalTime>
  <Words>160</Words>
  <Application>Microsoft Office PowerPoint</Application>
  <PresentationFormat>画面に合わせる (4:3)</PresentationFormat>
  <Paragraphs>86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ＭＳ 明朝</vt:lpstr>
      <vt:lpstr>Arial</vt:lpstr>
      <vt:lpstr>Century</vt:lpstr>
      <vt:lpstr>Palatino Linotype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Hewlett-Packard Company</dc:creator>
  <cp:lastModifiedBy>hideya yamazaki</cp:lastModifiedBy>
  <cp:revision>62</cp:revision>
  <cp:lastPrinted>2024-01-17T10:12:55Z</cp:lastPrinted>
  <dcterms:created xsi:type="dcterms:W3CDTF">2022-12-17T07:56:30Z</dcterms:created>
  <dcterms:modified xsi:type="dcterms:W3CDTF">2024-01-22T01:22:12Z</dcterms:modified>
</cp:coreProperties>
</file>