
<file path=[Content_Types].xml><?xml version="1.0" encoding="utf-8"?>
<Types xmlns="http://schemas.openxmlformats.org/package/2006/content-types">
  <Default Extension="jpe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07" d="100"/>
          <a:sy n="107" d="100"/>
        </p:scale>
        <p:origin x="67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CDF67AC-D44D-16C8-4D02-41DCD96C6AF2}"/>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EAC74B8A-26B6-D940-D247-3CECEB39FC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68E4C447-2C2A-B2F0-D100-49EF5A60AF83}"/>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5" name="바닥글 개체 틀 4">
            <a:extLst>
              <a:ext uri="{FF2B5EF4-FFF2-40B4-BE49-F238E27FC236}">
                <a16:creationId xmlns:a16="http://schemas.microsoft.com/office/drawing/2014/main" id="{A79981DC-40B6-81A1-61E1-4AB9035E4AE2}"/>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429DF58D-08B4-E6E6-FF0E-47B700DC6205}"/>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1601475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779FC0B-5817-A8D7-4870-886BB86F56E0}"/>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EBCD1D20-03D5-9A40-87C1-0D27E815C086}"/>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CFFEB9E-299A-538D-31BD-0A98B81EC767}"/>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5" name="바닥글 개체 틀 4">
            <a:extLst>
              <a:ext uri="{FF2B5EF4-FFF2-40B4-BE49-F238E27FC236}">
                <a16:creationId xmlns:a16="http://schemas.microsoft.com/office/drawing/2014/main" id="{EFBEBD42-0E89-1CE4-2C6B-6EB32796CAA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16A363D-C23D-058C-7C63-E127C93AE8E0}"/>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208819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B9E88DF0-48F5-8BC3-325A-B1557D2981C1}"/>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F2261613-9032-2A2E-A510-C1825B250BEE}"/>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E2C0E28B-EABC-764C-B7E6-A4FAD1B03935}"/>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5" name="바닥글 개체 틀 4">
            <a:extLst>
              <a:ext uri="{FF2B5EF4-FFF2-40B4-BE49-F238E27FC236}">
                <a16:creationId xmlns:a16="http://schemas.microsoft.com/office/drawing/2014/main" id="{CFE07F61-444C-4EE8-7A57-0359B4E430BD}"/>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96D9AAF8-9ACA-BDF0-C956-20241B21066A}"/>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95865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8E4EF19-1FD6-219E-1FB6-FDA5FAF43284}"/>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E7C67E71-761D-C69A-3195-FCE788AF1413}"/>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79B11766-3ACC-197D-F283-4A74BD9C81B1}"/>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5" name="바닥글 개체 틀 4">
            <a:extLst>
              <a:ext uri="{FF2B5EF4-FFF2-40B4-BE49-F238E27FC236}">
                <a16:creationId xmlns:a16="http://schemas.microsoft.com/office/drawing/2014/main" id="{58AAB257-F812-814E-95A6-D85EC632FB7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E9C8E45-27BE-E387-58B1-4AF4E8C4A6A4}"/>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3162516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0EB76AF-E830-D965-B7F1-835DAE12286A}"/>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9B32A76B-54CD-F003-BC4F-0945B74BC4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AF6BEDE1-D11C-4D2A-82B7-F7B079C0B8E9}"/>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5" name="바닥글 개체 틀 4">
            <a:extLst>
              <a:ext uri="{FF2B5EF4-FFF2-40B4-BE49-F238E27FC236}">
                <a16:creationId xmlns:a16="http://schemas.microsoft.com/office/drawing/2014/main" id="{3DC0C783-F543-82B8-9E64-9229E46FBDA4}"/>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E2A1A5E-27DB-0233-DE74-E0229FCC6705}"/>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375249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64BCD08-B641-ABD5-1B9F-CA4378DF56D3}"/>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88835DD8-CE9A-2BAA-72C8-4FD37D061CF3}"/>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1E1E8A25-7AC1-C2AC-0975-D654814E061D}"/>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D8B027E7-2C13-FD80-3210-7699A0E8C09B}"/>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6" name="바닥글 개체 틀 5">
            <a:extLst>
              <a:ext uri="{FF2B5EF4-FFF2-40B4-BE49-F238E27FC236}">
                <a16:creationId xmlns:a16="http://schemas.microsoft.com/office/drawing/2014/main" id="{6AD86C78-358F-69B5-98B5-623D674D9872}"/>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611A650F-0E61-D91C-6728-A68A13ED21B9}"/>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2742726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B24FC4B-233E-4F28-1B1E-92EEBD3F84FD}"/>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68DFF05C-8A2D-F982-1AA3-BAA71500EF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DFCFFEF3-28EB-A23F-41D0-BD7EEDDBFC93}"/>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D4713A71-46EE-0FB9-0537-5F21A73CE3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D08C2BC3-3C99-46D0-244E-4B464F1E0C74}"/>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40D28F4F-3E57-4058-28AC-9C6F814222D8}"/>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8" name="바닥글 개체 틀 7">
            <a:extLst>
              <a:ext uri="{FF2B5EF4-FFF2-40B4-BE49-F238E27FC236}">
                <a16:creationId xmlns:a16="http://schemas.microsoft.com/office/drawing/2014/main" id="{EE4F48A5-DF50-EDD1-513E-82742E580490}"/>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BD001516-745E-2751-E774-9CA37B5619ED}"/>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3513467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5384BC8-AAFB-7E39-0CB7-3221AEE29905}"/>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382848AB-80B1-AE2F-7734-6928BFA0E2DA}"/>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4" name="바닥글 개체 틀 3">
            <a:extLst>
              <a:ext uri="{FF2B5EF4-FFF2-40B4-BE49-F238E27FC236}">
                <a16:creationId xmlns:a16="http://schemas.microsoft.com/office/drawing/2014/main" id="{A1C9F7D3-EA98-D7A1-180B-AA37C5A467AB}"/>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3CF1B02D-2929-35BB-1D3F-5E104CE93147}"/>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3882511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F593C901-E728-E4B6-E4F6-F682448A1105}"/>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3" name="바닥글 개체 틀 2">
            <a:extLst>
              <a:ext uri="{FF2B5EF4-FFF2-40B4-BE49-F238E27FC236}">
                <a16:creationId xmlns:a16="http://schemas.microsoft.com/office/drawing/2014/main" id="{DF6066B2-4A5F-D3A8-8077-86EA40BE11C1}"/>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A458A8B5-67B8-4DBE-5C27-403FEA25ED1F}"/>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1375834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F78EAEE-9DA0-9781-3588-3298BF5721E2}"/>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F7081C9C-B630-6C43-E63A-CAA52359A4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8F71B9EE-BC0B-11AF-E648-54810368DA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519C2F66-319A-DE38-8B8B-EEDD1D937590}"/>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6" name="바닥글 개체 틀 5">
            <a:extLst>
              <a:ext uri="{FF2B5EF4-FFF2-40B4-BE49-F238E27FC236}">
                <a16:creationId xmlns:a16="http://schemas.microsoft.com/office/drawing/2014/main" id="{C61A4C7B-6E9A-B762-3DFA-B8ADA4B83908}"/>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99AA215C-B184-9CAF-32B0-117E3BE00310}"/>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94291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AA77A59-932A-BF5E-7DCC-A7D02DFCA4AA}"/>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7EC77F09-22A5-A703-EF51-1EAF937130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8A2BBED6-4118-E9B3-AF5D-B2B2EE016B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074FCF1E-C9E4-6AF5-BFAE-C0B6C893A871}"/>
              </a:ext>
            </a:extLst>
          </p:cNvPr>
          <p:cNvSpPr>
            <a:spLocks noGrp="1"/>
          </p:cNvSpPr>
          <p:nvPr>
            <p:ph type="dt" sz="half" idx="10"/>
          </p:nvPr>
        </p:nvSpPr>
        <p:spPr/>
        <p:txBody>
          <a:bodyPr/>
          <a:lstStyle/>
          <a:p>
            <a:fld id="{199C8A79-6543-4F2A-BED7-B1BF9D3EF6BC}" type="datetimeFigureOut">
              <a:rPr lang="ko-KR" altLang="en-US" smtClean="0"/>
              <a:t>2023-11-08</a:t>
            </a:fld>
            <a:endParaRPr lang="ko-KR" altLang="en-US"/>
          </a:p>
        </p:txBody>
      </p:sp>
      <p:sp>
        <p:nvSpPr>
          <p:cNvPr id="6" name="바닥글 개체 틀 5">
            <a:extLst>
              <a:ext uri="{FF2B5EF4-FFF2-40B4-BE49-F238E27FC236}">
                <a16:creationId xmlns:a16="http://schemas.microsoft.com/office/drawing/2014/main" id="{F45A3BF9-26BB-1CA5-E09B-C02A338B5B84}"/>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A63007FD-DD72-861D-48BE-128FE06FB1CA}"/>
              </a:ext>
            </a:extLst>
          </p:cNvPr>
          <p:cNvSpPr>
            <a:spLocks noGrp="1"/>
          </p:cNvSpPr>
          <p:nvPr>
            <p:ph type="sldNum" sz="quarter" idx="12"/>
          </p:nvPr>
        </p:nvSpPr>
        <p:spPr/>
        <p:txBody>
          <a:body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2396482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8FCDE731-8D02-01FE-462A-0172A5AE17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B3642BE8-7207-EC19-C8F4-AEFC8BBC66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00DFB81-5A28-71EE-533B-14346391E8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C8A79-6543-4F2A-BED7-B1BF9D3EF6BC}" type="datetimeFigureOut">
              <a:rPr lang="ko-KR" altLang="en-US" smtClean="0"/>
              <a:t>2023-11-08</a:t>
            </a:fld>
            <a:endParaRPr lang="ko-KR" altLang="en-US"/>
          </a:p>
        </p:txBody>
      </p:sp>
      <p:sp>
        <p:nvSpPr>
          <p:cNvPr id="5" name="바닥글 개체 틀 4">
            <a:extLst>
              <a:ext uri="{FF2B5EF4-FFF2-40B4-BE49-F238E27FC236}">
                <a16:creationId xmlns:a16="http://schemas.microsoft.com/office/drawing/2014/main" id="{FDAAB951-F226-F555-4F5D-EFF2584B68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2B6A2460-D477-7ACF-8265-518BEE545A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D8862-D540-4A85-BBF8-1B30DA8D6C9B}" type="slidenum">
              <a:rPr lang="ko-KR" altLang="en-US" smtClean="0"/>
              <a:t>‹#›</a:t>
            </a:fld>
            <a:endParaRPr lang="ko-KR" altLang="en-US"/>
          </a:p>
        </p:txBody>
      </p:sp>
    </p:spTree>
    <p:extLst>
      <p:ext uri="{BB962C8B-B14F-4D97-AF65-F5344CB8AC3E}">
        <p14:creationId xmlns:p14="http://schemas.microsoft.com/office/powerpoint/2010/main" val="4002411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descr="도표, 스케치, 텍스트, 기술 도면이(가) 표시된 사진&#10;&#10;자동 생성된 설명">
            <a:extLst>
              <a:ext uri="{FF2B5EF4-FFF2-40B4-BE49-F238E27FC236}">
                <a16:creationId xmlns:a16="http://schemas.microsoft.com/office/drawing/2014/main" id="{347AD263-6A77-5D0F-C5CA-78E0ED771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7472" y="698811"/>
            <a:ext cx="5117056" cy="4176231"/>
          </a:xfrm>
          <a:prstGeom prst="rect">
            <a:avLst/>
          </a:prstGeom>
        </p:spPr>
      </p:pic>
      <p:sp>
        <p:nvSpPr>
          <p:cNvPr id="7" name="TextBox 6">
            <a:extLst>
              <a:ext uri="{FF2B5EF4-FFF2-40B4-BE49-F238E27FC236}">
                <a16:creationId xmlns:a16="http://schemas.microsoft.com/office/drawing/2014/main" id="{1DC1F07B-4A1F-4DB6-4ADE-95CAB0C40338}"/>
              </a:ext>
            </a:extLst>
          </p:cNvPr>
          <p:cNvSpPr txBox="1"/>
          <p:nvPr/>
        </p:nvSpPr>
        <p:spPr>
          <a:xfrm>
            <a:off x="2751380" y="5000548"/>
            <a:ext cx="7056008" cy="1733103"/>
          </a:xfrm>
          <a:prstGeom prst="rect">
            <a:avLst/>
          </a:prstGeom>
          <a:noFill/>
        </p:spPr>
        <p:txBody>
          <a:bodyPr wrap="square">
            <a:spAutoFit/>
          </a:bodyPr>
          <a:lstStyle/>
          <a:p>
            <a:pPr algn="just" latinLnBrk="0">
              <a:lnSpc>
                <a:spcPct val="200000"/>
              </a:lnSpc>
              <a:spcAft>
                <a:spcPts val="800"/>
              </a:spcAft>
            </a:pPr>
            <a:r>
              <a:rPr lang="en-US" altLang="ko-KR" sz="1100" b="1" kern="100" dirty="0">
                <a:effectLst/>
                <a:latin typeface="Times New Roman" panose="02020603050405020304" pitchFamily="18" charset="0"/>
                <a:ea typeface="맑은 고딕" panose="020B0503020000020004" pitchFamily="50" charset="-127"/>
                <a:cs typeface="Times New Roman" panose="02020603050405020304" pitchFamily="18" charset="0"/>
              </a:rPr>
              <a:t>Supplementary figure 1. Alteration of follicle-stimulating hormone and serotonin levels in serum and body weight. </a:t>
            </a:r>
            <a:r>
              <a:rPr lang="en-US" altLang="ko-KR" sz="1100" kern="100" dirty="0">
                <a:effectLst/>
                <a:latin typeface="Times New Roman" panose="02020603050405020304" pitchFamily="18" charset="0"/>
                <a:ea typeface="맑은 고딕" panose="020B0503020000020004" pitchFamily="50" charset="-127"/>
                <a:cs typeface="Times New Roman" panose="02020603050405020304" pitchFamily="18" charset="0"/>
              </a:rPr>
              <a:t>From 4 to 12 weeks,</a:t>
            </a:r>
            <a:r>
              <a:rPr lang="en-US" altLang="ko-KR" sz="1100" b="1" kern="100" dirty="0">
                <a:effectLst/>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100" kern="100" dirty="0">
                <a:effectLst/>
                <a:latin typeface="Times New Roman" panose="02020603050405020304" pitchFamily="18" charset="0"/>
                <a:ea typeface="맑은 고딕" panose="020B0503020000020004" pitchFamily="50" charset="-127"/>
                <a:cs typeface="Times New Roman" panose="02020603050405020304" pitchFamily="18" charset="0"/>
              </a:rPr>
              <a:t>the levels of FSH in serum were analyzed by ELISA (A). The body weight (B) was recorded every four weeks throughout the experiment and the levels of serotonin in serum (C) were analyzed by ELISA. Hippo = hippocampus, PFC = prefrontal cortex, </a:t>
            </a:r>
            <a:r>
              <a:rPr lang="en-US" altLang="ko-KR" sz="1100" kern="100" dirty="0" err="1">
                <a:effectLst/>
                <a:latin typeface="Times New Roman" panose="02020603050405020304" pitchFamily="18" charset="0"/>
                <a:ea typeface="맑은 고딕" panose="020B0503020000020004" pitchFamily="50" charset="-127"/>
                <a:cs typeface="Times New Roman" panose="02020603050405020304" pitchFamily="18" charset="0"/>
              </a:rPr>
              <a:t>stri</a:t>
            </a:r>
            <a:r>
              <a:rPr lang="en-US" altLang="ko-KR" sz="1100" kern="100" dirty="0">
                <a:effectLst/>
                <a:latin typeface="Times New Roman" panose="02020603050405020304" pitchFamily="18" charset="0"/>
                <a:ea typeface="맑은 고딕" panose="020B0503020000020004" pitchFamily="50" charset="-127"/>
                <a:cs typeface="Times New Roman" panose="02020603050405020304" pitchFamily="18" charset="0"/>
              </a:rPr>
              <a:t> = striatum, RN = raphe nuclei, Amy = amygdala, and Hypo = hypothalamus. The data are expressed as the means ± standard deviations (n = 6). </a:t>
            </a:r>
            <a:r>
              <a:rPr lang="en-US" altLang="ko-KR" sz="1100" kern="100" baseline="30000" dirty="0">
                <a:effectLst/>
                <a:latin typeface="Times New Roman" panose="02020603050405020304" pitchFamily="18" charset="0"/>
                <a:ea typeface="맑은 고딕" panose="020B0503020000020004" pitchFamily="50" charset="-127"/>
                <a:cs typeface="Times New Roman" panose="02020603050405020304" pitchFamily="18" charset="0"/>
              </a:rPr>
              <a:t>#</a:t>
            </a:r>
            <a:r>
              <a:rPr lang="en-US" altLang="ko-KR" sz="1100" i="1" kern="100" dirty="0">
                <a:effectLst/>
                <a:latin typeface="Times New Roman" panose="02020603050405020304" pitchFamily="18" charset="0"/>
                <a:ea typeface="맑은 고딕" panose="020B0503020000020004" pitchFamily="50" charset="-127"/>
                <a:cs typeface="Times New Roman" panose="02020603050405020304" pitchFamily="18" charset="0"/>
              </a:rPr>
              <a:t>p </a:t>
            </a:r>
            <a:r>
              <a:rPr lang="en-US" altLang="ko-KR" sz="1100" kern="100" dirty="0">
                <a:effectLst/>
                <a:latin typeface="Times New Roman" panose="02020603050405020304" pitchFamily="18" charset="0"/>
                <a:ea typeface="맑은 고딕" panose="020B0503020000020004" pitchFamily="50" charset="-127"/>
                <a:cs typeface="Times New Roman" panose="02020603050405020304" pitchFamily="18" charset="0"/>
              </a:rPr>
              <a:t>&lt; 0.05 and </a:t>
            </a:r>
            <a:r>
              <a:rPr lang="en-US" altLang="ko-KR" sz="1100" kern="100" baseline="30000" dirty="0">
                <a:effectLst/>
                <a:latin typeface="Times New Roman" panose="02020603050405020304" pitchFamily="18" charset="0"/>
                <a:ea typeface="맑은 고딕" panose="020B0503020000020004" pitchFamily="50" charset="-127"/>
                <a:cs typeface="Times New Roman" panose="02020603050405020304" pitchFamily="18" charset="0"/>
              </a:rPr>
              <a:t>##</a:t>
            </a:r>
            <a:r>
              <a:rPr lang="en-US" altLang="ko-KR" sz="1100" i="1" kern="100" dirty="0">
                <a:effectLst/>
                <a:latin typeface="Times New Roman" panose="02020603050405020304" pitchFamily="18" charset="0"/>
                <a:ea typeface="맑은 고딕" panose="020B0503020000020004" pitchFamily="50" charset="-127"/>
                <a:cs typeface="Times New Roman" panose="02020603050405020304" pitchFamily="18" charset="0"/>
              </a:rPr>
              <a:t>p </a:t>
            </a:r>
            <a:r>
              <a:rPr lang="en-US" altLang="ko-KR" sz="1100" kern="100" dirty="0">
                <a:effectLst/>
                <a:latin typeface="Times New Roman" panose="02020603050405020304" pitchFamily="18" charset="0"/>
                <a:ea typeface="맑은 고딕" panose="020B0503020000020004" pitchFamily="50" charset="-127"/>
                <a:cs typeface="Times New Roman" panose="02020603050405020304" pitchFamily="18" charset="0"/>
              </a:rPr>
              <a:t>&lt; 0.01 compared with the sham group.</a:t>
            </a:r>
            <a:endParaRPr lang="ko-KR" altLang="ko-KR" sz="1000" kern="100" dirty="0">
              <a:effectLst/>
              <a:latin typeface="맑은 고딕" panose="020B0503020000020004" pitchFamily="50" charset="-127"/>
              <a:ea typeface="맑은 고딕" panose="020B0503020000020004" pitchFamily="50" charset="-127"/>
              <a:cs typeface="Times New Roman" panose="02020603050405020304" pitchFamily="18" charset="0"/>
            </a:endParaRPr>
          </a:p>
        </p:txBody>
      </p:sp>
    </p:spTree>
    <p:extLst>
      <p:ext uri="{BB962C8B-B14F-4D97-AF65-F5344CB8AC3E}">
        <p14:creationId xmlns:p14="http://schemas.microsoft.com/office/powerpoint/2010/main" val="920108076"/>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122</Words>
  <Application>Microsoft Office PowerPoint</Application>
  <PresentationFormat>와이드스크린</PresentationFormat>
  <Paragraphs>1</Paragraphs>
  <Slides>1</Slides>
  <Notes>0</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vt:i4>
      </vt:variant>
    </vt:vector>
  </HeadingPairs>
  <TitlesOfParts>
    <vt:vector size="5" baseType="lpstr">
      <vt:lpstr>맑은 고딕</vt:lpstr>
      <vt:lpstr>Arial</vt:lpstr>
      <vt:lpstr>Times New Roman</vt:lpstr>
      <vt:lpstr>Office 테마</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4530</dc:creator>
  <cp:lastModifiedBy>4530</cp:lastModifiedBy>
  <cp:revision>1</cp:revision>
  <dcterms:created xsi:type="dcterms:W3CDTF">2023-11-08T04:58:45Z</dcterms:created>
  <dcterms:modified xsi:type="dcterms:W3CDTF">2023-11-08T05:00:36Z</dcterms:modified>
</cp:coreProperties>
</file>